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321" r:id="rId26"/>
    <p:sldId id="322" r:id="rId27"/>
    <p:sldId id="323" r:id="rId28"/>
    <p:sldId id="324" r:id="rId29"/>
    <p:sldId id="325" r:id="rId30"/>
    <p:sldId id="326" r:id="rId31"/>
    <p:sldId id="327" r:id="rId32"/>
    <p:sldId id="328" r:id="rId33"/>
    <p:sldId id="329" r:id="rId34"/>
    <p:sldId id="330" r:id="rId35"/>
    <p:sldId id="331"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7" r:id="rId60"/>
    <p:sldId id="318" r:id="rId61"/>
  </p:sldIdLst>
  <p:sldSz cx="13004800" cy="9753600"/>
  <p:notesSz cx="6858000" cy="9144000"/>
  <p:defaultTextStyle>
    <a:defPPr>
      <a:defRPr lang="fr-FR"/>
    </a:defPPr>
    <a:lvl1pPr algn="ctr" defTabSz="584200" rtl="0" fontAlgn="base" hangingPunct="0">
      <a:spcBef>
        <a:spcPct val="0"/>
      </a:spcBef>
      <a:spcAft>
        <a:spcPct val="0"/>
      </a:spcAft>
      <a:defRPr sz="2400" kern="1200">
        <a:solidFill>
          <a:srgbClr val="414141"/>
        </a:solidFill>
        <a:latin typeface="Palatino" pitchFamily="2" charset="77"/>
        <a:ea typeface="Palatino" pitchFamily="2" charset="77"/>
        <a:cs typeface="Palatino" pitchFamily="2" charset="77"/>
        <a:sym typeface="Palatino" pitchFamily="2" charset="77"/>
      </a:defRPr>
    </a:lvl1pPr>
    <a:lvl2pPr indent="228600" algn="ctr" defTabSz="584200" rtl="0" fontAlgn="base" hangingPunct="0">
      <a:spcBef>
        <a:spcPct val="0"/>
      </a:spcBef>
      <a:spcAft>
        <a:spcPct val="0"/>
      </a:spcAft>
      <a:defRPr sz="2400" kern="1200">
        <a:solidFill>
          <a:srgbClr val="414141"/>
        </a:solidFill>
        <a:latin typeface="Palatino" pitchFamily="2" charset="77"/>
        <a:ea typeface="Palatino" pitchFamily="2" charset="77"/>
        <a:cs typeface="Palatino" pitchFamily="2" charset="77"/>
        <a:sym typeface="Palatino" pitchFamily="2" charset="77"/>
      </a:defRPr>
    </a:lvl2pPr>
    <a:lvl3pPr indent="457200" algn="ctr" defTabSz="584200" rtl="0" fontAlgn="base" hangingPunct="0">
      <a:spcBef>
        <a:spcPct val="0"/>
      </a:spcBef>
      <a:spcAft>
        <a:spcPct val="0"/>
      </a:spcAft>
      <a:defRPr sz="2400" kern="1200">
        <a:solidFill>
          <a:srgbClr val="414141"/>
        </a:solidFill>
        <a:latin typeface="Palatino" pitchFamily="2" charset="77"/>
        <a:ea typeface="Palatino" pitchFamily="2" charset="77"/>
        <a:cs typeface="Palatino" pitchFamily="2" charset="77"/>
        <a:sym typeface="Palatino" pitchFamily="2" charset="77"/>
      </a:defRPr>
    </a:lvl3pPr>
    <a:lvl4pPr indent="685800" algn="ctr" defTabSz="584200" rtl="0" fontAlgn="base" hangingPunct="0">
      <a:spcBef>
        <a:spcPct val="0"/>
      </a:spcBef>
      <a:spcAft>
        <a:spcPct val="0"/>
      </a:spcAft>
      <a:defRPr sz="2400" kern="1200">
        <a:solidFill>
          <a:srgbClr val="414141"/>
        </a:solidFill>
        <a:latin typeface="Palatino" pitchFamily="2" charset="77"/>
        <a:ea typeface="Palatino" pitchFamily="2" charset="77"/>
        <a:cs typeface="Palatino" pitchFamily="2" charset="77"/>
        <a:sym typeface="Palatino" pitchFamily="2" charset="77"/>
      </a:defRPr>
    </a:lvl4pPr>
    <a:lvl5pPr indent="914400" algn="ctr" defTabSz="584200" rtl="0" fontAlgn="base" hangingPunct="0">
      <a:spcBef>
        <a:spcPct val="0"/>
      </a:spcBef>
      <a:spcAft>
        <a:spcPct val="0"/>
      </a:spcAft>
      <a:defRPr sz="2400" kern="1200">
        <a:solidFill>
          <a:srgbClr val="414141"/>
        </a:solidFill>
        <a:latin typeface="Palatino" pitchFamily="2" charset="77"/>
        <a:ea typeface="Palatino" pitchFamily="2" charset="77"/>
        <a:cs typeface="Palatino" pitchFamily="2" charset="77"/>
        <a:sym typeface="Palatino" pitchFamily="2" charset="77"/>
      </a:defRPr>
    </a:lvl5pPr>
    <a:lvl6pPr marL="2286000" algn="l" defTabSz="914400" rtl="0" eaLnBrk="1" latinLnBrk="0" hangingPunct="1">
      <a:defRPr sz="2400" kern="1200">
        <a:solidFill>
          <a:srgbClr val="414141"/>
        </a:solidFill>
        <a:latin typeface="Palatino" pitchFamily="2" charset="77"/>
        <a:ea typeface="Palatino" pitchFamily="2" charset="77"/>
        <a:cs typeface="Palatino" pitchFamily="2" charset="77"/>
        <a:sym typeface="Palatino" pitchFamily="2" charset="77"/>
      </a:defRPr>
    </a:lvl6pPr>
    <a:lvl7pPr marL="2743200" algn="l" defTabSz="914400" rtl="0" eaLnBrk="1" latinLnBrk="0" hangingPunct="1">
      <a:defRPr sz="2400" kern="1200">
        <a:solidFill>
          <a:srgbClr val="414141"/>
        </a:solidFill>
        <a:latin typeface="Palatino" pitchFamily="2" charset="77"/>
        <a:ea typeface="Palatino" pitchFamily="2" charset="77"/>
        <a:cs typeface="Palatino" pitchFamily="2" charset="77"/>
        <a:sym typeface="Palatino" pitchFamily="2" charset="77"/>
      </a:defRPr>
    </a:lvl7pPr>
    <a:lvl8pPr marL="3200400" algn="l" defTabSz="914400" rtl="0" eaLnBrk="1" latinLnBrk="0" hangingPunct="1">
      <a:defRPr sz="2400" kern="1200">
        <a:solidFill>
          <a:srgbClr val="414141"/>
        </a:solidFill>
        <a:latin typeface="Palatino" pitchFamily="2" charset="77"/>
        <a:ea typeface="Palatino" pitchFamily="2" charset="77"/>
        <a:cs typeface="Palatino" pitchFamily="2" charset="77"/>
        <a:sym typeface="Palatino" pitchFamily="2" charset="77"/>
      </a:defRPr>
    </a:lvl8pPr>
    <a:lvl9pPr marL="3657600" algn="l" defTabSz="914400" rtl="0" eaLnBrk="1" latinLnBrk="0" hangingPunct="1">
      <a:defRPr sz="2400" kern="1200">
        <a:solidFill>
          <a:srgbClr val="414141"/>
        </a:solidFill>
        <a:latin typeface="Palatino" pitchFamily="2" charset="77"/>
        <a:ea typeface="Palatino" pitchFamily="2" charset="77"/>
        <a:cs typeface="Palatino" pitchFamily="2" charset="77"/>
        <a:sym typeface="Palatino" pitchFamily="2" charset="77"/>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p:restoredTop sz="94694"/>
  </p:normalViewPr>
  <p:slideViewPr>
    <p:cSldViewPr>
      <p:cViewPr varScale="1">
        <p:scale>
          <a:sx n="58" d="100"/>
          <a:sy n="58" d="100"/>
        </p:scale>
        <p:origin x="1450" y="7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587764A6-9415-5982-57AE-0C58E7B40CBB}"/>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4" name="Rectangle 2">
            <a:extLst>
              <a:ext uri="{FF2B5EF4-FFF2-40B4-BE49-F238E27FC236}">
                <a16:creationId xmlns:a16="http://schemas.microsoft.com/office/drawing/2014/main" id="{377944DC-E827-3C42-D711-F56EF81F95CD}"/>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sym typeface="Helvetica Neue" panose="02000503000000020004" pitchFamily="2" charset="0"/>
              </a:rPr>
              <a:t>Click to edit Template text styles</a:t>
            </a:r>
          </a:p>
          <a:p>
            <a:pPr lvl="1"/>
            <a:r>
              <a:rPr lang="fr-FR" altLang="fr-FR">
                <a:sym typeface="Helvetica Neue" panose="02000503000000020004" pitchFamily="2" charset="0"/>
              </a:rPr>
              <a:t>Second level</a:t>
            </a:r>
          </a:p>
          <a:p>
            <a:pPr lvl="2"/>
            <a:r>
              <a:rPr lang="fr-FR" altLang="fr-FR">
                <a:sym typeface="Helvetica Neue" panose="02000503000000020004" pitchFamily="2" charset="0"/>
              </a:rPr>
              <a:t>Third level</a:t>
            </a:r>
          </a:p>
          <a:p>
            <a:pPr lvl="3"/>
            <a:r>
              <a:rPr lang="fr-FR" altLang="fr-FR">
                <a:sym typeface="Helvetica Neue" panose="02000503000000020004" pitchFamily="2" charset="0"/>
              </a:rPr>
              <a:t>Fourth level</a:t>
            </a:r>
          </a:p>
          <a:p>
            <a:pPr lvl="4"/>
            <a:r>
              <a:rPr lang="fr-FR" altLang="fr-FR">
                <a:sym typeface="Helvetica Neue" panose="02000503000000020004" pitchFamily="2" charset="0"/>
              </a:rPr>
              <a:t>Fifth level</a:t>
            </a:r>
          </a:p>
        </p:txBody>
      </p:sp>
    </p:spTree>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2286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indent="4572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indent="6858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indent="9144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16C0D-B3BB-3342-8237-249F71669881}"/>
              </a:ext>
            </a:extLst>
          </p:cNvPr>
          <p:cNvSpPr>
            <a:spLocks noGrp="1"/>
          </p:cNvSpPr>
          <p:nvPr>
            <p:ph type="ctrTitle"/>
          </p:nvPr>
        </p:nvSpPr>
        <p:spPr>
          <a:xfrm>
            <a:off x="1625600" y="1597025"/>
            <a:ext cx="9753600" cy="3395663"/>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FEC24B4-9C7A-EF01-184C-5076B0EDA8AA}"/>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u numéro de diapositive 3">
            <a:extLst>
              <a:ext uri="{FF2B5EF4-FFF2-40B4-BE49-F238E27FC236}">
                <a16:creationId xmlns:a16="http://schemas.microsoft.com/office/drawing/2014/main" id="{0B1AAA26-CCA2-A5A6-A93D-E05362C3F73A}"/>
              </a:ext>
            </a:extLst>
          </p:cNvPr>
          <p:cNvSpPr>
            <a:spLocks noGrp="1"/>
          </p:cNvSpPr>
          <p:nvPr>
            <p:ph type="sldNum" sz="quarter" idx="10"/>
          </p:nvPr>
        </p:nvSpPr>
        <p:spPr/>
        <p:txBody>
          <a:bodyPr/>
          <a:lstStyle>
            <a:lvl1pPr>
              <a:defRPr/>
            </a:lvl1pPr>
          </a:lstStyle>
          <a:p>
            <a:fld id="{D9546A15-BE95-5B42-B1B2-7F200EA4E3D5}" type="slidenum">
              <a:rPr lang="fr-FR" altLang="fr-FR"/>
              <a:pPr/>
              <a:t>‹N°›</a:t>
            </a:fld>
            <a:endParaRPr lang="fr-FR" altLang="fr-FR"/>
          </a:p>
        </p:txBody>
      </p:sp>
    </p:spTree>
    <p:extLst>
      <p:ext uri="{BB962C8B-B14F-4D97-AF65-F5344CB8AC3E}">
        <p14:creationId xmlns:p14="http://schemas.microsoft.com/office/powerpoint/2010/main" val="310584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E4E36-6479-2B8C-7744-2B824EB4283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8D25F55-E43E-25BD-BD02-5939FB9E3A7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99E54637-1E8A-8C65-53E6-FB553E1A9B0F}"/>
              </a:ext>
            </a:extLst>
          </p:cNvPr>
          <p:cNvSpPr>
            <a:spLocks noGrp="1"/>
          </p:cNvSpPr>
          <p:nvPr>
            <p:ph type="sldNum" sz="quarter" idx="10"/>
          </p:nvPr>
        </p:nvSpPr>
        <p:spPr/>
        <p:txBody>
          <a:bodyPr/>
          <a:lstStyle>
            <a:lvl1pPr>
              <a:defRPr/>
            </a:lvl1pPr>
          </a:lstStyle>
          <a:p>
            <a:fld id="{8E762C55-37CD-5E46-B141-0403C4BFD335}" type="slidenum">
              <a:rPr lang="fr-FR" altLang="fr-FR"/>
              <a:pPr/>
              <a:t>‹N°›</a:t>
            </a:fld>
            <a:endParaRPr lang="fr-FR" altLang="fr-FR"/>
          </a:p>
        </p:txBody>
      </p:sp>
    </p:spTree>
    <p:extLst>
      <p:ext uri="{BB962C8B-B14F-4D97-AF65-F5344CB8AC3E}">
        <p14:creationId xmlns:p14="http://schemas.microsoft.com/office/powerpoint/2010/main" val="3140595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1D5BD3B-D6FB-050D-423C-5C68660FEAEE}"/>
              </a:ext>
            </a:extLst>
          </p:cNvPr>
          <p:cNvSpPr>
            <a:spLocks noGrp="1"/>
          </p:cNvSpPr>
          <p:nvPr>
            <p:ph type="title" orient="vert"/>
          </p:nvPr>
        </p:nvSpPr>
        <p:spPr>
          <a:xfrm>
            <a:off x="9499600" y="800100"/>
            <a:ext cx="2997200" cy="7924800"/>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C3B6097-B3C2-2AD4-B119-804E2B632BE0}"/>
              </a:ext>
            </a:extLst>
          </p:cNvPr>
          <p:cNvSpPr>
            <a:spLocks noGrp="1"/>
          </p:cNvSpPr>
          <p:nvPr>
            <p:ph type="body" orient="vert" idx="1"/>
          </p:nvPr>
        </p:nvSpPr>
        <p:spPr>
          <a:xfrm>
            <a:off x="508000" y="800100"/>
            <a:ext cx="8839200" cy="7924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27F973D7-7C52-1840-D99F-8B3CE3E248A8}"/>
              </a:ext>
            </a:extLst>
          </p:cNvPr>
          <p:cNvSpPr>
            <a:spLocks noGrp="1"/>
          </p:cNvSpPr>
          <p:nvPr>
            <p:ph type="sldNum" sz="quarter" idx="10"/>
          </p:nvPr>
        </p:nvSpPr>
        <p:spPr/>
        <p:txBody>
          <a:bodyPr/>
          <a:lstStyle>
            <a:lvl1pPr>
              <a:defRPr/>
            </a:lvl1pPr>
          </a:lstStyle>
          <a:p>
            <a:fld id="{6E933545-7B44-1B4F-8D03-57CD194CC5A2}" type="slidenum">
              <a:rPr lang="fr-FR" altLang="fr-FR"/>
              <a:pPr/>
              <a:t>‹N°›</a:t>
            </a:fld>
            <a:endParaRPr lang="fr-FR" altLang="fr-FR"/>
          </a:p>
        </p:txBody>
      </p:sp>
    </p:spTree>
    <p:extLst>
      <p:ext uri="{BB962C8B-B14F-4D97-AF65-F5344CB8AC3E}">
        <p14:creationId xmlns:p14="http://schemas.microsoft.com/office/powerpoint/2010/main" val="201077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507960" y="800280"/>
            <a:ext cx="11988360" cy="1218960"/>
          </a:xfrm>
          <a:prstGeom prst="rect">
            <a:avLst/>
          </a:prstGeom>
          <a:noFill/>
          <a:ln w="0">
            <a:noFill/>
          </a:ln>
        </p:spPr>
        <p:txBody>
          <a:bodyPr lIns="0" tIns="0" rIns="0" bIns="0" anchor="ctr">
            <a:noAutofit/>
          </a:bodyPr>
          <a:lstStyle/>
          <a:p>
            <a:pPr indent="0" algn="ctr">
              <a:buNone/>
            </a:pPr>
            <a:endParaRPr lang="fr-FR" sz="2400" b="0" strike="noStrike" spc="-1">
              <a:solidFill>
                <a:srgbClr val="414141"/>
              </a:solidFill>
              <a:latin typeface="Palatino"/>
            </a:endParaRPr>
          </a:p>
        </p:txBody>
      </p:sp>
      <p:sp>
        <p:nvSpPr>
          <p:cNvPr id="5" name="PlaceHolder 2"/>
          <p:cNvSpPr>
            <a:spLocks noGrp="1"/>
          </p:cNvSpPr>
          <p:nvPr>
            <p:ph type="subTitle"/>
          </p:nvPr>
        </p:nvSpPr>
        <p:spPr>
          <a:xfrm>
            <a:off x="507960" y="2629080"/>
            <a:ext cx="11988360" cy="609552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2" name="PlaceHolder 3"/>
          <p:cNvSpPr>
            <a:spLocks noGrp="1"/>
          </p:cNvSpPr>
          <p:nvPr>
            <p:ph type="sldNum" idx="1"/>
          </p:nvPr>
        </p:nvSpPr>
        <p:spPr/>
        <p:txBody>
          <a:bodyPr/>
          <a:lstStyle/>
          <a:p>
            <a:fld id="{14ACD325-1E0D-40C9-9AB0-6279C15679BD}" type="slidenum">
              <a:t>‹N°›</a:t>
            </a:fld>
            <a:endParaRPr/>
          </a:p>
        </p:txBody>
      </p:sp>
    </p:spTree>
    <p:extLst>
      <p:ext uri="{BB962C8B-B14F-4D97-AF65-F5344CB8AC3E}">
        <p14:creationId xmlns:p14="http://schemas.microsoft.com/office/powerpoint/2010/main" val="36942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8A3C78-9FD5-637C-AC7C-FCBF595F34D1}"/>
              </a:ext>
            </a:extLst>
          </p:cNvPr>
          <p:cNvSpPr>
            <a:spLocks noGrp="1"/>
          </p:cNvSpPr>
          <p:nvPr>
            <p:ph type="ctrTitle"/>
          </p:nvPr>
        </p:nvSpPr>
        <p:spPr>
          <a:xfrm>
            <a:off x="1625600" y="1597025"/>
            <a:ext cx="9753600" cy="3395663"/>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2713777-3E4C-457D-E800-4EFAD3E86000}"/>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u numéro de diapositive 3">
            <a:extLst>
              <a:ext uri="{FF2B5EF4-FFF2-40B4-BE49-F238E27FC236}">
                <a16:creationId xmlns:a16="http://schemas.microsoft.com/office/drawing/2014/main" id="{558EEAD5-B949-40CA-9758-65FF36C9BD3B}"/>
              </a:ext>
            </a:extLst>
          </p:cNvPr>
          <p:cNvSpPr>
            <a:spLocks noGrp="1"/>
          </p:cNvSpPr>
          <p:nvPr>
            <p:ph type="sldNum" sz="quarter" idx="10"/>
          </p:nvPr>
        </p:nvSpPr>
        <p:spPr/>
        <p:txBody>
          <a:bodyPr/>
          <a:lstStyle>
            <a:lvl1pPr>
              <a:defRPr/>
            </a:lvl1pPr>
          </a:lstStyle>
          <a:p>
            <a:fld id="{74BAD21B-F448-A244-8D0D-761586D085BF}" type="slidenum">
              <a:rPr lang="fr-FR" altLang="fr-FR"/>
              <a:pPr/>
              <a:t>‹N°›</a:t>
            </a:fld>
            <a:endParaRPr lang="fr-FR" altLang="fr-FR"/>
          </a:p>
        </p:txBody>
      </p:sp>
    </p:spTree>
    <p:extLst>
      <p:ext uri="{BB962C8B-B14F-4D97-AF65-F5344CB8AC3E}">
        <p14:creationId xmlns:p14="http://schemas.microsoft.com/office/powerpoint/2010/main" val="150160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EB50D-45C8-2E4F-16C8-53B621B9563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89D3F41-4C63-436A-63DC-1C3CC6676F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7441BC0F-7A96-3575-EFF5-16B9706F62DE}"/>
              </a:ext>
            </a:extLst>
          </p:cNvPr>
          <p:cNvSpPr>
            <a:spLocks noGrp="1"/>
          </p:cNvSpPr>
          <p:nvPr>
            <p:ph type="sldNum" sz="quarter" idx="10"/>
          </p:nvPr>
        </p:nvSpPr>
        <p:spPr/>
        <p:txBody>
          <a:bodyPr/>
          <a:lstStyle>
            <a:lvl1pPr>
              <a:defRPr/>
            </a:lvl1pPr>
          </a:lstStyle>
          <a:p>
            <a:fld id="{125B2BA0-6563-6D4C-96CD-54E852472BBB}" type="slidenum">
              <a:rPr lang="fr-FR" altLang="fr-FR"/>
              <a:pPr/>
              <a:t>‹N°›</a:t>
            </a:fld>
            <a:endParaRPr lang="fr-FR" altLang="fr-FR"/>
          </a:p>
        </p:txBody>
      </p:sp>
    </p:spTree>
    <p:extLst>
      <p:ext uri="{BB962C8B-B14F-4D97-AF65-F5344CB8AC3E}">
        <p14:creationId xmlns:p14="http://schemas.microsoft.com/office/powerpoint/2010/main" val="1880610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3536E1-C67F-6E3F-517F-1B5EE2982811}"/>
              </a:ext>
            </a:extLst>
          </p:cNvPr>
          <p:cNvSpPr>
            <a:spLocks noGrp="1"/>
          </p:cNvSpPr>
          <p:nvPr>
            <p:ph type="title"/>
          </p:nvPr>
        </p:nvSpPr>
        <p:spPr>
          <a:xfrm>
            <a:off x="887413" y="2432050"/>
            <a:ext cx="11217275" cy="4056063"/>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D4C4AD7-2EBF-96A1-6590-8373B2111054}"/>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B27D5197-758B-D234-ED8E-20BF548F9974}"/>
              </a:ext>
            </a:extLst>
          </p:cNvPr>
          <p:cNvSpPr>
            <a:spLocks noGrp="1"/>
          </p:cNvSpPr>
          <p:nvPr>
            <p:ph type="sldNum" sz="quarter" idx="10"/>
          </p:nvPr>
        </p:nvSpPr>
        <p:spPr/>
        <p:txBody>
          <a:bodyPr/>
          <a:lstStyle>
            <a:lvl1pPr>
              <a:defRPr/>
            </a:lvl1pPr>
          </a:lstStyle>
          <a:p>
            <a:fld id="{D95FC3FD-3363-414B-B6C8-F23D85D519ED}" type="slidenum">
              <a:rPr lang="fr-FR" altLang="fr-FR"/>
              <a:pPr/>
              <a:t>‹N°›</a:t>
            </a:fld>
            <a:endParaRPr lang="fr-FR" altLang="fr-FR"/>
          </a:p>
        </p:txBody>
      </p:sp>
    </p:spTree>
    <p:extLst>
      <p:ext uri="{BB962C8B-B14F-4D97-AF65-F5344CB8AC3E}">
        <p14:creationId xmlns:p14="http://schemas.microsoft.com/office/powerpoint/2010/main" val="75921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1CE63B-34FE-CC57-90B3-8BAA2DA3CA0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E18957E-0D74-7076-C91F-AF1991197091}"/>
              </a:ext>
            </a:extLst>
          </p:cNvPr>
          <p:cNvSpPr>
            <a:spLocks noGrp="1"/>
          </p:cNvSpPr>
          <p:nvPr>
            <p:ph sz="half" idx="1"/>
          </p:nvPr>
        </p:nvSpPr>
        <p:spPr>
          <a:xfrm>
            <a:off x="8280400" y="6680200"/>
            <a:ext cx="2044700" cy="2413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658B91C-DA6D-C463-A7D3-76557135D18A}"/>
              </a:ext>
            </a:extLst>
          </p:cNvPr>
          <p:cNvSpPr>
            <a:spLocks noGrp="1"/>
          </p:cNvSpPr>
          <p:nvPr>
            <p:ph sz="half" idx="2"/>
          </p:nvPr>
        </p:nvSpPr>
        <p:spPr>
          <a:xfrm>
            <a:off x="10477500" y="6680200"/>
            <a:ext cx="2044700" cy="2413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3C67EF72-FC98-2747-1FE3-B324D22630D1}"/>
              </a:ext>
            </a:extLst>
          </p:cNvPr>
          <p:cNvSpPr>
            <a:spLocks noGrp="1"/>
          </p:cNvSpPr>
          <p:nvPr>
            <p:ph type="sldNum" sz="quarter" idx="10"/>
          </p:nvPr>
        </p:nvSpPr>
        <p:spPr/>
        <p:txBody>
          <a:bodyPr/>
          <a:lstStyle>
            <a:lvl1pPr>
              <a:defRPr/>
            </a:lvl1pPr>
          </a:lstStyle>
          <a:p>
            <a:fld id="{77235B4A-6E70-E149-9BE1-45E0E0654CA6}" type="slidenum">
              <a:rPr lang="fr-FR" altLang="fr-FR"/>
              <a:pPr/>
              <a:t>‹N°›</a:t>
            </a:fld>
            <a:endParaRPr lang="fr-FR" altLang="fr-FR"/>
          </a:p>
        </p:txBody>
      </p:sp>
    </p:spTree>
    <p:extLst>
      <p:ext uri="{BB962C8B-B14F-4D97-AF65-F5344CB8AC3E}">
        <p14:creationId xmlns:p14="http://schemas.microsoft.com/office/powerpoint/2010/main" val="2131009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149C7-F9CD-8DD5-F03F-F598B6005389}"/>
              </a:ext>
            </a:extLst>
          </p:cNvPr>
          <p:cNvSpPr>
            <a:spLocks noGrp="1"/>
          </p:cNvSpPr>
          <p:nvPr>
            <p:ph type="title"/>
          </p:nvPr>
        </p:nvSpPr>
        <p:spPr>
          <a:xfrm>
            <a:off x="895350" y="519113"/>
            <a:ext cx="11217275" cy="188595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BDF2435-DCA9-8BF4-DE2D-01603D4884B4}"/>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D907AC5-7879-5807-C773-3BFACADD07F3}"/>
              </a:ext>
            </a:extLst>
          </p:cNvPr>
          <p:cNvSpPr>
            <a:spLocks noGrp="1"/>
          </p:cNvSpPr>
          <p:nvPr>
            <p:ph sz="half" idx="2"/>
          </p:nvPr>
        </p:nvSpPr>
        <p:spPr>
          <a:xfrm>
            <a:off x="895350" y="3562350"/>
            <a:ext cx="5502275" cy="5240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4315511-D6F4-96DC-80ED-07F470172295}"/>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4939A14-AD4A-B542-F5DB-C698992C27C1}"/>
              </a:ext>
            </a:extLst>
          </p:cNvPr>
          <p:cNvSpPr>
            <a:spLocks noGrp="1"/>
          </p:cNvSpPr>
          <p:nvPr>
            <p:ph sz="quarter" idx="4"/>
          </p:nvPr>
        </p:nvSpPr>
        <p:spPr>
          <a:xfrm>
            <a:off x="6583363" y="3562350"/>
            <a:ext cx="5529262" cy="5240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55A83B5A-C3FA-54FD-45AD-5F56D7F59017}"/>
              </a:ext>
            </a:extLst>
          </p:cNvPr>
          <p:cNvSpPr>
            <a:spLocks noGrp="1"/>
          </p:cNvSpPr>
          <p:nvPr>
            <p:ph type="sldNum" sz="quarter" idx="10"/>
          </p:nvPr>
        </p:nvSpPr>
        <p:spPr/>
        <p:txBody>
          <a:bodyPr/>
          <a:lstStyle>
            <a:lvl1pPr>
              <a:defRPr/>
            </a:lvl1pPr>
          </a:lstStyle>
          <a:p>
            <a:fld id="{F17DD117-9CBF-9341-899A-CD990EA5C394}" type="slidenum">
              <a:rPr lang="fr-FR" altLang="fr-FR"/>
              <a:pPr/>
              <a:t>‹N°›</a:t>
            </a:fld>
            <a:endParaRPr lang="fr-FR" altLang="fr-FR"/>
          </a:p>
        </p:txBody>
      </p:sp>
    </p:spTree>
    <p:extLst>
      <p:ext uri="{BB962C8B-B14F-4D97-AF65-F5344CB8AC3E}">
        <p14:creationId xmlns:p14="http://schemas.microsoft.com/office/powerpoint/2010/main" val="2619737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1B12D-44D4-F129-B3C7-B83648BBDCA0}"/>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0B922E7B-2370-6AB6-09F8-CE0F298E3372}"/>
              </a:ext>
            </a:extLst>
          </p:cNvPr>
          <p:cNvSpPr>
            <a:spLocks noGrp="1"/>
          </p:cNvSpPr>
          <p:nvPr>
            <p:ph type="sldNum" sz="quarter" idx="10"/>
          </p:nvPr>
        </p:nvSpPr>
        <p:spPr/>
        <p:txBody>
          <a:bodyPr/>
          <a:lstStyle>
            <a:lvl1pPr>
              <a:defRPr/>
            </a:lvl1pPr>
          </a:lstStyle>
          <a:p>
            <a:fld id="{3A5CB1A2-0277-3840-AEAB-B09F99D2DC20}" type="slidenum">
              <a:rPr lang="fr-FR" altLang="fr-FR"/>
              <a:pPr/>
              <a:t>‹N°›</a:t>
            </a:fld>
            <a:endParaRPr lang="fr-FR" altLang="fr-FR"/>
          </a:p>
        </p:txBody>
      </p:sp>
    </p:spTree>
    <p:extLst>
      <p:ext uri="{BB962C8B-B14F-4D97-AF65-F5344CB8AC3E}">
        <p14:creationId xmlns:p14="http://schemas.microsoft.com/office/powerpoint/2010/main" val="2238079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1ABC74D-DDC7-9641-2FC0-5B91DD7EF11A}"/>
              </a:ext>
            </a:extLst>
          </p:cNvPr>
          <p:cNvSpPr>
            <a:spLocks noGrp="1"/>
          </p:cNvSpPr>
          <p:nvPr>
            <p:ph type="sldNum" sz="quarter" idx="10"/>
          </p:nvPr>
        </p:nvSpPr>
        <p:spPr/>
        <p:txBody>
          <a:bodyPr/>
          <a:lstStyle>
            <a:lvl1pPr>
              <a:defRPr/>
            </a:lvl1pPr>
          </a:lstStyle>
          <a:p>
            <a:fld id="{2CA066AE-754A-B446-92FB-EFE728AB4514}" type="slidenum">
              <a:rPr lang="fr-FR" altLang="fr-FR"/>
              <a:pPr/>
              <a:t>‹N°›</a:t>
            </a:fld>
            <a:endParaRPr lang="fr-FR" altLang="fr-FR"/>
          </a:p>
        </p:txBody>
      </p:sp>
    </p:spTree>
    <p:extLst>
      <p:ext uri="{BB962C8B-B14F-4D97-AF65-F5344CB8AC3E}">
        <p14:creationId xmlns:p14="http://schemas.microsoft.com/office/powerpoint/2010/main" val="12908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6DE4B-1409-C757-BE0E-6556497EF1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6BC2A24-02F7-95DD-A347-A8254E60062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40FEDB83-F1A2-9A41-8F4D-3CA9B46FCA8A}"/>
              </a:ext>
            </a:extLst>
          </p:cNvPr>
          <p:cNvSpPr>
            <a:spLocks noGrp="1"/>
          </p:cNvSpPr>
          <p:nvPr>
            <p:ph type="sldNum" sz="quarter" idx="10"/>
          </p:nvPr>
        </p:nvSpPr>
        <p:spPr/>
        <p:txBody>
          <a:bodyPr/>
          <a:lstStyle>
            <a:lvl1pPr>
              <a:defRPr/>
            </a:lvl1pPr>
          </a:lstStyle>
          <a:p>
            <a:fld id="{E9F72226-E131-AA4D-ACCB-A7E10EDA60D3}" type="slidenum">
              <a:rPr lang="fr-FR" altLang="fr-FR"/>
              <a:pPr/>
              <a:t>‹N°›</a:t>
            </a:fld>
            <a:endParaRPr lang="fr-FR" altLang="fr-FR"/>
          </a:p>
        </p:txBody>
      </p:sp>
    </p:spTree>
    <p:extLst>
      <p:ext uri="{BB962C8B-B14F-4D97-AF65-F5344CB8AC3E}">
        <p14:creationId xmlns:p14="http://schemas.microsoft.com/office/powerpoint/2010/main" val="3612680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C53ECF-FECA-9ADB-AD5F-E56B0847CCED}"/>
              </a:ext>
            </a:extLst>
          </p:cNvPr>
          <p:cNvSpPr>
            <a:spLocks noGrp="1"/>
          </p:cNvSpPr>
          <p:nvPr>
            <p:ph type="title"/>
          </p:nvPr>
        </p:nvSpPr>
        <p:spPr>
          <a:xfrm>
            <a:off x="895350" y="650875"/>
            <a:ext cx="4194175" cy="2274888"/>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2D2C178-D61C-63AE-DAD2-74F1988EE778}"/>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17EB2A3-9B51-495E-F516-037ABF530505}"/>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u numéro de diapositive 4">
            <a:extLst>
              <a:ext uri="{FF2B5EF4-FFF2-40B4-BE49-F238E27FC236}">
                <a16:creationId xmlns:a16="http://schemas.microsoft.com/office/drawing/2014/main" id="{F0D8C953-F097-641E-D496-E7F585FD07C9}"/>
              </a:ext>
            </a:extLst>
          </p:cNvPr>
          <p:cNvSpPr>
            <a:spLocks noGrp="1"/>
          </p:cNvSpPr>
          <p:nvPr>
            <p:ph type="sldNum" sz="quarter" idx="10"/>
          </p:nvPr>
        </p:nvSpPr>
        <p:spPr/>
        <p:txBody>
          <a:bodyPr/>
          <a:lstStyle>
            <a:lvl1pPr>
              <a:defRPr/>
            </a:lvl1pPr>
          </a:lstStyle>
          <a:p>
            <a:fld id="{8618B0E7-546F-594F-BF09-DAD2C78DF914}" type="slidenum">
              <a:rPr lang="fr-FR" altLang="fr-FR"/>
              <a:pPr/>
              <a:t>‹N°›</a:t>
            </a:fld>
            <a:endParaRPr lang="fr-FR" altLang="fr-FR"/>
          </a:p>
        </p:txBody>
      </p:sp>
    </p:spTree>
    <p:extLst>
      <p:ext uri="{BB962C8B-B14F-4D97-AF65-F5344CB8AC3E}">
        <p14:creationId xmlns:p14="http://schemas.microsoft.com/office/powerpoint/2010/main" val="316942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52046-F937-2BB0-3DDE-066A10909473}"/>
              </a:ext>
            </a:extLst>
          </p:cNvPr>
          <p:cNvSpPr>
            <a:spLocks noGrp="1"/>
          </p:cNvSpPr>
          <p:nvPr>
            <p:ph type="title"/>
          </p:nvPr>
        </p:nvSpPr>
        <p:spPr>
          <a:xfrm>
            <a:off x="895350" y="650875"/>
            <a:ext cx="4194175" cy="2274888"/>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0781BAF-1483-C424-E802-A47EA47CEE8E}"/>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B78B1C1-31D4-97DD-247E-F41CE75A5C25}"/>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u numéro de diapositive 4">
            <a:extLst>
              <a:ext uri="{FF2B5EF4-FFF2-40B4-BE49-F238E27FC236}">
                <a16:creationId xmlns:a16="http://schemas.microsoft.com/office/drawing/2014/main" id="{86958D5D-4193-5316-2D24-A4E4DBE64457}"/>
              </a:ext>
            </a:extLst>
          </p:cNvPr>
          <p:cNvSpPr>
            <a:spLocks noGrp="1"/>
          </p:cNvSpPr>
          <p:nvPr>
            <p:ph type="sldNum" sz="quarter" idx="10"/>
          </p:nvPr>
        </p:nvSpPr>
        <p:spPr/>
        <p:txBody>
          <a:bodyPr/>
          <a:lstStyle>
            <a:lvl1pPr>
              <a:defRPr/>
            </a:lvl1pPr>
          </a:lstStyle>
          <a:p>
            <a:fld id="{F84DD516-2DDA-3845-9F28-6D1CE0188F69}" type="slidenum">
              <a:rPr lang="fr-FR" altLang="fr-FR"/>
              <a:pPr/>
              <a:t>‹N°›</a:t>
            </a:fld>
            <a:endParaRPr lang="fr-FR" altLang="fr-FR"/>
          </a:p>
        </p:txBody>
      </p:sp>
    </p:spTree>
    <p:extLst>
      <p:ext uri="{BB962C8B-B14F-4D97-AF65-F5344CB8AC3E}">
        <p14:creationId xmlns:p14="http://schemas.microsoft.com/office/powerpoint/2010/main" val="4253491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AA177-A209-D9A8-3407-B329E2BE194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078246D-4253-EF30-7947-8000AD0ECDF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D34846BC-9173-405F-58B5-4040A5B0AA40}"/>
              </a:ext>
            </a:extLst>
          </p:cNvPr>
          <p:cNvSpPr>
            <a:spLocks noGrp="1"/>
          </p:cNvSpPr>
          <p:nvPr>
            <p:ph type="sldNum" sz="quarter" idx="10"/>
          </p:nvPr>
        </p:nvSpPr>
        <p:spPr/>
        <p:txBody>
          <a:bodyPr/>
          <a:lstStyle>
            <a:lvl1pPr>
              <a:defRPr/>
            </a:lvl1pPr>
          </a:lstStyle>
          <a:p>
            <a:fld id="{2EE343E6-0858-EF44-8747-0199369FAC89}" type="slidenum">
              <a:rPr lang="fr-FR" altLang="fr-FR"/>
              <a:pPr/>
              <a:t>‹N°›</a:t>
            </a:fld>
            <a:endParaRPr lang="fr-FR" altLang="fr-FR"/>
          </a:p>
        </p:txBody>
      </p:sp>
    </p:spTree>
    <p:extLst>
      <p:ext uri="{BB962C8B-B14F-4D97-AF65-F5344CB8AC3E}">
        <p14:creationId xmlns:p14="http://schemas.microsoft.com/office/powerpoint/2010/main" val="1361468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8453C6-CDFE-5182-1A00-B50ABCBB1453}"/>
              </a:ext>
            </a:extLst>
          </p:cNvPr>
          <p:cNvSpPr>
            <a:spLocks noGrp="1"/>
          </p:cNvSpPr>
          <p:nvPr>
            <p:ph type="title" orient="vert"/>
          </p:nvPr>
        </p:nvSpPr>
        <p:spPr>
          <a:xfrm>
            <a:off x="9518650" y="6680200"/>
            <a:ext cx="3003550" cy="2413000"/>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AF21338-5001-2D04-FAD9-7F40E312EAD5}"/>
              </a:ext>
            </a:extLst>
          </p:cNvPr>
          <p:cNvSpPr>
            <a:spLocks noGrp="1"/>
          </p:cNvSpPr>
          <p:nvPr>
            <p:ph type="body" orient="vert" idx="1"/>
          </p:nvPr>
        </p:nvSpPr>
        <p:spPr>
          <a:xfrm>
            <a:off x="508000" y="6680200"/>
            <a:ext cx="8858250" cy="2413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C6408324-20F4-2845-48F8-8A82A28146AB}"/>
              </a:ext>
            </a:extLst>
          </p:cNvPr>
          <p:cNvSpPr>
            <a:spLocks noGrp="1"/>
          </p:cNvSpPr>
          <p:nvPr>
            <p:ph type="sldNum" sz="quarter" idx="10"/>
          </p:nvPr>
        </p:nvSpPr>
        <p:spPr/>
        <p:txBody>
          <a:bodyPr/>
          <a:lstStyle>
            <a:lvl1pPr>
              <a:defRPr/>
            </a:lvl1pPr>
          </a:lstStyle>
          <a:p>
            <a:fld id="{346CD089-7546-2F41-AC0C-5676ED76A58A}" type="slidenum">
              <a:rPr lang="fr-FR" altLang="fr-FR"/>
              <a:pPr/>
              <a:t>‹N°›</a:t>
            </a:fld>
            <a:endParaRPr lang="fr-FR" altLang="fr-FR"/>
          </a:p>
        </p:txBody>
      </p:sp>
    </p:spTree>
    <p:extLst>
      <p:ext uri="{BB962C8B-B14F-4D97-AF65-F5344CB8AC3E}">
        <p14:creationId xmlns:p14="http://schemas.microsoft.com/office/powerpoint/2010/main" val="3154445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71368E-9E82-5629-B509-1750B0D77485}"/>
              </a:ext>
            </a:extLst>
          </p:cNvPr>
          <p:cNvSpPr>
            <a:spLocks noGrp="1"/>
          </p:cNvSpPr>
          <p:nvPr>
            <p:ph type="title"/>
          </p:nvPr>
        </p:nvSpPr>
        <p:spPr>
          <a:xfrm>
            <a:off x="887413" y="2432050"/>
            <a:ext cx="11217275" cy="4056063"/>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3F37D04-D69B-DF8D-D11A-BB3C09B123F1}"/>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36003C2F-B22A-9634-7C60-D95BDD29B131}"/>
              </a:ext>
            </a:extLst>
          </p:cNvPr>
          <p:cNvSpPr>
            <a:spLocks noGrp="1"/>
          </p:cNvSpPr>
          <p:nvPr>
            <p:ph type="sldNum" sz="quarter" idx="10"/>
          </p:nvPr>
        </p:nvSpPr>
        <p:spPr/>
        <p:txBody>
          <a:bodyPr/>
          <a:lstStyle>
            <a:lvl1pPr>
              <a:defRPr/>
            </a:lvl1pPr>
          </a:lstStyle>
          <a:p>
            <a:fld id="{6F30F955-D6CB-B742-BEA2-55C56EBD773E}" type="slidenum">
              <a:rPr lang="fr-FR" altLang="fr-FR"/>
              <a:pPr/>
              <a:t>‹N°›</a:t>
            </a:fld>
            <a:endParaRPr lang="fr-FR" altLang="fr-FR"/>
          </a:p>
        </p:txBody>
      </p:sp>
    </p:spTree>
    <p:extLst>
      <p:ext uri="{BB962C8B-B14F-4D97-AF65-F5344CB8AC3E}">
        <p14:creationId xmlns:p14="http://schemas.microsoft.com/office/powerpoint/2010/main" val="204456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53FBFA-8D53-9D95-F491-E2CF05F0B1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589DDCA-95D5-02DF-EAD7-FB16F64D671B}"/>
              </a:ext>
            </a:extLst>
          </p:cNvPr>
          <p:cNvSpPr>
            <a:spLocks noGrp="1"/>
          </p:cNvSpPr>
          <p:nvPr>
            <p:ph sz="half" idx="1"/>
          </p:nvPr>
        </p:nvSpPr>
        <p:spPr>
          <a:xfrm>
            <a:off x="508000" y="2628900"/>
            <a:ext cx="5918200" cy="609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F3A3B73-97BB-C2F5-EEAD-F97729A1DAC3}"/>
              </a:ext>
            </a:extLst>
          </p:cNvPr>
          <p:cNvSpPr>
            <a:spLocks noGrp="1"/>
          </p:cNvSpPr>
          <p:nvPr>
            <p:ph sz="half" idx="2"/>
          </p:nvPr>
        </p:nvSpPr>
        <p:spPr>
          <a:xfrm>
            <a:off x="6578600" y="2628900"/>
            <a:ext cx="5918200" cy="609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78461B34-B1F3-2859-2EB7-4C9A016E26E3}"/>
              </a:ext>
            </a:extLst>
          </p:cNvPr>
          <p:cNvSpPr>
            <a:spLocks noGrp="1"/>
          </p:cNvSpPr>
          <p:nvPr>
            <p:ph type="sldNum" sz="quarter" idx="10"/>
          </p:nvPr>
        </p:nvSpPr>
        <p:spPr/>
        <p:txBody>
          <a:bodyPr/>
          <a:lstStyle>
            <a:lvl1pPr>
              <a:defRPr/>
            </a:lvl1pPr>
          </a:lstStyle>
          <a:p>
            <a:fld id="{3606E9C5-BB6C-6845-A2AB-15094D3F097C}" type="slidenum">
              <a:rPr lang="fr-FR" altLang="fr-FR"/>
              <a:pPr/>
              <a:t>‹N°›</a:t>
            </a:fld>
            <a:endParaRPr lang="fr-FR" altLang="fr-FR"/>
          </a:p>
        </p:txBody>
      </p:sp>
    </p:spTree>
    <p:extLst>
      <p:ext uri="{BB962C8B-B14F-4D97-AF65-F5344CB8AC3E}">
        <p14:creationId xmlns:p14="http://schemas.microsoft.com/office/powerpoint/2010/main" val="89437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B34CD6-5E12-22DE-D983-E874E5B74DA4}"/>
              </a:ext>
            </a:extLst>
          </p:cNvPr>
          <p:cNvSpPr>
            <a:spLocks noGrp="1"/>
          </p:cNvSpPr>
          <p:nvPr>
            <p:ph type="title"/>
          </p:nvPr>
        </p:nvSpPr>
        <p:spPr>
          <a:xfrm>
            <a:off x="895350" y="519113"/>
            <a:ext cx="11217275" cy="188595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F84623-DE7B-A96C-9A4B-8479D19DB6DF}"/>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48D83C2-EAC4-2F81-EA9D-026F5CDE8DAA}"/>
              </a:ext>
            </a:extLst>
          </p:cNvPr>
          <p:cNvSpPr>
            <a:spLocks noGrp="1"/>
          </p:cNvSpPr>
          <p:nvPr>
            <p:ph sz="half" idx="2"/>
          </p:nvPr>
        </p:nvSpPr>
        <p:spPr>
          <a:xfrm>
            <a:off x="895350" y="3562350"/>
            <a:ext cx="5502275" cy="5240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79997A2-37F1-785D-F6D2-5EA7E1E4C396}"/>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4CB76C2-CACC-EB4F-B196-840BD1EB4C94}"/>
              </a:ext>
            </a:extLst>
          </p:cNvPr>
          <p:cNvSpPr>
            <a:spLocks noGrp="1"/>
          </p:cNvSpPr>
          <p:nvPr>
            <p:ph sz="quarter" idx="4"/>
          </p:nvPr>
        </p:nvSpPr>
        <p:spPr>
          <a:xfrm>
            <a:off x="6583363" y="3562350"/>
            <a:ext cx="5529262" cy="5240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F063BE9D-317E-BE32-A10D-EBA0D770DF9C}"/>
              </a:ext>
            </a:extLst>
          </p:cNvPr>
          <p:cNvSpPr>
            <a:spLocks noGrp="1"/>
          </p:cNvSpPr>
          <p:nvPr>
            <p:ph type="sldNum" sz="quarter" idx="10"/>
          </p:nvPr>
        </p:nvSpPr>
        <p:spPr/>
        <p:txBody>
          <a:bodyPr/>
          <a:lstStyle>
            <a:lvl1pPr>
              <a:defRPr/>
            </a:lvl1pPr>
          </a:lstStyle>
          <a:p>
            <a:fld id="{D1F6EBBE-9F27-684B-AA1F-6424CF075D93}" type="slidenum">
              <a:rPr lang="fr-FR" altLang="fr-FR"/>
              <a:pPr/>
              <a:t>‹N°›</a:t>
            </a:fld>
            <a:endParaRPr lang="fr-FR" altLang="fr-FR"/>
          </a:p>
        </p:txBody>
      </p:sp>
    </p:spTree>
    <p:extLst>
      <p:ext uri="{BB962C8B-B14F-4D97-AF65-F5344CB8AC3E}">
        <p14:creationId xmlns:p14="http://schemas.microsoft.com/office/powerpoint/2010/main" val="181738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3B191D-86BC-09DA-2AF4-E7528BEE2591}"/>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365B6965-E945-14AF-4BC3-821C55DA6389}"/>
              </a:ext>
            </a:extLst>
          </p:cNvPr>
          <p:cNvSpPr>
            <a:spLocks noGrp="1"/>
          </p:cNvSpPr>
          <p:nvPr>
            <p:ph type="sldNum" sz="quarter" idx="10"/>
          </p:nvPr>
        </p:nvSpPr>
        <p:spPr/>
        <p:txBody>
          <a:bodyPr/>
          <a:lstStyle>
            <a:lvl1pPr>
              <a:defRPr/>
            </a:lvl1pPr>
          </a:lstStyle>
          <a:p>
            <a:fld id="{23037502-3BC7-5747-ACBF-0BAEF9F459AC}" type="slidenum">
              <a:rPr lang="fr-FR" altLang="fr-FR"/>
              <a:pPr/>
              <a:t>‹N°›</a:t>
            </a:fld>
            <a:endParaRPr lang="fr-FR" altLang="fr-FR"/>
          </a:p>
        </p:txBody>
      </p:sp>
    </p:spTree>
    <p:extLst>
      <p:ext uri="{BB962C8B-B14F-4D97-AF65-F5344CB8AC3E}">
        <p14:creationId xmlns:p14="http://schemas.microsoft.com/office/powerpoint/2010/main" val="4176323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C49EC68-4C41-2B31-B8CF-DE0EA63C478D}"/>
              </a:ext>
            </a:extLst>
          </p:cNvPr>
          <p:cNvSpPr>
            <a:spLocks noGrp="1"/>
          </p:cNvSpPr>
          <p:nvPr>
            <p:ph type="sldNum" sz="quarter" idx="10"/>
          </p:nvPr>
        </p:nvSpPr>
        <p:spPr/>
        <p:txBody>
          <a:bodyPr/>
          <a:lstStyle>
            <a:lvl1pPr>
              <a:defRPr/>
            </a:lvl1pPr>
          </a:lstStyle>
          <a:p>
            <a:fld id="{7C992D30-337F-9141-8E3C-1D636B35B089}" type="slidenum">
              <a:rPr lang="fr-FR" altLang="fr-FR"/>
              <a:pPr/>
              <a:t>‹N°›</a:t>
            </a:fld>
            <a:endParaRPr lang="fr-FR" altLang="fr-FR"/>
          </a:p>
        </p:txBody>
      </p:sp>
    </p:spTree>
    <p:extLst>
      <p:ext uri="{BB962C8B-B14F-4D97-AF65-F5344CB8AC3E}">
        <p14:creationId xmlns:p14="http://schemas.microsoft.com/office/powerpoint/2010/main" val="117339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81280F-00E1-53BE-50C6-B7E9FC0ADDB3}"/>
              </a:ext>
            </a:extLst>
          </p:cNvPr>
          <p:cNvSpPr>
            <a:spLocks noGrp="1"/>
          </p:cNvSpPr>
          <p:nvPr>
            <p:ph type="title"/>
          </p:nvPr>
        </p:nvSpPr>
        <p:spPr>
          <a:xfrm>
            <a:off x="895350" y="650875"/>
            <a:ext cx="4194175" cy="2274888"/>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840BA45-555B-B293-C84A-B5164FC10C5B}"/>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7116AD5-6B6F-01FC-B384-02DFA618D93A}"/>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u numéro de diapositive 4">
            <a:extLst>
              <a:ext uri="{FF2B5EF4-FFF2-40B4-BE49-F238E27FC236}">
                <a16:creationId xmlns:a16="http://schemas.microsoft.com/office/drawing/2014/main" id="{578223AB-0F3E-BCE7-C260-00D5F9A929AF}"/>
              </a:ext>
            </a:extLst>
          </p:cNvPr>
          <p:cNvSpPr>
            <a:spLocks noGrp="1"/>
          </p:cNvSpPr>
          <p:nvPr>
            <p:ph type="sldNum" sz="quarter" idx="10"/>
          </p:nvPr>
        </p:nvSpPr>
        <p:spPr/>
        <p:txBody>
          <a:bodyPr/>
          <a:lstStyle>
            <a:lvl1pPr>
              <a:defRPr/>
            </a:lvl1pPr>
          </a:lstStyle>
          <a:p>
            <a:fld id="{8B885C4B-0471-0E4A-A929-016ACA727683}" type="slidenum">
              <a:rPr lang="fr-FR" altLang="fr-FR"/>
              <a:pPr/>
              <a:t>‹N°›</a:t>
            </a:fld>
            <a:endParaRPr lang="fr-FR" altLang="fr-FR"/>
          </a:p>
        </p:txBody>
      </p:sp>
    </p:spTree>
    <p:extLst>
      <p:ext uri="{BB962C8B-B14F-4D97-AF65-F5344CB8AC3E}">
        <p14:creationId xmlns:p14="http://schemas.microsoft.com/office/powerpoint/2010/main" val="319927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14183-34A0-9801-671A-B7EFC90A006F}"/>
              </a:ext>
            </a:extLst>
          </p:cNvPr>
          <p:cNvSpPr>
            <a:spLocks noGrp="1"/>
          </p:cNvSpPr>
          <p:nvPr>
            <p:ph type="title"/>
          </p:nvPr>
        </p:nvSpPr>
        <p:spPr>
          <a:xfrm>
            <a:off x="895350" y="650875"/>
            <a:ext cx="4194175" cy="2274888"/>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6259295-C49B-503E-1972-2DDA0DB25C9F}"/>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E8CDF7F-FEEA-6F59-780F-4331E289299E}"/>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u numéro de diapositive 4">
            <a:extLst>
              <a:ext uri="{FF2B5EF4-FFF2-40B4-BE49-F238E27FC236}">
                <a16:creationId xmlns:a16="http://schemas.microsoft.com/office/drawing/2014/main" id="{2066FA96-D710-6AF2-0CD9-E8B1875412AA}"/>
              </a:ext>
            </a:extLst>
          </p:cNvPr>
          <p:cNvSpPr>
            <a:spLocks noGrp="1"/>
          </p:cNvSpPr>
          <p:nvPr>
            <p:ph type="sldNum" sz="quarter" idx="10"/>
          </p:nvPr>
        </p:nvSpPr>
        <p:spPr/>
        <p:txBody>
          <a:bodyPr/>
          <a:lstStyle>
            <a:lvl1pPr>
              <a:defRPr/>
            </a:lvl1pPr>
          </a:lstStyle>
          <a:p>
            <a:fld id="{FE80D046-2336-C141-A5D4-6FC3A33840BE}" type="slidenum">
              <a:rPr lang="fr-FR" altLang="fr-FR"/>
              <a:pPr/>
              <a:t>‹N°›</a:t>
            </a:fld>
            <a:endParaRPr lang="fr-FR" altLang="fr-FR"/>
          </a:p>
        </p:txBody>
      </p:sp>
    </p:spTree>
    <p:extLst>
      <p:ext uri="{BB962C8B-B14F-4D97-AF65-F5344CB8AC3E}">
        <p14:creationId xmlns:p14="http://schemas.microsoft.com/office/powerpoint/2010/main" val="177645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5" name="Line 1">
            <a:extLst>
              <a:ext uri="{FF2B5EF4-FFF2-40B4-BE49-F238E27FC236}">
                <a16:creationId xmlns:a16="http://schemas.microsoft.com/office/drawing/2014/main" id="{A29BF06E-BBA3-4E64-5CB8-993765DCBF04}"/>
              </a:ext>
            </a:extLst>
          </p:cNvPr>
          <p:cNvSpPr>
            <a:spLocks noChangeShapeType="1"/>
          </p:cNvSpPr>
          <p:nvPr/>
        </p:nvSpPr>
        <p:spPr bwMode="auto">
          <a:xfrm>
            <a:off x="508000" y="2171700"/>
            <a:ext cx="11996738" cy="0"/>
          </a:xfrm>
          <a:prstGeom prst="line">
            <a:avLst/>
          </a:prstGeom>
          <a:noFill/>
          <a:ln w="12700" cap="flat" cmpd="sng">
            <a:solidFill>
              <a:srgbClr val="444444">
                <a:alpha val="29999"/>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200">
              <a:solidFill>
                <a:srgbClr val="000000"/>
              </a:solidFill>
              <a:latin typeface="Helvetica" pitchFamily="2" charset="0"/>
              <a:ea typeface="Helvetica" pitchFamily="2" charset="0"/>
              <a:cs typeface="Helvetica" pitchFamily="2" charset="0"/>
              <a:sym typeface="Helvetica" pitchFamily="2" charset="0"/>
            </a:endParaRPr>
          </a:p>
        </p:txBody>
      </p:sp>
      <p:sp>
        <p:nvSpPr>
          <p:cNvPr id="1026" name="Line 2">
            <a:extLst>
              <a:ext uri="{FF2B5EF4-FFF2-40B4-BE49-F238E27FC236}">
                <a16:creationId xmlns:a16="http://schemas.microsoft.com/office/drawing/2014/main" id="{7C2B69AD-25A8-D030-C8DC-8724D25B34E4}"/>
              </a:ext>
            </a:extLst>
          </p:cNvPr>
          <p:cNvSpPr>
            <a:spLocks noChangeShapeType="1"/>
          </p:cNvSpPr>
          <p:nvPr/>
        </p:nvSpPr>
        <p:spPr bwMode="auto">
          <a:xfrm>
            <a:off x="508000" y="635000"/>
            <a:ext cx="11996738" cy="0"/>
          </a:xfrm>
          <a:prstGeom prst="line">
            <a:avLst/>
          </a:prstGeom>
          <a:noFill/>
          <a:ln w="12700" cap="flat" cmpd="sng">
            <a:solidFill>
              <a:srgbClr val="444444">
                <a:alpha val="29999"/>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200">
              <a:solidFill>
                <a:srgbClr val="000000"/>
              </a:solidFill>
              <a:latin typeface="Helvetica" pitchFamily="2" charset="0"/>
              <a:ea typeface="Helvetica" pitchFamily="2" charset="0"/>
              <a:cs typeface="Helvetica" pitchFamily="2" charset="0"/>
              <a:sym typeface="Helvetica" pitchFamily="2" charset="0"/>
            </a:endParaRPr>
          </a:p>
        </p:txBody>
      </p:sp>
      <p:sp>
        <p:nvSpPr>
          <p:cNvPr id="1027" name="Rectangle 3">
            <a:extLst>
              <a:ext uri="{FF2B5EF4-FFF2-40B4-BE49-F238E27FC236}">
                <a16:creationId xmlns:a16="http://schemas.microsoft.com/office/drawing/2014/main" id="{52724A6C-A06A-4DBD-2D5A-EC2F56BA813E}"/>
              </a:ext>
            </a:extLst>
          </p:cNvPr>
          <p:cNvSpPr>
            <a:spLocks noGrp="1"/>
          </p:cNvSpPr>
          <p:nvPr>
            <p:ph type="title"/>
          </p:nvPr>
        </p:nvSpPr>
        <p:spPr bwMode="auto">
          <a:xfrm>
            <a:off x="508000" y="800100"/>
            <a:ext cx="11988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fr-FR" altLang="fr-FR">
                <a:sym typeface="Bodoni SvtyTwo ITC TT-Book" pitchFamily="2" charset="0"/>
              </a:rPr>
              <a:t>Click to edit Template title style</a:t>
            </a:r>
          </a:p>
        </p:txBody>
      </p:sp>
      <p:sp>
        <p:nvSpPr>
          <p:cNvPr id="1028" name="Rectangle 4">
            <a:extLst>
              <a:ext uri="{FF2B5EF4-FFF2-40B4-BE49-F238E27FC236}">
                <a16:creationId xmlns:a16="http://schemas.microsoft.com/office/drawing/2014/main" id="{8B5BA808-8B34-3692-2C37-04A780AC6323}"/>
              </a:ext>
            </a:extLst>
          </p:cNvPr>
          <p:cNvSpPr>
            <a:spLocks noGrp="1"/>
          </p:cNvSpPr>
          <p:nvPr>
            <p:ph type="body" idx="1"/>
          </p:nvPr>
        </p:nvSpPr>
        <p:spPr bwMode="auto">
          <a:xfrm>
            <a:off x="508000" y="2628900"/>
            <a:ext cx="11988800"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fr-FR" altLang="fr-FR">
                <a:sym typeface="Palatino" pitchFamily="2" charset="77"/>
              </a:rPr>
              <a:t>Click to edit Template text styles</a:t>
            </a:r>
          </a:p>
          <a:p>
            <a:pPr lvl="1"/>
            <a:r>
              <a:rPr lang="fr-FR" altLang="fr-FR">
                <a:sym typeface="Palatino" pitchFamily="2" charset="77"/>
              </a:rPr>
              <a:t>Second level</a:t>
            </a:r>
          </a:p>
          <a:p>
            <a:pPr lvl="2"/>
            <a:r>
              <a:rPr lang="fr-FR" altLang="fr-FR">
                <a:sym typeface="Palatino" pitchFamily="2" charset="77"/>
              </a:rPr>
              <a:t>Third level</a:t>
            </a:r>
          </a:p>
          <a:p>
            <a:pPr lvl="3"/>
            <a:r>
              <a:rPr lang="fr-FR" altLang="fr-FR">
                <a:sym typeface="Palatino" pitchFamily="2" charset="77"/>
              </a:rPr>
              <a:t>Fourth level</a:t>
            </a:r>
          </a:p>
          <a:p>
            <a:pPr lvl="4"/>
            <a:r>
              <a:rPr lang="fr-FR" altLang="fr-FR">
                <a:sym typeface="Palatino" pitchFamily="2" charset="77"/>
              </a:rPr>
              <a:t>Fifth level</a:t>
            </a:r>
          </a:p>
        </p:txBody>
      </p:sp>
      <p:sp>
        <p:nvSpPr>
          <p:cNvPr id="1029" name="Rectangle 5">
            <a:extLst>
              <a:ext uri="{FF2B5EF4-FFF2-40B4-BE49-F238E27FC236}">
                <a16:creationId xmlns:a16="http://schemas.microsoft.com/office/drawing/2014/main" id="{6157EE9D-BB86-C9ED-C407-0784AFBBE46A}"/>
              </a:ext>
            </a:extLst>
          </p:cNvPr>
          <p:cNvSpPr>
            <a:spLocks noGrp="1"/>
          </p:cNvSpPr>
          <p:nvPr>
            <p:ph type="sldNum" sz="quarter" idx="2"/>
          </p:nvPr>
        </p:nvSpPr>
        <p:spPr bwMode="auto">
          <a:xfrm>
            <a:off x="6323013" y="9258300"/>
            <a:ext cx="3429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defRPr sz="1800">
                <a:solidFill>
                  <a:srgbClr val="4C4946"/>
                </a:solidFill>
              </a:defRPr>
            </a:lvl1pPr>
          </a:lstStyle>
          <a:p>
            <a:fld id="{774DB722-CD5A-1C49-8C07-FAED17A69E5F}" type="slidenum">
              <a:rPr lang="fr-FR" altLang="fr-FR"/>
              <a:pPr/>
              <a:t>‹N°›</a:t>
            </a:fld>
            <a:endParaRPr lang="fr-FR" altLang="fr-F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584200" rtl="0" fontAlgn="base" hangingPunct="0">
        <a:lnSpc>
          <a:spcPct val="90000"/>
        </a:lnSpc>
        <a:spcBef>
          <a:spcPts val="1600"/>
        </a:spcBef>
        <a:spcAft>
          <a:spcPct val="0"/>
        </a:spcAft>
        <a:defRPr sz="7000" kern="1200">
          <a:solidFill>
            <a:srgbClr val="D93E2B"/>
          </a:solidFill>
          <a:latin typeface="+mj-lt"/>
          <a:ea typeface="+mj-ea"/>
          <a:cs typeface="+mj-cs"/>
          <a:sym typeface="Bodoni SvtyTwo ITC TT-Book" pitchFamily="2" charset="0"/>
        </a:defRPr>
      </a:lvl1pPr>
      <a:lvl2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2pPr>
      <a:lvl3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3pPr>
      <a:lvl4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4pPr>
      <a:lvl5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5pPr>
      <a:lvl6pPr marL="4572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6pPr>
      <a:lvl7pPr marL="9144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7pPr>
      <a:lvl8pPr marL="13716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8pPr>
      <a:lvl9pPr marL="18288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9pPr>
    </p:titleStyle>
    <p:bodyStyle>
      <a:lvl1pPr marL="4699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1pPr>
      <a:lvl2pPr marL="9398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2pPr>
      <a:lvl3pPr marL="14097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3pPr>
      <a:lvl4pPr marL="18796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4pPr>
      <a:lvl5pPr marL="23495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Line 1">
            <a:extLst>
              <a:ext uri="{FF2B5EF4-FFF2-40B4-BE49-F238E27FC236}">
                <a16:creationId xmlns:a16="http://schemas.microsoft.com/office/drawing/2014/main" id="{63160402-7AC9-E101-8034-F0A24043214D}"/>
              </a:ext>
            </a:extLst>
          </p:cNvPr>
          <p:cNvSpPr>
            <a:spLocks noChangeShapeType="1"/>
          </p:cNvSpPr>
          <p:nvPr/>
        </p:nvSpPr>
        <p:spPr bwMode="auto">
          <a:xfrm flipV="1">
            <a:off x="7993063" y="7053263"/>
            <a:ext cx="0" cy="1641475"/>
          </a:xfrm>
          <a:prstGeom prst="line">
            <a:avLst/>
          </a:prstGeom>
          <a:noFill/>
          <a:ln w="12700" cap="flat" cmpd="sng">
            <a:solidFill>
              <a:srgbClr val="444444">
                <a:alpha val="29999"/>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200">
              <a:solidFill>
                <a:srgbClr val="000000"/>
              </a:solidFill>
              <a:latin typeface="Helvetica" pitchFamily="2" charset="0"/>
              <a:ea typeface="Helvetica" pitchFamily="2" charset="0"/>
              <a:cs typeface="Helvetica" pitchFamily="2" charset="0"/>
              <a:sym typeface="Helvetica" pitchFamily="2" charset="0"/>
            </a:endParaRPr>
          </a:p>
        </p:txBody>
      </p:sp>
      <p:sp>
        <p:nvSpPr>
          <p:cNvPr id="2050" name="Line 2">
            <a:extLst>
              <a:ext uri="{FF2B5EF4-FFF2-40B4-BE49-F238E27FC236}">
                <a16:creationId xmlns:a16="http://schemas.microsoft.com/office/drawing/2014/main" id="{17192C80-B3AC-3030-E575-36B6DCEA9E5F}"/>
              </a:ext>
            </a:extLst>
          </p:cNvPr>
          <p:cNvSpPr>
            <a:spLocks noChangeShapeType="1"/>
          </p:cNvSpPr>
          <p:nvPr/>
        </p:nvSpPr>
        <p:spPr bwMode="auto">
          <a:xfrm>
            <a:off x="508000" y="9131300"/>
            <a:ext cx="11998325" cy="0"/>
          </a:xfrm>
          <a:prstGeom prst="line">
            <a:avLst/>
          </a:prstGeom>
          <a:noFill/>
          <a:ln w="12700" cap="flat" cmpd="sng">
            <a:solidFill>
              <a:srgbClr val="444444">
                <a:alpha val="29999"/>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200">
              <a:solidFill>
                <a:srgbClr val="000000"/>
              </a:solidFill>
              <a:latin typeface="Helvetica" pitchFamily="2" charset="0"/>
              <a:ea typeface="Helvetica" pitchFamily="2" charset="0"/>
              <a:cs typeface="Helvetica" pitchFamily="2" charset="0"/>
              <a:sym typeface="Helvetica" pitchFamily="2" charset="0"/>
            </a:endParaRPr>
          </a:p>
        </p:txBody>
      </p:sp>
      <p:sp>
        <p:nvSpPr>
          <p:cNvPr id="2051" name="Line 3">
            <a:extLst>
              <a:ext uri="{FF2B5EF4-FFF2-40B4-BE49-F238E27FC236}">
                <a16:creationId xmlns:a16="http://schemas.microsoft.com/office/drawing/2014/main" id="{77F17102-7CA6-6E36-B909-5792CC194635}"/>
              </a:ext>
            </a:extLst>
          </p:cNvPr>
          <p:cNvSpPr>
            <a:spLocks noChangeShapeType="1"/>
          </p:cNvSpPr>
          <p:nvPr/>
        </p:nvSpPr>
        <p:spPr bwMode="auto">
          <a:xfrm>
            <a:off x="508000" y="6629400"/>
            <a:ext cx="11999913" cy="0"/>
          </a:xfrm>
          <a:prstGeom prst="line">
            <a:avLst/>
          </a:prstGeom>
          <a:noFill/>
          <a:ln w="12700" cap="flat" cmpd="sng">
            <a:solidFill>
              <a:srgbClr val="444444">
                <a:alpha val="29999"/>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200">
              <a:solidFill>
                <a:srgbClr val="000000"/>
              </a:solidFill>
              <a:latin typeface="Helvetica" pitchFamily="2" charset="0"/>
              <a:ea typeface="Helvetica" pitchFamily="2" charset="0"/>
              <a:cs typeface="Helvetica" pitchFamily="2" charset="0"/>
              <a:sym typeface="Helvetica" pitchFamily="2" charset="0"/>
            </a:endParaRPr>
          </a:p>
        </p:txBody>
      </p:sp>
      <p:sp>
        <p:nvSpPr>
          <p:cNvPr id="2052" name="Line 4">
            <a:extLst>
              <a:ext uri="{FF2B5EF4-FFF2-40B4-BE49-F238E27FC236}">
                <a16:creationId xmlns:a16="http://schemas.microsoft.com/office/drawing/2014/main" id="{F7DA8ED3-A7EE-A613-6217-4A8EB342F03D}"/>
              </a:ext>
            </a:extLst>
          </p:cNvPr>
          <p:cNvSpPr>
            <a:spLocks noChangeShapeType="1"/>
          </p:cNvSpPr>
          <p:nvPr/>
        </p:nvSpPr>
        <p:spPr bwMode="auto">
          <a:xfrm flipV="1">
            <a:off x="7993063" y="7053263"/>
            <a:ext cx="0" cy="1641475"/>
          </a:xfrm>
          <a:prstGeom prst="line">
            <a:avLst/>
          </a:prstGeom>
          <a:noFill/>
          <a:ln w="12700" cap="flat" cmpd="sng">
            <a:solidFill>
              <a:srgbClr val="444444">
                <a:alpha val="29999"/>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200">
              <a:solidFill>
                <a:srgbClr val="000000"/>
              </a:solidFill>
              <a:latin typeface="Helvetica" pitchFamily="2" charset="0"/>
              <a:ea typeface="Helvetica" pitchFamily="2" charset="0"/>
              <a:cs typeface="Helvetica" pitchFamily="2" charset="0"/>
              <a:sym typeface="Helvetica" pitchFamily="2" charset="0"/>
            </a:endParaRPr>
          </a:p>
        </p:txBody>
      </p:sp>
      <p:sp>
        <p:nvSpPr>
          <p:cNvPr id="2053" name="Rectangle 5">
            <a:extLst>
              <a:ext uri="{FF2B5EF4-FFF2-40B4-BE49-F238E27FC236}">
                <a16:creationId xmlns:a16="http://schemas.microsoft.com/office/drawing/2014/main" id="{9471E0AA-E5FB-462F-67AC-764E228C9DCD}"/>
              </a:ext>
            </a:extLst>
          </p:cNvPr>
          <p:cNvSpPr>
            <a:spLocks noGrp="1"/>
          </p:cNvSpPr>
          <p:nvPr>
            <p:ph type="title"/>
          </p:nvPr>
        </p:nvSpPr>
        <p:spPr bwMode="auto">
          <a:xfrm>
            <a:off x="508000" y="6680200"/>
            <a:ext cx="7200900" cy="241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fr-FR" altLang="fr-FR">
                <a:sym typeface="Bodoni SvtyTwo ITC TT-Book" pitchFamily="2" charset="0"/>
              </a:rPr>
              <a:t>Click to edit Template title style</a:t>
            </a:r>
          </a:p>
        </p:txBody>
      </p:sp>
      <p:sp>
        <p:nvSpPr>
          <p:cNvPr id="2054" name="Rectangle 6">
            <a:extLst>
              <a:ext uri="{FF2B5EF4-FFF2-40B4-BE49-F238E27FC236}">
                <a16:creationId xmlns:a16="http://schemas.microsoft.com/office/drawing/2014/main" id="{6FDF7252-4651-B4FE-0FA4-16CD615E345D}"/>
              </a:ext>
            </a:extLst>
          </p:cNvPr>
          <p:cNvSpPr>
            <a:spLocks noGrp="1"/>
          </p:cNvSpPr>
          <p:nvPr>
            <p:ph type="body" sz="quarter" idx="1"/>
          </p:nvPr>
        </p:nvSpPr>
        <p:spPr bwMode="auto">
          <a:xfrm>
            <a:off x="8280400" y="6680200"/>
            <a:ext cx="4241800" cy="241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fr-FR" altLang="fr-FR">
                <a:sym typeface="Palatino" pitchFamily="2" charset="77"/>
              </a:rPr>
              <a:t>Click to edit Template text styles</a:t>
            </a:r>
          </a:p>
          <a:p>
            <a:pPr lvl="1"/>
            <a:r>
              <a:rPr lang="fr-FR" altLang="fr-FR">
                <a:sym typeface="Palatino" pitchFamily="2" charset="77"/>
              </a:rPr>
              <a:t>Second level</a:t>
            </a:r>
          </a:p>
          <a:p>
            <a:pPr lvl="2"/>
            <a:r>
              <a:rPr lang="fr-FR" altLang="fr-FR">
                <a:sym typeface="Palatino" pitchFamily="2" charset="77"/>
              </a:rPr>
              <a:t>Third level</a:t>
            </a:r>
          </a:p>
          <a:p>
            <a:pPr lvl="3"/>
            <a:r>
              <a:rPr lang="fr-FR" altLang="fr-FR">
                <a:sym typeface="Palatino" pitchFamily="2" charset="77"/>
              </a:rPr>
              <a:t>Fourth level</a:t>
            </a:r>
          </a:p>
          <a:p>
            <a:pPr lvl="4"/>
            <a:r>
              <a:rPr lang="fr-FR" altLang="fr-FR">
                <a:sym typeface="Palatino" pitchFamily="2" charset="77"/>
              </a:rPr>
              <a:t>Fifth level</a:t>
            </a:r>
          </a:p>
        </p:txBody>
      </p:sp>
      <p:sp>
        <p:nvSpPr>
          <p:cNvPr id="2055" name="Rectangle 7">
            <a:extLst>
              <a:ext uri="{FF2B5EF4-FFF2-40B4-BE49-F238E27FC236}">
                <a16:creationId xmlns:a16="http://schemas.microsoft.com/office/drawing/2014/main" id="{171762B3-23DD-A1C6-B556-D51F8E75A80E}"/>
              </a:ext>
            </a:extLst>
          </p:cNvPr>
          <p:cNvSpPr>
            <a:spLocks noGrp="1"/>
          </p:cNvSpPr>
          <p:nvPr>
            <p:ph type="sldNum" sz="quarter" idx="2"/>
          </p:nvPr>
        </p:nvSpPr>
        <p:spPr bwMode="auto">
          <a:xfrm>
            <a:off x="6323013" y="9258300"/>
            <a:ext cx="3429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defRPr sz="1800">
                <a:solidFill>
                  <a:srgbClr val="4C4946"/>
                </a:solidFill>
              </a:defRPr>
            </a:lvl1pPr>
          </a:lstStyle>
          <a:p>
            <a:fld id="{81263D17-AD0F-AC42-B3CD-A346286F539C}" type="slidenum">
              <a:rPr lang="fr-FR" altLang="fr-FR"/>
              <a:pPr/>
              <a:t>‹N°›</a:t>
            </a:fld>
            <a:endParaRPr lang="fr-FR" altLang="fr-F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fontAlgn="base" hangingPunct="0">
        <a:lnSpc>
          <a:spcPct val="90000"/>
        </a:lnSpc>
        <a:spcBef>
          <a:spcPts val="1600"/>
        </a:spcBef>
        <a:spcAft>
          <a:spcPct val="0"/>
        </a:spcAft>
        <a:defRPr sz="7000" kern="1200">
          <a:solidFill>
            <a:srgbClr val="D93E2B"/>
          </a:solidFill>
          <a:latin typeface="+mj-lt"/>
          <a:ea typeface="+mj-ea"/>
          <a:cs typeface="+mj-cs"/>
          <a:sym typeface="Bodoni SvtyTwo ITC TT-Book" pitchFamily="2" charset="0"/>
        </a:defRPr>
      </a:lvl1pPr>
      <a:lvl2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2pPr>
      <a:lvl3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3pPr>
      <a:lvl4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4pPr>
      <a:lvl5pPr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5pPr>
      <a:lvl6pPr marL="4572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6pPr>
      <a:lvl7pPr marL="9144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7pPr>
      <a:lvl8pPr marL="13716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8pPr>
      <a:lvl9pPr marL="1828800" algn="ctr" defTabSz="584200" rtl="0" fontAlgn="base" hangingPunct="0">
        <a:lnSpc>
          <a:spcPct val="90000"/>
        </a:lnSpc>
        <a:spcBef>
          <a:spcPts val="1600"/>
        </a:spcBef>
        <a:spcAft>
          <a:spcPct val="0"/>
        </a:spcAft>
        <a:defRPr sz="7000">
          <a:solidFill>
            <a:srgbClr val="D93E2B"/>
          </a:solidFill>
          <a:latin typeface="Bodoni SvtyTwo ITC TT-Book" pitchFamily="2" charset="0"/>
          <a:ea typeface="Bodoni SvtyTwo ITC TT-Book" pitchFamily="2" charset="0"/>
          <a:cs typeface="Bodoni SvtyTwo ITC TT-Book" pitchFamily="2" charset="0"/>
          <a:sym typeface="Bodoni SvtyTwo ITC TT-Book" pitchFamily="2" charset="0"/>
        </a:defRPr>
      </a:lvl9pPr>
    </p:titleStyle>
    <p:bodyStyle>
      <a:lvl1pPr marL="4699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1pPr>
      <a:lvl2pPr marL="9398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2pPr>
      <a:lvl3pPr marL="14097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3pPr>
      <a:lvl4pPr marL="18796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4pPr>
      <a:lvl5pPr marL="2349500" indent="-469900" algn="l" defTabSz="584200" rtl="0" fontAlgn="base" hangingPunct="0">
        <a:spcBef>
          <a:spcPts val="2400"/>
        </a:spcBef>
        <a:spcAft>
          <a:spcPct val="0"/>
        </a:spcAft>
        <a:buClr>
          <a:srgbClr val="929292"/>
        </a:buClr>
        <a:buSzPct val="60000"/>
        <a:buFont typeface="Zapf Dingbats" charset="0"/>
        <a:buChar char="❖"/>
        <a:defRPr sz="3600" kern="1200">
          <a:solidFill>
            <a:srgbClr val="414141"/>
          </a:solidFill>
          <a:latin typeface="+mn-lt"/>
          <a:ea typeface="+mn-ea"/>
          <a:cs typeface="+mn-cs"/>
          <a:sym typeface="Palatino"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jpeg"/><Relationship Id="rId16"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devenirenseignant.gouv.fr/pid33962/les-inspe-pour-former-les-futurs-enseignants.html"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inspe.univ-cotedazur.f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capes-math.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Msc-mod4neucog@univ-cotedazur.fr" TargetMode="External"/><Relationship Id="rId2" Type="http://schemas.openxmlformats.org/officeDocument/2006/relationships/hyperlink" Target="http://univ-cotedazur.fr/en/idex/formations-idex/mod4neucog"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mailto:michel.riveill@univ-cotedazur.fr" TargetMode="External"/><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hyperlink" Target="mailto:msc-data-science@univ-cotedazur.fr"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univ-cotedazur.eu/msc/msc-data-science-and-artificial-intelligenc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math.unice.fr/departement/accueil-du-d%C3%A9partement" TargetMode="External"/><Relationship Id="rId2" Type="http://schemas.openxmlformats.org/officeDocument/2006/relationships/hyperlink" Target="http://math.unice.fr/departement/m%C3%A9tiers-des-maths" TargetMode="External"/><Relationship Id="rId1" Type="http://schemas.openxmlformats.org/officeDocument/2006/relationships/slideLayout" Target="../slideLayouts/slideLayout2.xml"/><Relationship Id="rId4" Type="http://schemas.openxmlformats.org/officeDocument/2006/relationships/hyperlink" Target="http://espe-nice-toulon.fr/formations/Formations%20proposees/meef-mention-2-2nd-degre/mathematique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math.unice.fr/sites/default/files/u10/cahierlicence2019-2.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4B3AC2FA-AE2A-1107-51CC-36FA9F09C5D0}"/>
              </a:ext>
            </a:extLst>
          </p:cNvPr>
          <p:cNvSpPr txBox="1">
            <a:spLocks/>
          </p:cNvSpPr>
          <p:nvPr/>
        </p:nvSpPr>
        <p:spPr bwMode="auto">
          <a:xfrm>
            <a:off x="508000" y="6096000"/>
            <a:ext cx="72009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p>
            <a:pPr algn="l">
              <a:lnSpc>
                <a:spcPct val="110000"/>
              </a:lnSpc>
            </a:pPr>
            <a:r>
              <a:rPr lang="fr-FR" altLang="fr-FR" i="1"/>
              <a:t>Université Côte d’Azur</a:t>
            </a:r>
          </a:p>
        </p:txBody>
      </p:sp>
      <p:pic>
        <p:nvPicPr>
          <p:cNvPr id="4098" name="Picture 2">
            <a:extLst>
              <a:ext uri="{FF2B5EF4-FFF2-40B4-BE49-F238E27FC236}">
                <a16:creationId xmlns:a16="http://schemas.microsoft.com/office/drawing/2014/main" id="{A0346A01-EAAE-62A8-6E88-2062BFDF19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76250"/>
            <a:ext cx="12065000" cy="553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Rectangle 3">
            <a:extLst>
              <a:ext uri="{FF2B5EF4-FFF2-40B4-BE49-F238E27FC236}">
                <a16:creationId xmlns:a16="http://schemas.microsoft.com/office/drawing/2014/main" id="{14C50442-6ECB-F29B-8280-964C0A9D0B08}"/>
              </a:ext>
            </a:extLst>
          </p:cNvPr>
          <p:cNvSpPr>
            <a:spLocks noGrp="1" noChangeArrowheads="1"/>
          </p:cNvSpPr>
          <p:nvPr>
            <p:ph type="title"/>
          </p:nvPr>
        </p:nvSpPr>
        <p:spPr>
          <a:xfrm>
            <a:off x="508000" y="6680200"/>
            <a:ext cx="7315200" cy="2268538"/>
          </a:xfrm>
        </p:spPr>
        <p:txBody>
          <a:bodyPr/>
          <a:lstStyle/>
          <a:p>
            <a:pPr algn="l"/>
            <a:r>
              <a:rPr lang="fr-FR" altLang="fr-FR"/>
              <a:t>Choisir son Master de Mathématique</a:t>
            </a:r>
          </a:p>
        </p:txBody>
      </p:sp>
      <p:pic>
        <p:nvPicPr>
          <p:cNvPr id="4100" name="Picture 4">
            <a:extLst>
              <a:ext uri="{FF2B5EF4-FFF2-40B4-BE49-F238E27FC236}">
                <a16:creationId xmlns:a16="http://schemas.microsoft.com/office/drawing/2014/main" id="{9E14DC8F-B1C4-4E76-C6F4-A818B626A6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6550" y="6819900"/>
            <a:ext cx="2114550" cy="198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93AEEBD5-260B-E600-B6B4-5900EAA666CD}"/>
              </a:ext>
            </a:extLst>
          </p:cNvPr>
          <p:cNvSpPr>
            <a:spLocks noGrp="1" noChangeArrowheads="1"/>
          </p:cNvSpPr>
          <p:nvPr>
            <p:ph type="title"/>
          </p:nvPr>
        </p:nvSpPr>
        <p:spPr/>
        <p:txBody>
          <a:bodyPr/>
          <a:lstStyle/>
          <a:p>
            <a:r>
              <a:rPr lang="fr-FR" altLang="fr-FR" dirty="0"/>
              <a:t>Parcours MFA</a:t>
            </a:r>
          </a:p>
        </p:txBody>
      </p:sp>
      <p:graphicFrame>
        <p:nvGraphicFramePr>
          <p:cNvPr id="13314" name="Group 2">
            <a:extLst>
              <a:ext uri="{FF2B5EF4-FFF2-40B4-BE49-F238E27FC236}">
                <a16:creationId xmlns:a16="http://schemas.microsoft.com/office/drawing/2014/main" id="{DEE89AFA-9134-EA44-F419-EB3927DEDD82}"/>
              </a:ext>
            </a:extLst>
          </p:cNvPr>
          <p:cNvGraphicFramePr>
            <a:graphicFrameLocks noGrp="1"/>
          </p:cNvGraphicFramePr>
          <p:nvPr>
            <p:extLst>
              <p:ext uri="{D42A27DB-BD31-4B8C-83A1-F6EECF244321}">
                <p14:modId xmlns:p14="http://schemas.microsoft.com/office/powerpoint/2010/main" val="3995113318"/>
              </p:ext>
            </p:extLst>
          </p:nvPr>
        </p:nvGraphicFramePr>
        <p:xfrm>
          <a:off x="765175" y="2936875"/>
          <a:ext cx="11572875" cy="2347913"/>
        </p:xfrm>
        <a:graphic>
          <a:graphicData uri="http://schemas.openxmlformats.org/drawingml/2006/table">
            <a:tbl>
              <a:tblPr/>
              <a:tblGrid>
                <a:gridCol w="5786438">
                  <a:extLst>
                    <a:ext uri="{9D8B030D-6E8A-4147-A177-3AD203B41FA5}">
                      <a16:colId xmlns:a16="http://schemas.microsoft.com/office/drawing/2014/main" val="248863723"/>
                    </a:ext>
                  </a:extLst>
                </a:gridCol>
                <a:gridCol w="5786437">
                  <a:extLst>
                    <a:ext uri="{9D8B030D-6E8A-4147-A177-3AD203B41FA5}">
                      <a16:colId xmlns:a16="http://schemas.microsoft.com/office/drawing/2014/main" val="2648055603"/>
                    </a:ext>
                  </a:extLst>
                </a:gridCol>
              </a:tblGrid>
              <a:tr h="2347913">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M1 MFA 
Etudes approfondies de tous les domaines mathématiques </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solidFill>
                      <a:srgbClr val="FFFFFF"/>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M2 MFA</a:t>
                      </a:r>
                    </a:p>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endParaRPr>
                    </a:p>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Spécialisation dans un domaine</a:t>
                      </a:r>
                    </a:p>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endParaRPr>
                    </a:p>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a:t>
                      </a:r>
                      <a:r>
                        <a:rPr kumimoji="0" lang="fr-FR" altLang="fr-FR" sz="20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(Algèbre-Géométrie-Dynamique/Analyse-EDP/ Probabilité-Statistique)</a:t>
                      </a:r>
                      <a:endPar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cap="flat">
                      <a:noFill/>
                    </a:lnR>
                    <a:lnT cap="flat">
                      <a:noFill/>
                    </a:lnT>
                    <a:lnB cap="flat">
                      <a:noFill/>
                    </a:lnB>
                    <a:lnTlToBr>
                      <a:noFill/>
                    </a:lnTlToBr>
                    <a:lnBlToTr>
                      <a:noFill/>
                    </a:lnBlToTr>
                    <a:solidFill>
                      <a:srgbClr val="89847F"/>
                    </a:solidFill>
                  </a:tcPr>
                </a:tc>
                <a:extLst>
                  <a:ext uri="{0D108BD9-81ED-4DB2-BD59-A6C34878D82A}">
                    <a16:rowId xmlns:a16="http://schemas.microsoft.com/office/drawing/2014/main" val="516536038"/>
                  </a:ext>
                </a:extLst>
              </a:tr>
            </a:tbl>
          </a:graphicData>
        </a:graphic>
      </p:graphicFrame>
      <p:sp>
        <p:nvSpPr>
          <p:cNvPr id="13324" name="Rectangle 12">
            <a:extLst>
              <a:ext uri="{FF2B5EF4-FFF2-40B4-BE49-F238E27FC236}">
                <a16:creationId xmlns:a16="http://schemas.microsoft.com/office/drawing/2014/main" id="{B8C12656-D9AC-93EE-7714-46369EE798FF}"/>
              </a:ext>
            </a:extLst>
          </p:cNvPr>
          <p:cNvSpPr>
            <a:spLocks noGrp="1" noChangeArrowheads="1"/>
          </p:cNvSpPr>
          <p:nvPr>
            <p:ph type="body" idx="4294967295"/>
          </p:nvPr>
        </p:nvSpPr>
        <p:spPr>
          <a:xfrm>
            <a:off x="604838" y="5157788"/>
            <a:ext cx="11891962" cy="4375150"/>
          </a:xfrm>
        </p:spPr>
        <p:txBody>
          <a:bodyPr/>
          <a:lstStyle/>
          <a:p>
            <a:pPr marL="338138" indent="-338138" algn="just">
              <a:spcBef>
                <a:spcPts val="1800"/>
              </a:spcBef>
              <a:buClrTx/>
              <a:buSzPct val="75000"/>
              <a:buFontTx/>
              <a:buChar char="•"/>
            </a:pPr>
            <a:r>
              <a:rPr lang="fr-FR" altLang="fr-FR" sz="2600" dirty="0"/>
              <a:t>En M1 socle commun en Mathématiques Fondamentales (analyse, algèbre et géométrie).</a:t>
            </a:r>
          </a:p>
          <a:p>
            <a:pPr marL="338138" indent="-338138" algn="just">
              <a:spcBef>
                <a:spcPts val="1800"/>
              </a:spcBef>
              <a:buClrTx/>
              <a:buSzPct val="75000"/>
              <a:buFontTx/>
              <a:buChar char="•"/>
            </a:pPr>
            <a:r>
              <a:rPr lang="fr-FR" altLang="fr-FR" sz="2600" dirty="0"/>
              <a:t>En M1 choix entre deux options de Mathématiques Appliquées (analyse numérique ou probabilité-statistique), communes avec parcours IM.</a:t>
            </a:r>
          </a:p>
          <a:p>
            <a:pPr marL="338138" indent="-338138" algn="just">
              <a:spcBef>
                <a:spcPts val="1800"/>
              </a:spcBef>
              <a:buClrTx/>
              <a:buSzPct val="75000"/>
              <a:buFontTx/>
              <a:buChar char="•"/>
            </a:pPr>
            <a:r>
              <a:rPr lang="fr-FR" altLang="fr-FR" sz="2600" dirty="0"/>
              <a:t>En M2 MFA cours de base et cours avancés dans un ou plusieurs blocs : Algèbre, Géométrie et Dynamique, EDP et Analyse numérique, Probabilités et Statistiques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337" name="Group 1">
            <a:extLst>
              <a:ext uri="{FF2B5EF4-FFF2-40B4-BE49-F238E27FC236}">
                <a16:creationId xmlns:a16="http://schemas.microsoft.com/office/drawing/2014/main" id="{08BAA49B-217A-8187-FB20-9F14E81C1355}"/>
              </a:ext>
            </a:extLst>
          </p:cNvPr>
          <p:cNvGraphicFramePr>
            <a:graphicFrameLocks noGrp="1"/>
          </p:cNvGraphicFramePr>
          <p:nvPr>
            <p:extLst>
              <p:ext uri="{D42A27DB-BD31-4B8C-83A1-F6EECF244321}">
                <p14:modId xmlns:p14="http://schemas.microsoft.com/office/powerpoint/2010/main" val="1287106902"/>
              </p:ext>
            </p:extLst>
          </p:nvPr>
        </p:nvGraphicFramePr>
        <p:xfrm>
          <a:off x="2689225" y="554038"/>
          <a:ext cx="7624763" cy="8213726"/>
        </p:xfrm>
        <a:graphic>
          <a:graphicData uri="http://schemas.openxmlformats.org/drawingml/2006/table">
            <a:tbl>
              <a:tblPr/>
              <a:tblGrid>
                <a:gridCol w="2541588">
                  <a:extLst>
                    <a:ext uri="{9D8B030D-6E8A-4147-A177-3AD203B41FA5}">
                      <a16:colId xmlns:a16="http://schemas.microsoft.com/office/drawing/2014/main" val="3956424235"/>
                    </a:ext>
                  </a:extLst>
                </a:gridCol>
                <a:gridCol w="2541587">
                  <a:extLst>
                    <a:ext uri="{9D8B030D-6E8A-4147-A177-3AD203B41FA5}">
                      <a16:colId xmlns:a16="http://schemas.microsoft.com/office/drawing/2014/main" val="789530853"/>
                    </a:ext>
                  </a:extLst>
                </a:gridCol>
                <a:gridCol w="2541588">
                  <a:extLst>
                    <a:ext uri="{9D8B030D-6E8A-4147-A177-3AD203B41FA5}">
                      <a16:colId xmlns:a16="http://schemas.microsoft.com/office/drawing/2014/main" val="3019372122"/>
                    </a:ext>
                  </a:extLst>
                </a:gridCol>
              </a:tblGrid>
              <a:tr h="1441450">
                <a:tc gridSpan="3">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1" i="0" u="none" strike="noStrike" cap="none" normalizeH="0" baseline="0" dirty="0">
                          <a:ln>
                            <a:noFill/>
                          </a:ln>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M1 MFA (commun MATH AGREG)</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A0A4A8"/>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chemeClr val="accent1"/>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542127506"/>
                  </a:ext>
                </a:extLst>
              </a:tr>
              <a:tr h="1441450">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7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UE Mathématiques fondamentales (Algèbre, Géométrie, Analyse)</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6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5 cours de 60h et 1 cours de 40h</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5* 6 ECTS + 3 ECTS</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981564220"/>
                  </a:ext>
                </a:extLst>
              </a:tr>
              <a:tr h="1441450">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7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UE Mathématiques Appliquées (Probas, Stat, EDP, Anal. </a:t>
                      </a:r>
                      <a:r>
                        <a:rPr kumimoji="0" lang="fr-FR" altLang="fr-FR" sz="1700" b="0" i="0" u="none" strike="noStrike" cap="none" normalizeH="0" baseline="0" dirty="0" err="1">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Num</a:t>
                      </a:r>
                      <a:r>
                        <a:rPr kumimoji="0" lang="fr-FR" altLang="fr-FR" sz="17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 
(commun IM)</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6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1 cours de 60h + 2 à 4 cours de 40h</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Entre 12 et 18 ECTS</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3668829162"/>
                  </a:ext>
                </a:extLst>
              </a:tr>
              <a:tr h="1441450">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7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Programmation et professionnalisation (Python et C++/Découverte du milieu enseignant)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3 ECTS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3578696036"/>
                  </a:ext>
                </a:extLst>
              </a:tr>
              <a:tr h="768350">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7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Anglais</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22h</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2 ECTS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615731076"/>
                  </a:ext>
                </a:extLst>
              </a:tr>
              <a:tr h="839788">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7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Mémoire de M1</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endParaRPr kumimoji="0" lang="fr-FR" altLang="fr-FR" sz="1800" b="0" i="0" u="none" strike="noStrike" cap="none" normalizeH="0" baseline="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4 ECTS</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3910105279"/>
                  </a:ext>
                </a:extLst>
              </a:tr>
              <a:tr h="839788">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chemeClr val="bg2">
                              <a:lumMod val="20000"/>
                              <a:lumOff val="80000"/>
                            </a:schemeClr>
                          </a:solidFill>
                          <a:effectLst/>
                          <a:latin typeface="Helvetica Neue" panose="02000503000000020004" pitchFamily="2" charset="0"/>
                          <a:ea typeface="Helvetica Neue" panose="02000503000000020004" pitchFamily="2" charset="0"/>
                          <a:cs typeface="Helvetica Neue" panose="02000503000000020004" pitchFamily="2" charset="0"/>
                          <a:sym typeface="Palatino" pitchFamily="2" charset="77"/>
                        </a:rPr>
                        <a:t>Exposés mathématiques</a:t>
                      </a: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A0A4A8"/>
                      </a:solidFill>
                      <a:prstDash val="solid"/>
                      <a:miter lim="400000"/>
                      <a:headEnd type="none" w="med" len="med"/>
                      <a:tailEnd type="none" w="med" len="med"/>
                    </a:lnB>
                    <a:lnTlToBr>
                      <a:noFill/>
                    </a:lnTlToBr>
                    <a:lnBlToTr>
                      <a:noFill/>
                    </a:lnBlToTr>
                    <a:solidFill>
                      <a:srgbClr val="53585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endParaRPr kumimoji="0" lang="fr-FR" altLang="fr-FR" sz="18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A0A4A8"/>
                      </a:solidFill>
                      <a:prstDash val="solid"/>
                      <a:miter lim="400000"/>
                      <a:headEnd type="none" w="med" len="med"/>
                      <a:tailEnd type="none" w="med" len="med"/>
                    </a:lnB>
                    <a:lnTlToBr>
                      <a:noFill/>
                    </a:lnTlToBr>
                    <a:lnBlToTr>
                      <a:noFill/>
                    </a:lnBlToTr>
                    <a:solidFill>
                      <a:srgbClr val="53585F"/>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chemeClr val="bg2">
                              <a:lumMod val="20000"/>
                              <a:lumOff val="80000"/>
                            </a:schemeClr>
                          </a:solidFill>
                          <a:effectLst/>
                          <a:latin typeface="Helvetica Neue" panose="02000503000000020004" pitchFamily="2" charset="0"/>
                          <a:ea typeface="Helvetica Neue" panose="02000503000000020004" pitchFamily="2" charset="0"/>
                          <a:cs typeface="Helvetica Neue" panose="02000503000000020004" pitchFamily="2" charset="0"/>
                          <a:sym typeface="Palatino" pitchFamily="2" charset="77"/>
                        </a:rPr>
                        <a:t>Jusqu’à 6 ECTS</a:t>
                      </a: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A0A4A8"/>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4191122857"/>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361" name="Group 1">
            <a:extLst>
              <a:ext uri="{FF2B5EF4-FFF2-40B4-BE49-F238E27FC236}">
                <a16:creationId xmlns:a16="http://schemas.microsoft.com/office/drawing/2014/main" id="{BAD8FB08-D04F-6B30-429E-E9695449CD00}"/>
              </a:ext>
            </a:extLst>
          </p:cNvPr>
          <p:cNvGraphicFramePr>
            <a:graphicFrameLocks noGrp="1"/>
          </p:cNvGraphicFramePr>
          <p:nvPr>
            <p:extLst>
              <p:ext uri="{D42A27DB-BD31-4B8C-83A1-F6EECF244321}">
                <p14:modId xmlns:p14="http://schemas.microsoft.com/office/powerpoint/2010/main" val="553636609"/>
              </p:ext>
            </p:extLst>
          </p:nvPr>
        </p:nvGraphicFramePr>
        <p:xfrm>
          <a:off x="619125" y="1984375"/>
          <a:ext cx="11987213" cy="5622925"/>
        </p:xfrm>
        <a:graphic>
          <a:graphicData uri="http://schemas.openxmlformats.org/drawingml/2006/table">
            <a:tbl>
              <a:tblPr/>
              <a:tblGrid>
                <a:gridCol w="2033588">
                  <a:extLst>
                    <a:ext uri="{9D8B030D-6E8A-4147-A177-3AD203B41FA5}">
                      <a16:colId xmlns:a16="http://schemas.microsoft.com/office/drawing/2014/main" val="1525408565"/>
                    </a:ext>
                  </a:extLst>
                </a:gridCol>
                <a:gridCol w="4976812">
                  <a:extLst>
                    <a:ext uri="{9D8B030D-6E8A-4147-A177-3AD203B41FA5}">
                      <a16:colId xmlns:a16="http://schemas.microsoft.com/office/drawing/2014/main" val="4039558009"/>
                    </a:ext>
                  </a:extLst>
                </a:gridCol>
                <a:gridCol w="4976813">
                  <a:extLst>
                    <a:ext uri="{9D8B030D-6E8A-4147-A177-3AD203B41FA5}">
                      <a16:colId xmlns:a16="http://schemas.microsoft.com/office/drawing/2014/main" val="944953121"/>
                    </a:ext>
                  </a:extLst>
                </a:gridCol>
              </a:tblGrid>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nombre d'étudiants inscrits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Nombre d’étudiants ayant validé</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extLst>
                  <a:ext uri="{0D108BD9-81ED-4DB2-BD59-A6C34878D82A}">
                    <a16:rowId xmlns:a16="http://schemas.microsoft.com/office/drawing/2014/main" val="4121137792"/>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2014-2015</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215930822"/>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2015-2016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60312514"/>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2016-2017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22 (dont 4 Eurecoms)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14 (dont 0 Eurecoms)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901167388"/>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2017-2018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3751721317"/>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2018-2019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469552494"/>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2019-2020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2687784204"/>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2020-2021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750711300"/>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2021-2022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774249817"/>
                  </a:ext>
                </a:extLst>
              </a:tr>
              <a:tr h="5111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2022-2023</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18</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mn-ea" charset="0"/>
                          <a:sym typeface="Palatino" pitchFamily="2" charset="77"/>
                        </a:rPr>
                        <a:t>11</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041744162"/>
                  </a:ext>
                </a:extLst>
              </a:tr>
              <a:tr h="511175">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2023-2024</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18</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4087890380"/>
                  </a:ext>
                </a:extLst>
              </a:tr>
            </a:tbl>
          </a:graphicData>
        </a:graphic>
      </p:graphicFrame>
      <p:sp>
        <p:nvSpPr>
          <p:cNvPr id="15465" name="Rectangle 105">
            <a:extLst>
              <a:ext uri="{FF2B5EF4-FFF2-40B4-BE49-F238E27FC236}">
                <a16:creationId xmlns:a16="http://schemas.microsoft.com/office/drawing/2014/main" id="{211BCFA1-6505-7D3A-AED2-47E9C5E22D55}"/>
              </a:ext>
            </a:extLst>
          </p:cNvPr>
          <p:cNvSpPr>
            <a:spLocks noGrp="1" noChangeArrowheads="1"/>
          </p:cNvSpPr>
          <p:nvPr>
            <p:ph type="title"/>
          </p:nvPr>
        </p:nvSpPr>
        <p:spPr>
          <a:xfrm>
            <a:off x="508000" y="588963"/>
            <a:ext cx="11988800" cy="1219200"/>
          </a:xfrm>
        </p:spPr>
        <p:txBody>
          <a:bodyPr/>
          <a:lstStyle/>
          <a:p>
            <a:r>
              <a:rPr lang="fr-FR" altLang="fr-FR" sz="4800"/>
              <a:t>Statistiques M1 MPA-MF</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5" name="Group 1">
            <a:extLst>
              <a:ext uri="{FF2B5EF4-FFF2-40B4-BE49-F238E27FC236}">
                <a16:creationId xmlns:a16="http://schemas.microsoft.com/office/drawing/2014/main" id="{C7615561-7DB0-8F03-AC8A-41C652B470A9}"/>
              </a:ext>
            </a:extLst>
          </p:cNvPr>
          <p:cNvGraphicFramePr>
            <a:graphicFrameLocks noGrp="1"/>
          </p:cNvGraphicFramePr>
          <p:nvPr>
            <p:extLst>
              <p:ext uri="{D42A27DB-BD31-4B8C-83A1-F6EECF244321}">
                <p14:modId xmlns:p14="http://schemas.microsoft.com/office/powerpoint/2010/main" val="1163187817"/>
              </p:ext>
            </p:extLst>
          </p:nvPr>
        </p:nvGraphicFramePr>
        <p:xfrm>
          <a:off x="2689225" y="554038"/>
          <a:ext cx="7624763" cy="7138988"/>
        </p:xfrm>
        <a:graphic>
          <a:graphicData uri="http://schemas.openxmlformats.org/drawingml/2006/table">
            <a:tbl>
              <a:tblPr/>
              <a:tblGrid>
                <a:gridCol w="2541588">
                  <a:extLst>
                    <a:ext uri="{9D8B030D-6E8A-4147-A177-3AD203B41FA5}">
                      <a16:colId xmlns:a16="http://schemas.microsoft.com/office/drawing/2014/main" val="1729437452"/>
                    </a:ext>
                  </a:extLst>
                </a:gridCol>
                <a:gridCol w="2541587">
                  <a:extLst>
                    <a:ext uri="{9D8B030D-6E8A-4147-A177-3AD203B41FA5}">
                      <a16:colId xmlns:a16="http://schemas.microsoft.com/office/drawing/2014/main" val="417959022"/>
                    </a:ext>
                  </a:extLst>
                </a:gridCol>
                <a:gridCol w="2541588">
                  <a:extLst>
                    <a:ext uri="{9D8B030D-6E8A-4147-A177-3AD203B41FA5}">
                      <a16:colId xmlns:a16="http://schemas.microsoft.com/office/drawing/2014/main" val="4211610207"/>
                    </a:ext>
                  </a:extLst>
                </a:gridCol>
              </a:tblGrid>
              <a:tr h="1346200">
                <a:tc gridSpan="3">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1" i="0" u="none" strike="noStrike" cap="none" normalizeH="0" baseline="0" dirty="0">
                          <a:ln>
                            <a:noFill/>
                          </a:ln>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M2 MFA (recherche)</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A0A4A8"/>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496392"/>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79014605"/>
                  </a:ext>
                </a:extLst>
              </a:tr>
              <a:tr h="4416425">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700" b="0" i="0" u="none" strike="noStrike" cap="none" normalizeH="0" baseline="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UE Mathématiques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5 cours de 30h-40h à choisir parmi 15 cours : 
5 en Algèbre-Géométrie-Dynamique
 5 en  EDP-Analyse Numérique
5 en Proba-Statistique</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5 * 6 ECTS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FFFFFF">
                          <a:alpha val="50000"/>
                        </a:srgbClr>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2313188861"/>
                  </a:ext>
                </a:extLst>
              </a:tr>
              <a:tr h="1376363">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700" b="0" i="0" u="none" strike="noStrike" cap="none" normalizeH="0" baseline="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Mémoire de M2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A0A4A8"/>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A0A4A8"/>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FFFFFF">
                          <a:alpha val="50000"/>
                        </a:srgbClr>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A0A4A8"/>
                      </a:solidFill>
                      <a:prstDash val="solid"/>
                      <a:miter lim="400000"/>
                      <a:headEnd type="none" w="med" len="med"/>
                      <a:tailEnd type="none" w="med" len="med"/>
                    </a:lnB>
                    <a:lnTlToBr>
                      <a:noFill/>
                    </a:lnTlToBr>
                    <a:lnBlToTr>
                      <a:noFill/>
                    </a:lnBlToTr>
                    <a:solidFill>
                      <a:srgbClr val="53585F"/>
                    </a:solidFill>
                  </a:tcPr>
                </a:tc>
                <a:tc>
                  <a:txBody>
                    <a:bodyPr/>
                    <a:lstStyle>
                      <a:lvl1pPr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tabLst>
                          <a:tab pos="1168400" algn="l"/>
                        </a:tabLst>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tab pos="1168400" algn="l"/>
                        </a:tabLst>
                      </a:pPr>
                      <a:r>
                        <a:rPr kumimoji="0" lang="fr-FR" altLang="fr-FR" sz="1800" b="0" i="0" u="none" strike="noStrike" cap="none" normalizeH="0" baseline="0" dirty="0">
                          <a:ln>
                            <a:noFill/>
                          </a:ln>
                          <a:solidFill>
                            <a:srgbClr val="FFFFFF"/>
                          </a:solidFill>
                          <a:effectLst>
                            <a:outerShdw blurRad="38100" dist="38100" dir="2700000" algn="tl">
                              <a:srgbClr val="000000"/>
                            </a:outerShdw>
                          </a:effectLst>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rPr>
                        <a:t>30 ECTS</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175" cap="flat" cmpd="sng" algn="ctr">
                      <a:solidFill>
                        <a:srgbClr val="FFFFFF">
                          <a:alpha val="50000"/>
                        </a:srgbClr>
                      </a:solidFill>
                      <a:prstDash val="solid"/>
                      <a:miter lim="400000"/>
                      <a:headEnd type="none" w="med" len="med"/>
                      <a:tailEnd type="none" w="med" len="med"/>
                    </a:lnL>
                    <a:lnR w="3175" cap="flat" cmpd="sng" algn="ctr">
                      <a:solidFill>
                        <a:srgbClr val="A0A4A8"/>
                      </a:solidFill>
                      <a:prstDash val="solid"/>
                      <a:miter lim="400000"/>
                      <a:headEnd type="none" w="med" len="med"/>
                      <a:tailEnd type="none" w="med" len="med"/>
                    </a:lnR>
                    <a:lnT w="3175" cap="flat" cmpd="sng" algn="ctr">
                      <a:solidFill>
                        <a:srgbClr val="FFFFFF">
                          <a:alpha val="50000"/>
                        </a:srgbClr>
                      </a:solidFill>
                      <a:prstDash val="solid"/>
                      <a:miter lim="400000"/>
                      <a:headEnd type="none" w="med" len="med"/>
                      <a:tailEnd type="none" w="med" len="med"/>
                    </a:lnT>
                    <a:lnB w="3175" cap="flat" cmpd="sng" algn="ctr">
                      <a:solidFill>
                        <a:srgbClr val="A0A4A8"/>
                      </a:solidFill>
                      <a:prstDash val="solid"/>
                      <a:miter lim="400000"/>
                      <a:headEnd type="none" w="med" len="med"/>
                      <a:tailEnd type="none" w="med" len="med"/>
                    </a:lnB>
                    <a:lnTlToBr>
                      <a:noFill/>
                    </a:lnTlToBr>
                    <a:lnBlToTr>
                      <a:noFill/>
                    </a:lnBlToTr>
                    <a:solidFill>
                      <a:srgbClr val="53585F"/>
                    </a:solidFill>
                  </a:tcPr>
                </a:tc>
                <a:extLst>
                  <a:ext uri="{0D108BD9-81ED-4DB2-BD59-A6C34878D82A}">
                    <a16:rowId xmlns:a16="http://schemas.microsoft.com/office/drawing/2014/main" val="2073306598"/>
                  </a:ext>
                </a:extLst>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9DCF2A3E-CEE2-986D-3D5B-B0837472F066}"/>
              </a:ext>
            </a:extLst>
          </p:cNvPr>
          <p:cNvPicPr>
            <a:picLocks noChangeAspect="1"/>
          </p:cNvPicPr>
          <p:nvPr/>
        </p:nvPicPr>
        <p:blipFill>
          <a:blip r:embed="rId2">
            <a:alphaModFix amt="32000"/>
            <a:extLst>
              <a:ext uri="{BEBA8EAE-BF5A-486C-A8C5-ECC9F3942E4B}">
                <a14:imgProps xmlns:a14="http://schemas.microsoft.com/office/drawing/2010/main">
                  <a14:imgLayer r:embed="rId3">
                    <a14:imgEffect>
                      <a14:colorTemperature colorTemp="4350"/>
                    </a14:imgEffect>
                    <a14:imgEffect>
                      <a14:saturation sat="74000"/>
                    </a14:imgEffect>
                  </a14:imgLayer>
                </a14:imgProps>
              </a:ext>
              <a:ext uri="{28A0092B-C50C-407E-A947-70E740481C1C}">
                <a14:useLocalDpi xmlns:a14="http://schemas.microsoft.com/office/drawing/2010/main" val="0"/>
              </a:ext>
            </a:extLst>
          </a:blip>
          <a:srcRect/>
          <a:stretch>
            <a:fillRect/>
          </a:stretch>
        </p:blipFill>
        <p:spPr bwMode="auto">
          <a:xfrm>
            <a:off x="142875" y="454965"/>
            <a:ext cx="12719050" cy="9539287"/>
          </a:xfrm>
          <a:prstGeom prst="rect">
            <a:avLst/>
          </a:prstGeom>
          <a:noFill/>
          <a:ln>
            <a:noFill/>
          </a:ln>
          <a:effectLst/>
          <a:extLst>
            <a:ext uri="{909E8E84-426E-40DD-AFC4-6F175D3DCCD1}">
              <a14:hiddenFill xmlns:a14="http://schemas.microsoft.com/office/drawing/2010/main">
                <a:solidFill>
                  <a:srgbClr val="FFFFFF">
                    <a:alpha val="1494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410" name="Group 2">
            <a:extLst>
              <a:ext uri="{FF2B5EF4-FFF2-40B4-BE49-F238E27FC236}">
                <a16:creationId xmlns:a16="http://schemas.microsoft.com/office/drawing/2014/main" id="{84E479A3-8AA9-DFB5-4E1E-6FF421F0B0CF}"/>
              </a:ext>
            </a:extLst>
          </p:cNvPr>
          <p:cNvGrpSpPr>
            <a:grpSpLocks/>
          </p:cNvGrpSpPr>
          <p:nvPr/>
        </p:nvGrpSpPr>
        <p:grpSpPr bwMode="auto">
          <a:xfrm rot="1154753">
            <a:off x="9755188" y="6850063"/>
            <a:ext cx="2332037" cy="2408237"/>
            <a:chOff x="-1" y="-1"/>
            <a:chExt cx="2332025" cy="2408225"/>
          </a:xfrm>
        </p:grpSpPr>
        <p:pic>
          <p:nvPicPr>
            <p:cNvPr id="17411" name="Picture 3">
              <a:extLst>
                <a:ext uri="{FF2B5EF4-FFF2-40B4-BE49-F238E27FC236}">
                  <a16:creationId xmlns:a16="http://schemas.microsoft.com/office/drawing/2014/main" id="{2283E443-AEFC-5140-C7EE-1E56F9A063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999" y="88899"/>
              <a:ext cx="2078025" cy="207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a:extLst>
                <a:ext uri="{FF2B5EF4-FFF2-40B4-BE49-F238E27FC236}">
                  <a16:creationId xmlns:a16="http://schemas.microsoft.com/office/drawing/2014/main" id="{6CCE7B17-C8D1-6752-057E-72DC929946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2332025" cy="24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7414" name="Group 6">
            <a:extLst>
              <a:ext uri="{FF2B5EF4-FFF2-40B4-BE49-F238E27FC236}">
                <a16:creationId xmlns:a16="http://schemas.microsoft.com/office/drawing/2014/main" id="{C2EA619F-54DC-68B0-A69C-58CC3C8AF1E5}"/>
              </a:ext>
            </a:extLst>
          </p:cNvPr>
          <p:cNvGrpSpPr>
            <a:grpSpLocks/>
          </p:cNvGrpSpPr>
          <p:nvPr/>
        </p:nvGrpSpPr>
        <p:grpSpPr bwMode="auto">
          <a:xfrm rot="21148277">
            <a:off x="6897688" y="7929563"/>
            <a:ext cx="3398837" cy="1169987"/>
            <a:chOff x="-1" y="0"/>
            <a:chExt cx="3398878" cy="1170766"/>
          </a:xfrm>
        </p:grpSpPr>
        <p:pic>
          <p:nvPicPr>
            <p:cNvPr id="17415" name="Picture 7">
              <a:extLst>
                <a:ext uri="{FF2B5EF4-FFF2-40B4-BE49-F238E27FC236}">
                  <a16:creationId xmlns:a16="http://schemas.microsoft.com/office/drawing/2014/main" id="{CD93559C-B58B-D33D-419C-6ABAB20D7F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0" y="88900"/>
              <a:ext cx="3144877" cy="840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6" name="Picture 8">
              <a:extLst>
                <a:ext uri="{FF2B5EF4-FFF2-40B4-BE49-F238E27FC236}">
                  <a16:creationId xmlns:a16="http://schemas.microsoft.com/office/drawing/2014/main" id="{42BCDD36-F464-E548-813D-157F9B95FD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3398878" cy="117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 name="ZoneTexte 1">
            <a:extLst>
              <a:ext uri="{FF2B5EF4-FFF2-40B4-BE49-F238E27FC236}">
                <a16:creationId xmlns:a16="http://schemas.microsoft.com/office/drawing/2014/main" id="{EB69C9F9-E60D-DB42-89DD-A7E064022981}"/>
              </a:ext>
            </a:extLst>
          </p:cNvPr>
          <p:cNvSpPr txBox="1"/>
          <p:nvPr/>
        </p:nvSpPr>
        <p:spPr>
          <a:xfrm>
            <a:off x="1027328" y="1564433"/>
            <a:ext cx="10155592" cy="6447919"/>
          </a:xfrm>
          <a:prstGeom prst="rect">
            <a:avLst/>
          </a:prstGeom>
          <a:noFill/>
          <a:effectLst>
            <a:glow>
              <a:schemeClr val="accent1"/>
            </a:glow>
            <a:reflection endPos="0" dist="50800" dir="5400000" sy="-100000" algn="bl" rotWithShape="0"/>
          </a:effectLst>
        </p:spPr>
        <p:txBody>
          <a:bodyPr wrap="square" rtlCol="0">
            <a:spAutoFit/>
          </a:bodyPr>
          <a:lstStyle/>
          <a:p>
            <a:r>
              <a:rPr lang="fr-FR" altLang="fr-FR" sz="2900" b="1" dirty="0"/>
              <a:t>Vocation internationale du M2 MFA</a:t>
            </a:r>
          </a:p>
          <a:p>
            <a:pPr algn="just"/>
            <a:endParaRPr lang="fr-FR" altLang="fr-FR" dirty="0"/>
          </a:p>
          <a:p>
            <a:pPr algn="just"/>
            <a:endParaRPr lang="fr-FR" altLang="fr-FR" dirty="0"/>
          </a:p>
          <a:p>
            <a:pPr algn="just">
              <a:buClr>
                <a:srgbClr val="929292"/>
              </a:buClr>
              <a:buSzPct val="60000"/>
              <a:buFont typeface="Zapf Dingbats" charset="0"/>
              <a:buChar char="❖"/>
            </a:pPr>
            <a:r>
              <a:rPr lang="fr-FR" altLang="fr-FR" dirty="0"/>
              <a:t>Cours en anglais</a:t>
            </a:r>
          </a:p>
          <a:p>
            <a:pPr algn="just"/>
            <a:endParaRPr lang="fr-FR" altLang="fr-FR" dirty="0"/>
          </a:p>
          <a:p>
            <a:pPr algn="just">
              <a:buClr>
                <a:srgbClr val="929292"/>
              </a:buClr>
              <a:buSzPct val="60000"/>
              <a:buFont typeface="Zapf Dingbats" charset="0"/>
              <a:buChar char="❖"/>
            </a:pPr>
            <a:r>
              <a:rPr lang="fr-FR" altLang="fr-FR" dirty="0"/>
              <a:t>Possibilité d’effectuer son stage à l’étranger</a:t>
            </a:r>
          </a:p>
          <a:p>
            <a:pPr algn="just"/>
            <a:endParaRPr lang="fr-FR" altLang="fr-FR" dirty="0"/>
          </a:p>
          <a:p>
            <a:pPr algn="just">
              <a:buClr>
                <a:srgbClr val="B0564E"/>
              </a:buClr>
              <a:buSzPct val="60000"/>
              <a:buFont typeface="Zapf Dingbats" charset="0"/>
              <a:buChar char="❖"/>
            </a:pPr>
            <a:r>
              <a:rPr lang="fr-FR" altLang="fr-FR" dirty="0"/>
              <a:t>Intégration des programmes </a:t>
            </a:r>
            <a:r>
              <a:rPr lang="fr-FR" altLang="fr-FR" b="1" dirty="0">
                <a:solidFill>
                  <a:srgbClr val="B0564E"/>
                </a:solidFill>
              </a:rPr>
              <a:t>Erasmus </a:t>
            </a:r>
            <a:r>
              <a:rPr lang="fr-FR" altLang="fr-FR" b="1" dirty="0" err="1">
                <a:solidFill>
                  <a:srgbClr val="B0564E"/>
                </a:solidFill>
              </a:rPr>
              <a:t>Mundus</a:t>
            </a:r>
            <a:r>
              <a:rPr lang="fr-FR" altLang="fr-FR" b="1" dirty="0">
                <a:solidFill>
                  <a:srgbClr val="B0564E"/>
                </a:solidFill>
              </a:rPr>
              <a:t> </a:t>
            </a:r>
            <a:r>
              <a:rPr lang="fr-FR" altLang="fr-FR" b="1" dirty="0" err="1">
                <a:solidFill>
                  <a:srgbClr val="B0564E"/>
                </a:solidFill>
              </a:rPr>
              <a:t>Mathmods</a:t>
            </a:r>
            <a:r>
              <a:rPr lang="fr-FR" altLang="fr-FR" dirty="0"/>
              <a:t> et </a:t>
            </a:r>
            <a:r>
              <a:rPr lang="fr-FR" altLang="fr-FR" b="1" dirty="0">
                <a:solidFill>
                  <a:srgbClr val="B0564E"/>
                </a:solidFill>
              </a:rPr>
              <a:t>Erasmus </a:t>
            </a:r>
            <a:r>
              <a:rPr lang="fr-FR" altLang="fr-FR" b="1" dirty="0" err="1">
                <a:solidFill>
                  <a:srgbClr val="B0564E"/>
                </a:solidFill>
              </a:rPr>
              <a:t>Mundus</a:t>
            </a:r>
            <a:r>
              <a:rPr lang="fr-FR" altLang="fr-FR" b="1" dirty="0">
                <a:solidFill>
                  <a:srgbClr val="B0564E"/>
                </a:solidFill>
              </a:rPr>
              <a:t> </a:t>
            </a:r>
            <a:r>
              <a:rPr lang="fr-FR" altLang="fr-FR" b="1" dirty="0" err="1">
                <a:solidFill>
                  <a:srgbClr val="B0564E"/>
                </a:solidFill>
              </a:rPr>
              <a:t>Intermaths</a:t>
            </a:r>
            <a:r>
              <a:rPr lang="fr-FR" altLang="fr-FR" dirty="0"/>
              <a:t> au sein du Master MFA.</a:t>
            </a:r>
          </a:p>
          <a:p>
            <a:pPr algn="just"/>
            <a:endParaRPr lang="fr-FR" altLang="fr-FR" dirty="0"/>
          </a:p>
          <a:p>
            <a:pPr algn="just">
              <a:buClr>
                <a:srgbClr val="929292"/>
              </a:buClr>
              <a:buSzPct val="60000"/>
              <a:buFont typeface="Zapf Dingbats" charset="0"/>
              <a:buChar char="❖"/>
            </a:pPr>
            <a:r>
              <a:rPr lang="fr-FR" altLang="fr-FR" dirty="0"/>
              <a:t>Possibilité de double diplôme (</a:t>
            </a:r>
            <a:r>
              <a:rPr lang="fr-FR" altLang="fr-FR" b="1" dirty="0">
                <a:solidFill>
                  <a:srgbClr val="B0564E"/>
                </a:solidFill>
              </a:rPr>
              <a:t>Master International</a:t>
            </a:r>
            <a:r>
              <a:rPr lang="fr-FR" altLang="fr-FR" dirty="0"/>
              <a:t>) avec les universités de </a:t>
            </a:r>
          </a:p>
          <a:p>
            <a:pPr algn="just"/>
            <a:endParaRPr lang="fr-FR" altLang="fr-FR" dirty="0"/>
          </a:p>
          <a:p>
            <a:pPr algn="just">
              <a:buClr>
                <a:srgbClr val="929292"/>
              </a:buClr>
              <a:buFont typeface="Zapf Dingbats" charset="0"/>
              <a:buNone/>
            </a:pPr>
            <a:r>
              <a:rPr lang="fr-FR" altLang="fr-FR" dirty="0"/>
              <a:t>Cadi </a:t>
            </a:r>
            <a:r>
              <a:rPr lang="fr-FR" altLang="fr-FR" dirty="0" err="1"/>
              <a:t>Ayyad</a:t>
            </a:r>
            <a:r>
              <a:rPr lang="fr-FR" altLang="fr-FR" dirty="0"/>
              <a:t> Marrakech (Maroc) </a:t>
            </a:r>
          </a:p>
          <a:p>
            <a:pPr algn="just">
              <a:buClr>
                <a:srgbClr val="929292"/>
              </a:buClr>
              <a:buFont typeface="Zapf Dingbats" charset="0"/>
              <a:buNone/>
            </a:pPr>
            <a:r>
              <a:rPr lang="fr-FR" altLang="fr-FR" dirty="0"/>
              <a:t>Université de Tlemcen (Algérie)</a:t>
            </a:r>
          </a:p>
          <a:p>
            <a:pPr algn="just">
              <a:buClr>
                <a:srgbClr val="929292"/>
              </a:buClr>
              <a:buFont typeface="Zapf Dingbats" charset="0"/>
              <a:buNone/>
            </a:pPr>
            <a:r>
              <a:rPr lang="fr-FR" altLang="fr-FR" dirty="0"/>
              <a:t>Université de Tunis El Manar (Tunisie) </a:t>
            </a:r>
          </a:p>
          <a:p>
            <a:endParaRPr lang="fr-F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433" name="Group 1">
            <a:extLst>
              <a:ext uri="{FF2B5EF4-FFF2-40B4-BE49-F238E27FC236}">
                <a16:creationId xmlns:a16="http://schemas.microsoft.com/office/drawing/2014/main" id="{79C6946F-AC9D-19A3-29B2-BED8DE80DBEF}"/>
              </a:ext>
            </a:extLst>
          </p:cNvPr>
          <p:cNvGraphicFramePr>
            <a:graphicFrameLocks noGrp="1"/>
          </p:cNvGraphicFramePr>
          <p:nvPr>
            <p:extLst>
              <p:ext uri="{D42A27DB-BD31-4B8C-83A1-F6EECF244321}">
                <p14:modId xmlns:p14="http://schemas.microsoft.com/office/powerpoint/2010/main" val="1087696460"/>
              </p:ext>
            </p:extLst>
          </p:nvPr>
        </p:nvGraphicFramePr>
        <p:xfrm>
          <a:off x="1022350" y="1564432"/>
          <a:ext cx="10960100" cy="7670800"/>
        </p:xfrm>
        <a:graphic>
          <a:graphicData uri="http://schemas.openxmlformats.org/drawingml/2006/table">
            <a:tbl>
              <a:tblPr/>
              <a:tblGrid>
                <a:gridCol w="1092200">
                  <a:extLst>
                    <a:ext uri="{9D8B030D-6E8A-4147-A177-3AD203B41FA5}">
                      <a16:colId xmlns:a16="http://schemas.microsoft.com/office/drawing/2014/main" val="3548327090"/>
                    </a:ext>
                  </a:extLst>
                </a:gridCol>
                <a:gridCol w="3459163">
                  <a:extLst>
                    <a:ext uri="{9D8B030D-6E8A-4147-A177-3AD203B41FA5}">
                      <a16:colId xmlns:a16="http://schemas.microsoft.com/office/drawing/2014/main" val="2079178752"/>
                    </a:ext>
                  </a:extLst>
                </a:gridCol>
                <a:gridCol w="2767012">
                  <a:extLst>
                    <a:ext uri="{9D8B030D-6E8A-4147-A177-3AD203B41FA5}">
                      <a16:colId xmlns:a16="http://schemas.microsoft.com/office/drawing/2014/main" val="4241069880"/>
                    </a:ext>
                  </a:extLst>
                </a:gridCol>
                <a:gridCol w="3641725">
                  <a:extLst>
                    <a:ext uri="{9D8B030D-6E8A-4147-A177-3AD203B41FA5}">
                      <a16:colId xmlns:a16="http://schemas.microsoft.com/office/drawing/2014/main" val="1175700137"/>
                    </a:ext>
                  </a:extLst>
                </a:gridCol>
              </a:tblGrid>
              <a:tr h="6635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nombre d'étudiants inscrits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Nombre d’étudiants ayant validé</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nombre d’étudiants continuant en thèse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extLst>
                  <a:ext uri="{0D108BD9-81ED-4DB2-BD59-A6C34878D82A}">
                    <a16:rowId xmlns:a16="http://schemas.microsoft.com/office/drawing/2014/main" val="3817848990"/>
                  </a:ext>
                </a:extLst>
              </a:tr>
              <a:tr h="4064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2014-2015</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15 (dont 5 Mathmods)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13 (dont 4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Mathmods</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4 (dont 1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3724839689"/>
                  </a:ext>
                </a:extLst>
              </a:tr>
              <a:tr h="4064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2015-2016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15 (dont 7 Mathmods)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14 (dont 7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Mathmods</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6 (dont 1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152206850"/>
                  </a:ext>
                </a:extLst>
              </a:tr>
              <a:tr h="4064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2016-2017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15 (dont 4 Mathmods)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14 (dont 4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Mathmods</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7 (dont 1 Mathmod)</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2558300866"/>
                  </a:ext>
                </a:extLst>
              </a:tr>
              <a:tr h="4064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2017-2018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21 (dont 8 Mathmods)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15 (dont 7 Mathmods)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3 (dont 0 Mathmod)</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4209992285"/>
                  </a:ext>
                </a:extLst>
              </a:tr>
              <a:tr h="7112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2018-2019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14 (dont 6 Mathmods et 2 DD EDHEC-UCA)</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14 (dont 6 Mathmods et 2 DD EDHEC)</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 (dont 2 Mathmod)</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1850434490"/>
                  </a:ext>
                </a:extLst>
              </a:tr>
              <a:tr h="7112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2019-2020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19 (dont 2 Mathmods et 7 DD EDHEC-UCA)</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17 (dont 2 Mathmods et 7 DD EDHEC-UCA)</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 (dont 1 Mathmod)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884381765"/>
                  </a:ext>
                </a:extLst>
              </a:tr>
              <a:tr h="10160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2020-2021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 17 (dont 5 Mathmods, 3 Master International,  et 2 DD EDHEC-UCA)</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16 (dont 5 Mathmods et 2 DD EDHEC-UCA)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1012878465"/>
                  </a:ext>
                </a:extLst>
              </a:tr>
              <a:tr h="7112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2021-2022</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25 (dont 5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Mathmods</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et 4 DD EDHEC-UCA) </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 (dont 4 DD EDHEC-UCA)</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414244137"/>
                  </a:ext>
                </a:extLst>
              </a:tr>
              <a:tr h="10160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2022-2023</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29 (dont 4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Mathmods</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10 Master International et 9 DD EDHEC-UCA) </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(dont 9 DD EDHEC-UCA)</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1148709959"/>
                  </a:ext>
                </a:extLst>
              </a:tr>
              <a:tr h="1016000">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2023-2024</a:t>
                      </a: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40 (dont </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mn-ea" charset="0"/>
                          <a:sym typeface="Palatino" pitchFamily="2" charset="77"/>
                        </a:rPr>
                        <a:t>7</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Mathmods-Intermaths</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4 Master International et 13 DD EDHEC-</a:t>
                      </a:r>
                      <a:r>
                        <a:rPr kumimoji="0" lang="fr-FR" altLang="fr-FR" sz="18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UniCA</a:t>
                      </a:r>
                      <a:r>
                        <a:rPr kumimoji="0" lang="fr-FR" altLang="fr-FR" sz="18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 </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1958527792"/>
                  </a:ext>
                </a:extLst>
              </a:tr>
            </a:tbl>
          </a:graphicData>
        </a:graphic>
      </p:graphicFrame>
      <p:sp>
        <p:nvSpPr>
          <p:cNvPr id="18581" name="Rectangle 149">
            <a:extLst>
              <a:ext uri="{FF2B5EF4-FFF2-40B4-BE49-F238E27FC236}">
                <a16:creationId xmlns:a16="http://schemas.microsoft.com/office/drawing/2014/main" id="{FA4C8485-5330-2134-48BF-6F6E3C82FAF1}"/>
              </a:ext>
            </a:extLst>
          </p:cNvPr>
          <p:cNvSpPr>
            <a:spLocks noGrp="1" noChangeArrowheads="1"/>
          </p:cNvSpPr>
          <p:nvPr>
            <p:ph type="title"/>
          </p:nvPr>
        </p:nvSpPr>
        <p:spPr>
          <a:xfrm>
            <a:off x="309712" y="560705"/>
            <a:ext cx="11988800" cy="1219200"/>
          </a:xfrm>
        </p:spPr>
        <p:txBody>
          <a:bodyPr/>
          <a:lstStyle/>
          <a:p>
            <a:r>
              <a:rPr lang="fr-FR" altLang="fr-FR" sz="4800"/>
              <a:t>Statistiques M2 MPA</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D5D0C47D-3F4B-F093-B62A-61719CAB38E5}"/>
              </a:ext>
            </a:extLst>
          </p:cNvPr>
          <p:cNvSpPr>
            <a:spLocks noGrp="1" noChangeArrowheads="1"/>
          </p:cNvSpPr>
          <p:nvPr>
            <p:ph type="title"/>
          </p:nvPr>
        </p:nvSpPr>
        <p:spPr/>
        <p:txBody>
          <a:bodyPr/>
          <a:lstStyle/>
          <a:p>
            <a:r>
              <a:rPr lang="fr-FR" altLang="fr-FR" dirty="0"/>
              <a:t>Après un M2 MFA (MPA)</a:t>
            </a:r>
          </a:p>
        </p:txBody>
      </p:sp>
      <p:sp>
        <p:nvSpPr>
          <p:cNvPr id="19458" name="Rectangle 2">
            <a:extLst>
              <a:ext uri="{FF2B5EF4-FFF2-40B4-BE49-F238E27FC236}">
                <a16:creationId xmlns:a16="http://schemas.microsoft.com/office/drawing/2014/main" id="{6BE26CF7-42A7-13B6-E946-69336758A2CE}"/>
              </a:ext>
            </a:extLst>
          </p:cNvPr>
          <p:cNvSpPr>
            <a:spLocks noGrp="1" noChangeArrowheads="1"/>
          </p:cNvSpPr>
          <p:nvPr>
            <p:ph type="body" sz="half" idx="1"/>
          </p:nvPr>
        </p:nvSpPr>
        <p:spPr>
          <a:xfrm>
            <a:off x="508000" y="2628900"/>
            <a:ext cx="12122150" cy="3551238"/>
          </a:xfrm>
        </p:spPr>
        <p:txBody>
          <a:bodyPr/>
          <a:lstStyle/>
          <a:p>
            <a:pPr marL="352425" indent="-352425" defTabSz="438150">
              <a:spcBef>
                <a:spcPts val="1800"/>
              </a:spcBef>
            </a:pPr>
            <a:r>
              <a:rPr lang="fr-FR" altLang="fr-FR" sz="2700"/>
              <a:t>Candidater pour une bourse de thèse académique au LJAD, ou dans un autre laboratoire ( en France ou à l’étranger ), ou sur une thèse CIFRE ( rare ).</a:t>
            </a:r>
          </a:p>
          <a:p>
            <a:pPr marL="352425" indent="-352425" defTabSz="438150">
              <a:spcBef>
                <a:spcPts val="1800"/>
              </a:spcBef>
            </a:pPr>
            <a:r>
              <a:rPr lang="fr-FR" altLang="fr-FR" sz="2700"/>
              <a:t>~4/5 bourses maths au LJAD par an + bourses externes.</a:t>
            </a:r>
          </a:p>
          <a:p>
            <a:pPr marL="352425" indent="-352425" defTabSz="438150">
              <a:spcBef>
                <a:spcPts val="1800"/>
              </a:spcBef>
            </a:pPr>
            <a:r>
              <a:rPr lang="fr-FR" altLang="fr-FR" sz="2700"/>
              <a:t>Une fois la thèse soutenue, candidater sur un poste MCF, CNRS, INRIA...</a:t>
            </a:r>
          </a:p>
          <a:p>
            <a:pPr marL="352425" indent="-352425" defTabSz="438150">
              <a:spcBef>
                <a:spcPts val="1800"/>
              </a:spcBef>
            </a:pPr>
            <a:r>
              <a:rPr lang="fr-FR" altLang="fr-FR" sz="2700"/>
              <a:t>Passer l’ « Agrégation spéciale docteurs » et devenir enseignant.</a:t>
            </a:r>
          </a:p>
        </p:txBody>
      </p:sp>
      <p:pic>
        <p:nvPicPr>
          <p:cNvPr id="19459" name="Picture 3">
            <a:extLst>
              <a:ext uri="{FF2B5EF4-FFF2-40B4-BE49-F238E27FC236}">
                <a16:creationId xmlns:a16="http://schemas.microsoft.com/office/drawing/2014/main" id="{BFC4FD03-7250-77D5-9673-41F9862537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0663" y="6181725"/>
            <a:ext cx="7481887" cy="324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 name="Group 1">
            <a:extLst>
              <a:ext uri="{FF2B5EF4-FFF2-40B4-BE49-F238E27FC236}">
                <a16:creationId xmlns:a16="http://schemas.microsoft.com/office/drawing/2014/main" id="{032DAC2C-DAFD-3693-9A76-A14D0210CC13}"/>
              </a:ext>
            </a:extLst>
          </p:cNvPr>
          <p:cNvGraphicFramePr>
            <a:graphicFrameLocks noGrp="1"/>
          </p:cNvGraphicFramePr>
          <p:nvPr>
            <p:extLst>
              <p:ext uri="{D42A27DB-BD31-4B8C-83A1-F6EECF244321}">
                <p14:modId xmlns:p14="http://schemas.microsoft.com/office/powerpoint/2010/main" val="499783415"/>
              </p:ext>
            </p:extLst>
          </p:nvPr>
        </p:nvGraphicFramePr>
        <p:xfrm>
          <a:off x="508000" y="2628900"/>
          <a:ext cx="11988800" cy="6257928"/>
        </p:xfrm>
        <a:graphic>
          <a:graphicData uri="http://schemas.openxmlformats.org/drawingml/2006/table">
            <a:tbl>
              <a:tblPr/>
              <a:tblGrid>
                <a:gridCol w="5994400">
                  <a:extLst>
                    <a:ext uri="{9D8B030D-6E8A-4147-A177-3AD203B41FA5}">
                      <a16:colId xmlns:a16="http://schemas.microsoft.com/office/drawing/2014/main" val="1701022208"/>
                    </a:ext>
                  </a:extLst>
                </a:gridCol>
                <a:gridCol w="5994400">
                  <a:extLst>
                    <a:ext uri="{9D8B030D-6E8A-4147-A177-3AD203B41FA5}">
                      <a16:colId xmlns:a16="http://schemas.microsoft.com/office/drawing/2014/main" val="3940031301"/>
                    </a:ext>
                  </a:extLst>
                </a:gridCol>
              </a:tblGrid>
              <a:tr h="817563">
                <a:tc rowSpan="4">
                  <a:txBody>
                    <a:bodyPr/>
                    <a:lstStyle>
                      <a:lvl1pPr marL="215900" indent="-10795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215900" marR="0" lvl="0" indent="-107950" algn="ctr" defTabSz="914400" rtl="0" eaLnBrk="1"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Recrutement sous forme de concours à chaque niveau :</a:t>
                      </a:r>
                    </a:p>
                    <a:p>
                      <a:pPr marL="215900" marR="0" lvl="0" indent="-107950" algn="ctr" defTabSz="914400" rtl="0" eaLnBrk="1" fontAlgn="base" latinLnBrk="0" hangingPunct="0">
                        <a:lnSpc>
                          <a:spcPct val="100000"/>
                        </a:lnSpc>
                        <a:spcBef>
                          <a:spcPct val="0"/>
                        </a:spcBef>
                        <a:spcAft>
                          <a:spcPct val="0"/>
                        </a:spcAft>
                        <a:buClrTx/>
                        <a:buSzTx/>
                        <a:buFontTx/>
                        <a:buNone/>
                        <a:tabLst/>
                      </a:pPr>
                      <a:endParaRPr kumimoji="0" lang="fr-FR" altLang="fr-FR" sz="1800" b="1"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endParaRPr>
                    </a:p>
                    <a:p>
                      <a:pPr marL="215900" marR="0" lvl="0" indent="-107950" algn="l" defTabSz="914400" rtl="0" eaLnBrk="1" fontAlgn="base" latinLnBrk="0" hangingPunct="0">
                        <a:lnSpc>
                          <a:spcPct val="100000"/>
                        </a:lnSpc>
                        <a:spcBef>
                          <a:spcPct val="0"/>
                        </a:spcBef>
                        <a:spcAft>
                          <a:spcPct val="0"/>
                        </a:spcAft>
                        <a:buClr>
                          <a:srgbClr val="FFFFFF"/>
                        </a:buClr>
                        <a:buSzPct val="75000"/>
                        <a:buFontTx/>
                        <a:buChar char="‣"/>
                        <a:tabLst/>
                      </a:pPr>
                      <a:r>
                        <a:rPr kumimoji="0" lang="fr-FR" altLang="fr-FR" sz="18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Doctorat</a:t>
                      </a:r>
                    </a:p>
                    <a:p>
                      <a:pPr marL="215900" marR="0" lvl="0" indent="-107950" algn="l" defTabSz="914400" rtl="0" eaLnBrk="1" fontAlgn="base" latinLnBrk="0" hangingPunct="0">
                        <a:lnSpc>
                          <a:spcPct val="100000"/>
                        </a:lnSpc>
                        <a:spcBef>
                          <a:spcPct val="0"/>
                        </a:spcBef>
                        <a:spcAft>
                          <a:spcPct val="0"/>
                        </a:spcAft>
                        <a:buClr>
                          <a:srgbClr val="FFFFFF"/>
                        </a:buClr>
                        <a:buSzPct val="75000"/>
                        <a:buFontTx/>
                        <a:buChar char="‣"/>
                        <a:tabLst/>
                      </a:pPr>
                      <a:r>
                        <a:rPr kumimoji="0" lang="fr-FR" altLang="fr-FR" sz="20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Maître de conférence / Chargé de recherche</a:t>
                      </a:r>
                    </a:p>
                    <a:p>
                      <a:pPr marL="215900" marR="0" lvl="0" indent="-107950" algn="l" defTabSz="914400" rtl="0" eaLnBrk="1" fontAlgn="base" latinLnBrk="0" hangingPunct="0">
                        <a:lnSpc>
                          <a:spcPct val="100000"/>
                        </a:lnSpc>
                        <a:spcBef>
                          <a:spcPct val="0"/>
                        </a:spcBef>
                        <a:spcAft>
                          <a:spcPct val="0"/>
                        </a:spcAft>
                        <a:buClr>
                          <a:srgbClr val="FFFFFF"/>
                        </a:buClr>
                        <a:buSzPct val="75000"/>
                        <a:buFontTx/>
                        <a:buChar char="‣"/>
                        <a:tabLst/>
                      </a:pPr>
                      <a:r>
                        <a:rPr kumimoji="0" lang="fr-FR" altLang="fr-FR" sz="20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Professeur des Universités / Directeur de recherche </a:t>
                      </a:r>
                    </a:p>
                    <a:p>
                      <a:pPr marL="215900" marR="0" lvl="0" indent="-107950" algn="ctr" defTabSz="914400" rtl="0" eaLnBrk="1"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endParaRPr>
                    </a:p>
                    <a:p>
                      <a:pPr marL="215900" marR="0" lvl="0" indent="-10795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Nombreuses offres d’emploi au niveau européen</a:t>
                      </a: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Caractéristiques du métier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w="12700" cap="flat" cmpd="sng" algn="ctr">
                      <a:solidFill>
                        <a:srgbClr val="C9C3BA"/>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3676732808"/>
                  </a:ext>
                </a:extLst>
              </a:tr>
              <a:tr h="817563">
                <a:tc vMerge="1">
                  <a:txBody>
                    <a:bodyPr/>
                    <a:lstStyle/>
                    <a:p>
                      <a:endParaRPr lang="fr-FR"/>
                    </a:p>
                  </a:txBody>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charge d’enseignement 192h/année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w="12700" cap="flat" cmpd="sng" algn="ctr">
                      <a:solidFill>
                        <a:srgbClr val="C9C3BA"/>
                      </a:solidFill>
                      <a:prstDash val="solid"/>
                      <a:miter lim="400000"/>
                      <a:headEnd type="none" w="med" len="med"/>
                      <a:tailEnd type="none" w="med" len="med"/>
                    </a:lnT>
                    <a:lnB w="12700" cap="flat" cmpd="sng" algn="ctr">
                      <a:solidFill>
                        <a:srgbClr val="C9C3BA"/>
                      </a:solidFill>
                      <a:prstDash val="solid"/>
                      <a:miter lim="400000"/>
                      <a:headEnd type="none" w="med" len="med"/>
                      <a:tailEnd type="none" w="med" len="med"/>
                    </a:lnB>
                    <a:lnTlToBr>
                      <a:noFill/>
                    </a:lnTlToBr>
                    <a:lnBlToTr>
                      <a:noFill/>
                    </a:lnBlToTr>
                    <a:solidFill>
                      <a:srgbClr val="C9C3BA">
                        <a:alpha val="50000"/>
                      </a:srgbClr>
                    </a:solidFill>
                  </a:tcPr>
                </a:tc>
                <a:extLst>
                  <a:ext uri="{0D108BD9-81ED-4DB2-BD59-A6C34878D82A}">
                    <a16:rowId xmlns:a16="http://schemas.microsoft.com/office/drawing/2014/main" val="2574778387"/>
                  </a:ext>
                </a:extLst>
              </a:tr>
              <a:tr h="817563">
                <a:tc vMerge="1">
                  <a:txBody>
                    <a:bodyPr/>
                    <a:lstStyle/>
                    <a:p>
                      <a:endParaRPr lang="fr-FR"/>
                    </a:p>
                  </a:txBody>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activité importante de recherche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w="12700" cap="flat" cmpd="sng" algn="ctr">
                      <a:solidFill>
                        <a:srgbClr val="C9C3BA"/>
                      </a:solidFill>
                      <a:prstDash val="solid"/>
                      <a:miter lim="400000"/>
                      <a:headEnd type="none" w="med" len="med"/>
                      <a:tailEnd type="none" w="med" len="med"/>
                    </a:lnT>
                    <a:lnB w="12700" cap="flat" cmpd="sng" algn="ctr">
                      <a:solidFill>
                        <a:srgbClr val="C9C3BA"/>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3658460889"/>
                  </a:ext>
                </a:extLst>
              </a:tr>
              <a:tr h="817563">
                <a:tc vMerge="1">
                  <a:txBody>
                    <a:bodyPr/>
                    <a:lstStyle/>
                    <a:p>
                      <a:endParaRPr lang="fr-FR"/>
                    </a:p>
                  </a:txBody>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tâches administratives (responsable de formation, organisation de conférences, membre d’un conseil universitaire, membre de comité de sélection, évaluation de manuscrits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w="12700" cap="flat" cmpd="sng" algn="ctr">
                      <a:solidFill>
                        <a:srgbClr val="C9C3BA"/>
                      </a:solidFill>
                      <a:prstDash val="solid"/>
                      <a:miter lim="400000"/>
                      <a:headEnd type="none" w="med" len="med"/>
                      <a:tailEnd type="none" w="med" len="med"/>
                    </a:lnT>
                    <a:lnB w="12700" cap="flat" cmpd="sng" algn="ctr">
                      <a:solidFill>
                        <a:srgbClr val="C9C3BA"/>
                      </a:solidFill>
                      <a:prstDash val="solid"/>
                      <a:miter lim="400000"/>
                      <a:headEnd type="none" w="med" len="med"/>
                      <a:tailEnd type="none" w="med" len="med"/>
                    </a:lnB>
                    <a:lnTlToBr>
                      <a:noFill/>
                    </a:lnTlToBr>
                    <a:lnBlToTr>
                      <a:noFill/>
                    </a:lnBlToTr>
                    <a:solidFill>
                      <a:srgbClr val="C9C3BA">
                        <a:alpha val="50000"/>
                      </a:srgbClr>
                    </a:solidFill>
                  </a:tcPr>
                </a:tc>
                <a:extLst>
                  <a:ext uri="{0D108BD9-81ED-4DB2-BD59-A6C34878D82A}">
                    <a16:rowId xmlns:a16="http://schemas.microsoft.com/office/drawing/2014/main" val="3019384744"/>
                  </a:ext>
                </a:extLst>
              </a:tr>
              <a:tr h="760413">
                <a:tc row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Salaire début de carrière
2074 (doctorant)
2333 (brut, MCF 1er échelon)</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89847F"/>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 mobilité importante (p.ex. PostDocs)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w="12700" cap="flat" cmpd="sng" algn="ctr">
                      <a:solidFill>
                        <a:srgbClr val="C9C3BA"/>
                      </a:solidFill>
                      <a:prstDash val="solid"/>
                      <a:miter lim="400000"/>
                      <a:headEnd type="none" w="med" len="med"/>
                      <a:tailEnd type="none" w="med" len="med"/>
                    </a:lnT>
                    <a:lnB w="12700" cap="flat" cmpd="sng" algn="ctr">
                      <a:solidFill>
                        <a:srgbClr val="C9C3BA"/>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3571905847"/>
                  </a:ext>
                </a:extLst>
              </a:tr>
              <a:tr h="906463">
                <a:tc vMerge="1">
                  <a:txBody>
                    <a:bodyPr/>
                    <a:lstStyle/>
                    <a:p>
                      <a:endParaRPr lang="fr-FR"/>
                    </a:p>
                  </a:txBody>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 grande flexibilité dans la gestion du temps de travail</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w="12700" cap="flat" cmpd="sng" algn="ctr">
                      <a:solidFill>
                        <a:srgbClr val="C9C3BA"/>
                      </a:solidFill>
                      <a:prstDash val="solid"/>
                      <a:miter lim="400000"/>
                      <a:headEnd type="none" w="med" len="med"/>
                      <a:tailEnd type="none" w="med" len="med"/>
                    </a:lnT>
                    <a:lnB w="12700" cap="flat" cmpd="sng" algn="ctr">
                      <a:solidFill>
                        <a:srgbClr val="C9C3BA"/>
                      </a:solidFill>
                      <a:prstDash val="solid"/>
                      <a:miter lim="400000"/>
                      <a:headEnd type="none" w="med" len="med"/>
                      <a:tailEnd type="none" w="med" len="med"/>
                    </a:lnB>
                    <a:lnTlToBr>
                      <a:noFill/>
                    </a:lnTlToBr>
                    <a:lnBlToTr>
                      <a:noFill/>
                    </a:lnBlToTr>
                    <a:solidFill>
                      <a:srgbClr val="C9C3BA">
                        <a:alpha val="50000"/>
                      </a:srgbClr>
                    </a:solidFill>
                  </a:tcPr>
                </a:tc>
                <a:extLst>
                  <a:ext uri="{0D108BD9-81ED-4DB2-BD59-A6C34878D82A}">
                    <a16:rowId xmlns:a16="http://schemas.microsoft.com/office/drawing/2014/main" val="712315856"/>
                  </a:ext>
                </a:extLst>
              </a:tr>
              <a:tr h="1249363">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Salaire fin de carrière 
5252 (brut, MCF Hors classe)
6542 (brut, Professeur Classe Exceptionnelle)
</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89847F"/>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w="12700" cap="flat" cmpd="sng" algn="ctr">
                      <a:solidFill>
                        <a:srgbClr val="C9C3BA"/>
                      </a:solidFill>
                      <a:prstDash val="solid"/>
                      <a:miter lim="400000"/>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3307563890"/>
                  </a:ext>
                </a:extLst>
              </a:tr>
            </a:tbl>
          </a:graphicData>
        </a:graphic>
      </p:graphicFrame>
      <p:sp>
        <p:nvSpPr>
          <p:cNvPr id="20521" name="Rectangle 41">
            <a:extLst>
              <a:ext uri="{FF2B5EF4-FFF2-40B4-BE49-F238E27FC236}">
                <a16:creationId xmlns:a16="http://schemas.microsoft.com/office/drawing/2014/main" id="{5E9D1D8A-95DC-A817-849F-B9281366C83C}"/>
              </a:ext>
            </a:extLst>
          </p:cNvPr>
          <p:cNvSpPr>
            <a:spLocks noGrp="1" noChangeArrowheads="1"/>
          </p:cNvSpPr>
          <p:nvPr>
            <p:ph type="title"/>
          </p:nvPr>
        </p:nvSpPr>
        <p:spPr/>
        <p:txBody>
          <a:bodyPr/>
          <a:lstStyle/>
          <a:p>
            <a:r>
              <a:rPr lang="fr-FR" altLang="fr-FR"/>
              <a:t>(Enseignant)-Chercheur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E30C17B-716C-E9A5-5C7E-DC82A8740823}"/>
              </a:ext>
            </a:extLst>
          </p:cNvPr>
          <p:cNvSpPr>
            <a:spLocks noGrp="1" noChangeArrowheads="1"/>
          </p:cNvSpPr>
          <p:nvPr>
            <p:ph type="body" sz="half" idx="4294967295"/>
          </p:nvPr>
        </p:nvSpPr>
        <p:spPr>
          <a:xfrm>
            <a:off x="398463" y="5899150"/>
            <a:ext cx="11069637" cy="3279775"/>
          </a:xfrm>
        </p:spPr>
        <p:txBody>
          <a:bodyPr/>
          <a:lstStyle/>
          <a:p>
            <a:pPr marL="273050" indent="-273050"/>
            <a:r>
              <a:rPr lang="fr-FR" altLang="fr-FR" sz="2100" dirty="0"/>
              <a:t>2 écrits de 6h (en général 1 en analyse, 1 en algèbre)</a:t>
            </a:r>
          </a:p>
          <a:p>
            <a:pPr marL="273050" indent="-273050"/>
            <a:r>
              <a:rPr lang="fr-FR" altLang="fr-FR" sz="2100" dirty="0"/>
              <a:t>3 oraux (algèbre, analyse, modélisation)</a:t>
            </a:r>
          </a:p>
          <a:p>
            <a:pPr marL="273050" indent="-273050"/>
            <a:r>
              <a:rPr lang="fr-FR" altLang="fr-FR" sz="2100" dirty="0"/>
              <a:t>Oral analyse/algèbre : 3h préparation + 45 min. présentation (45 leçons possibles en algèbre et idem en analyse) avec proposition de deux démonstrations —&gt; ne pas se contenter d’un 10/20 en licence et travailler les démos du cours.</a:t>
            </a:r>
          </a:p>
          <a:p>
            <a:pPr marL="273050" indent="-273050"/>
            <a:r>
              <a:rPr lang="fr-FR" altLang="fr-FR" sz="2100" dirty="0"/>
              <a:t>Oral modélisation : présentation d’ un texte scientifique + simulations sur ordinateur.</a:t>
            </a:r>
          </a:p>
        </p:txBody>
      </p:sp>
      <p:sp>
        <p:nvSpPr>
          <p:cNvPr id="21506" name="Rectangle 2">
            <a:extLst>
              <a:ext uri="{FF2B5EF4-FFF2-40B4-BE49-F238E27FC236}">
                <a16:creationId xmlns:a16="http://schemas.microsoft.com/office/drawing/2014/main" id="{57B64E0E-01AA-2BED-1C5C-77611FCAC511}"/>
              </a:ext>
            </a:extLst>
          </p:cNvPr>
          <p:cNvSpPr>
            <a:spLocks noGrp="1" noChangeArrowheads="1"/>
          </p:cNvSpPr>
          <p:nvPr>
            <p:ph type="title"/>
          </p:nvPr>
        </p:nvSpPr>
        <p:spPr/>
        <p:txBody>
          <a:bodyPr/>
          <a:lstStyle/>
          <a:p>
            <a:r>
              <a:rPr lang="fr-FR" altLang="fr-FR" dirty="0"/>
              <a:t>Parcours Math AGREG</a:t>
            </a:r>
          </a:p>
        </p:txBody>
      </p:sp>
      <p:graphicFrame>
        <p:nvGraphicFramePr>
          <p:cNvPr id="21507" name="Group 3">
            <a:extLst>
              <a:ext uri="{FF2B5EF4-FFF2-40B4-BE49-F238E27FC236}">
                <a16:creationId xmlns:a16="http://schemas.microsoft.com/office/drawing/2014/main" id="{FEEDB2B5-E2D7-0F18-4AEF-42E0F8B200F6}"/>
              </a:ext>
            </a:extLst>
          </p:cNvPr>
          <p:cNvGraphicFramePr>
            <a:graphicFrameLocks noGrp="1"/>
          </p:cNvGraphicFramePr>
          <p:nvPr/>
        </p:nvGraphicFramePr>
        <p:xfrm>
          <a:off x="752475" y="5057775"/>
          <a:ext cx="10866438" cy="497840"/>
        </p:xfrm>
        <a:graphic>
          <a:graphicData uri="http://schemas.openxmlformats.org/drawingml/2006/table">
            <a:tbl>
              <a:tblPr/>
              <a:tblGrid>
                <a:gridCol w="10866438">
                  <a:extLst>
                    <a:ext uri="{9D8B030D-6E8A-4147-A177-3AD203B41FA5}">
                      <a16:colId xmlns:a16="http://schemas.microsoft.com/office/drawing/2014/main" val="1866250055"/>
                    </a:ext>
                  </a:extLst>
                </a:gridCol>
              </a:tblGrid>
              <a:tr h="47625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1" i="0" u="sng" strike="noStrike" cap="none" normalizeH="0" baseline="0">
                          <a:ln>
                            <a:noFill/>
                          </a:ln>
                          <a:solidFill>
                            <a:srgbClr val="B0564E"/>
                          </a:solidFill>
                          <a:effectLst/>
                          <a:latin typeface="Palatino" pitchFamily="2" charset="77"/>
                          <a:ea typeface="Palatino" pitchFamily="2" charset="77"/>
                          <a:cs typeface="Palatino" pitchFamily="2" charset="77"/>
                          <a:sym typeface="Palatino" pitchFamily="2" charset="77"/>
                        </a:rPr>
                        <a:t>Concours de l’Agrégation</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504369159"/>
                  </a:ext>
                </a:extLst>
              </a:tr>
            </a:tbl>
          </a:graphicData>
        </a:graphic>
      </p:graphicFrame>
      <p:sp>
        <p:nvSpPr>
          <p:cNvPr id="21513" name="Text Box 9">
            <a:extLst>
              <a:ext uri="{FF2B5EF4-FFF2-40B4-BE49-F238E27FC236}">
                <a16:creationId xmlns:a16="http://schemas.microsoft.com/office/drawing/2014/main" id="{4EF6DE70-CBB0-EFB5-EE48-B0E128984443}"/>
              </a:ext>
            </a:extLst>
          </p:cNvPr>
          <p:cNvSpPr txBox="1">
            <a:spLocks/>
          </p:cNvSpPr>
          <p:nvPr/>
        </p:nvSpPr>
        <p:spPr bwMode="auto">
          <a:xfrm>
            <a:off x="650875" y="2178050"/>
            <a:ext cx="11069638" cy="327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273050" indent="-273050">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spcBef>
                <a:spcPts val="2400"/>
              </a:spcBef>
              <a:buClr>
                <a:srgbClr val="929292"/>
              </a:buClr>
              <a:buSzPct val="60000"/>
              <a:buFont typeface="Zapf Dingbats" charset="0"/>
              <a:buChar char="❖"/>
            </a:pPr>
            <a:r>
              <a:rPr lang="fr-FR" altLang="fr-FR" sz="2100" dirty="0"/>
              <a:t>Le Parcours Math AGREG vise à préparer l’ étudiant à passer l’Agrégation de Mathématiques. Le M1 est commun avec le M1 MFA.</a:t>
            </a:r>
          </a:p>
          <a:p>
            <a:pPr algn="l">
              <a:spcBef>
                <a:spcPts val="2400"/>
              </a:spcBef>
              <a:buClr>
                <a:srgbClr val="929292"/>
              </a:buClr>
              <a:buSzPct val="60000"/>
              <a:buFont typeface="Zapf Dingbats" charset="0"/>
              <a:buChar char="❖"/>
            </a:pPr>
            <a:r>
              <a:rPr lang="fr-FR" altLang="fr-FR" sz="2100" dirty="0"/>
              <a:t>Le M2 Math AGREG peut aussi servir en même temps à solidifier ses connaissances avant de suivre un parcours recherche (M2 MFA).</a:t>
            </a:r>
          </a:p>
        </p:txBody>
      </p:sp>
      <p:pic>
        <p:nvPicPr>
          <p:cNvPr id="21514" name="Picture 10">
            <a:extLst>
              <a:ext uri="{FF2B5EF4-FFF2-40B4-BE49-F238E27FC236}">
                <a16:creationId xmlns:a16="http://schemas.microsoft.com/office/drawing/2014/main" id="{9D66CAB9-BD92-D063-F69F-89A227CC70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96325" y="4598988"/>
            <a:ext cx="3454400" cy="243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29" name="Group 1">
            <a:extLst>
              <a:ext uri="{FF2B5EF4-FFF2-40B4-BE49-F238E27FC236}">
                <a16:creationId xmlns:a16="http://schemas.microsoft.com/office/drawing/2014/main" id="{9C969695-7DE3-E61F-5B06-21968BD458D4}"/>
              </a:ext>
            </a:extLst>
          </p:cNvPr>
          <p:cNvGraphicFramePr>
            <a:graphicFrameLocks noGrp="1"/>
          </p:cNvGraphicFramePr>
          <p:nvPr>
            <p:extLst>
              <p:ext uri="{D42A27DB-BD31-4B8C-83A1-F6EECF244321}">
                <p14:modId xmlns:p14="http://schemas.microsoft.com/office/powerpoint/2010/main" val="637705133"/>
              </p:ext>
            </p:extLst>
          </p:nvPr>
        </p:nvGraphicFramePr>
        <p:xfrm>
          <a:off x="611188" y="768350"/>
          <a:ext cx="12192000" cy="8216901"/>
        </p:xfrm>
        <a:graphic>
          <a:graphicData uri="http://schemas.openxmlformats.org/drawingml/2006/table">
            <a:tbl>
              <a:tblPr/>
              <a:tblGrid>
                <a:gridCol w="3048000">
                  <a:extLst>
                    <a:ext uri="{9D8B030D-6E8A-4147-A177-3AD203B41FA5}">
                      <a16:colId xmlns:a16="http://schemas.microsoft.com/office/drawing/2014/main" val="808546313"/>
                    </a:ext>
                  </a:extLst>
                </a:gridCol>
                <a:gridCol w="3048000">
                  <a:extLst>
                    <a:ext uri="{9D8B030D-6E8A-4147-A177-3AD203B41FA5}">
                      <a16:colId xmlns:a16="http://schemas.microsoft.com/office/drawing/2014/main" val="2107228202"/>
                    </a:ext>
                  </a:extLst>
                </a:gridCol>
                <a:gridCol w="3048000">
                  <a:extLst>
                    <a:ext uri="{9D8B030D-6E8A-4147-A177-3AD203B41FA5}">
                      <a16:colId xmlns:a16="http://schemas.microsoft.com/office/drawing/2014/main" val="2693875021"/>
                    </a:ext>
                  </a:extLst>
                </a:gridCol>
                <a:gridCol w="3048000">
                  <a:extLst>
                    <a:ext uri="{9D8B030D-6E8A-4147-A177-3AD203B41FA5}">
                      <a16:colId xmlns:a16="http://schemas.microsoft.com/office/drawing/2014/main" val="3698697891"/>
                    </a:ext>
                  </a:extLst>
                </a:gridCol>
              </a:tblGrid>
              <a:tr h="1419225">
                <a:tc grid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Semestre 1 ( M2 Math AGREG)</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81758A"/>
                    </a:solidFill>
                  </a:tcPr>
                </a:tc>
                <a:tc hMerge="1">
                  <a:txBody>
                    <a:bodyPr/>
                    <a:lstStyle/>
                    <a:p>
                      <a:endParaRPr lang="fr-FR"/>
                    </a:p>
                  </a:txBody>
                  <a:tcPr/>
                </a:tc>
                <a:tc grid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Semestre 2 (M2 Math AGREG )</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hMerge="1">
                  <a:txBody>
                    <a:bodyPr/>
                    <a:lstStyle/>
                    <a:p>
                      <a:endParaRPr lang="fr-FR"/>
                    </a:p>
                  </a:txBody>
                  <a:tcPr/>
                </a:tc>
                <a:extLst>
                  <a:ext uri="{0D108BD9-81ED-4DB2-BD59-A6C34878D82A}">
                    <a16:rowId xmlns:a16="http://schemas.microsoft.com/office/drawing/2014/main" val="3373737891"/>
                  </a:ext>
                </a:extLst>
              </a:tr>
              <a:tr h="120015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Analyse réelle et Probabilités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 ECTS / 64h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Pedagogie Inversée en Analyse et Algèbre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12 ECTS / 128 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41233438"/>
                  </a:ext>
                </a:extLst>
              </a:tr>
              <a:tr h="1573213">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Groupes et Géométrie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 ECTS / 64h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Restitution structurée de connaissances en algèbre et analyse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12 ECTS / 148 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3188595295"/>
                  </a:ext>
                </a:extLst>
              </a:tr>
              <a:tr h="188595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Topologie et Calcul differentiel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 ECTS / 64h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Modélisation et Simulation</a:t>
                      </a:r>
                    </a:p>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B0564E"/>
                          </a:solidFill>
                          <a:effectLst/>
                          <a:latin typeface="Palatino" pitchFamily="2" charset="77"/>
                          <a:ea typeface="Palatino" pitchFamily="2" charset="77"/>
                          <a:cs typeface="Palatino" pitchFamily="2" charset="77"/>
                          <a:sym typeface="Palatino" pitchFamily="2" charset="77"/>
                        </a:rPr>
                        <a:t>Option Calcul Scientifique ou Option Proba-Stat</a:t>
                      </a: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 ECTS / 54 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963582444"/>
                  </a:ext>
                </a:extLst>
              </a:tr>
              <a:tr h="10160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Intégration et Holomorphie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 ECTS / 64h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3865395460"/>
                  </a:ext>
                </a:extLst>
              </a:tr>
              <a:tr h="1122363">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Algèbre linéaire et bilinéaire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 ECTS / 64h</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w="12700" cap="flat" cmpd="sng" algn="ctr">
                      <a:solidFill>
                        <a:srgbClr val="C9C3BA"/>
                      </a:solidFill>
                      <a:prstDash val="solid"/>
                      <a:miter lim="400000"/>
                      <a:headEnd type="none" w="med" len="med"/>
                      <a:tailEnd type="none" w="med" len="med"/>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12700" cap="flat" cmpd="sng" algn="ctr">
                      <a:solidFill>
                        <a:srgbClr val="C9C3BA"/>
                      </a:solidFill>
                      <a:prstDash val="solid"/>
                      <a:miter lim="400000"/>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275605326"/>
                  </a:ext>
                </a:extLst>
              </a:tr>
            </a:tbl>
          </a:graphicData>
        </a:graphic>
      </p:graphicFrame>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9A7C45A-52AA-B799-A6FB-EC73C8B18122}"/>
              </a:ext>
            </a:extLst>
          </p:cNvPr>
          <p:cNvSpPr>
            <a:spLocks noGrp="1" noChangeArrowheads="1"/>
          </p:cNvSpPr>
          <p:nvPr>
            <p:ph type="title"/>
          </p:nvPr>
        </p:nvSpPr>
        <p:spPr>
          <a:xfrm>
            <a:off x="508000" y="3670300"/>
            <a:ext cx="11988800" cy="2413000"/>
          </a:xfrm>
        </p:spPr>
        <p:txBody>
          <a:bodyPr/>
          <a:lstStyle/>
          <a:p>
            <a:r>
              <a:rPr lang="fr-FR" altLang="fr-FR"/>
              <a:t>Les métiers </a:t>
            </a:r>
          </a:p>
        </p:txBody>
      </p:sp>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553" name="Group 1">
            <a:extLst>
              <a:ext uri="{FF2B5EF4-FFF2-40B4-BE49-F238E27FC236}">
                <a16:creationId xmlns:a16="http://schemas.microsoft.com/office/drawing/2014/main" id="{CA1FCC99-C9C0-FA7B-5A53-902352EBB9AA}"/>
              </a:ext>
            </a:extLst>
          </p:cNvPr>
          <p:cNvGraphicFramePr>
            <a:graphicFrameLocks noGrp="1"/>
          </p:cNvGraphicFramePr>
          <p:nvPr>
            <p:extLst>
              <p:ext uri="{D42A27DB-BD31-4B8C-83A1-F6EECF244321}">
                <p14:modId xmlns:p14="http://schemas.microsoft.com/office/powerpoint/2010/main" val="2070218580"/>
              </p:ext>
            </p:extLst>
          </p:nvPr>
        </p:nvGraphicFramePr>
        <p:xfrm>
          <a:off x="1606550" y="1967287"/>
          <a:ext cx="9791700" cy="7452043"/>
        </p:xfrm>
        <a:graphic>
          <a:graphicData uri="http://schemas.openxmlformats.org/drawingml/2006/table">
            <a:tbl>
              <a:tblPr/>
              <a:tblGrid>
                <a:gridCol w="1889125">
                  <a:extLst>
                    <a:ext uri="{9D8B030D-6E8A-4147-A177-3AD203B41FA5}">
                      <a16:colId xmlns:a16="http://schemas.microsoft.com/office/drawing/2014/main" val="611910934"/>
                    </a:ext>
                  </a:extLst>
                </a:gridCol>
                <a:gridCol w="1897063">
                  <a:extLst>
                    <a:ext uri="{9D8B030D-6E8A-4147-A177-3AD203B41FA5}">
                      <a16:colId xmlns:a16="http://schemas.microsoft.com/office/drawing/2014/main" val="1333663218"/>
                    </a:ext>
                  </a:extLst>
                </a:gridCol>
                <a:gridCol w="2717800">
                  <a:extLst>
                    <a:ext uri="{9D8B030D-6E8A-4147-A177-3AD203B41FA5}">
                      <a16:colId xmlns:a16="http://schemas.microsoft.com/office/drawing/2014/main" val="2108317313"/>
                    </a:ext>
                  </a:extLst>
                </a:gridCol>
                <a:gridCol w="3287712">
                  <a:extLst>
                    <a:ext uri="{9D8B030D-6E8A-4147-A177-3AD203B41FA5}">
                      <a16:colId xmlns:a16="http://schemas.microsoft.com/office/drawing/2014/main" val="4049177618"/>
                    </a:ext>
                  </a:extLst>
                </a:gridCol>
              </a:tblGrid>
              <a:tr h="979488">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nombre d'étudiants inscrits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étudiants admissibles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9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étudiants admis (/ étudiants s'étant déplacés aux oraux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extLst>
                  <a:ext uri="{0D108BD9-81ED-4DB2-BD59-A6C34878D82A}">
                    <a16:rowId xmlns:a16="http://schemas.microsoft.com/office/drawing/2014/main" val="3686314585"/>
                  </a:ext>
                </a:extLst>
              </a:tr>
              <a:tr h="49847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2011-2012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8/8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4140532103"/>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2012-2013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7/7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826796403"/>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2013-2014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3/3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514513304"/>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2014-2015</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4/6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3430975962"/>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2015-2016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630620472"/>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2016-2017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16</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6/11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3930743193"/>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2017-2018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9</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123272051"/>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2018-2019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3/8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4196078815"/>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2019-2020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Pas d’oraux (covid)</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4120293733"/>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2020-2021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11</a:t>
                      </a:r>
                      <a:endPar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6/11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197921066"/>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2021-2022</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9</a:t>
                      </a:r>
                      <a:endPar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6/9</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138128290"/>
                  </a:ext>
                </a:extLst>
              </a:tr>
              <a:tr h="492125">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2022-2023</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5</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4</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2/3</a:t>
                      </a: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174509074"/>
                  </a:ext>
                </a:extLst>
              </a:tr>
              <a:tr h="492125">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2023-2024</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000000"/>
                          </a:solidFill>
                          <a:effectLst/>
                          <a:latin typeface="+mn-lt" charset="0"/>
                          <a:ea typeface="+mn-ea" charset="0"/>
                          <a:cs typeface="+mn-ea" charset="0"/>
                          <a:sym typeface="Palatino" pitchFamily="2" charset="77"/>
                        </a:rPr>
                        <a:t>9</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7585460"/>
                  </a:ext>
                </a:extLst>
              </a:tr>
            </a:tbl>
          </a:graphicData>
        </a:graphic>
      </p:graphicFrame>
      <p:sp>
        <p:nvSpPr>
          <p:cNvPr id="23714" name="Rectangle 162">
            <a:extLst>
              <a:ext uri="{FF2B5EF4-FFF2-40B4-BE49-F238E27FC236}">
                <a16:creationId xmlns:a16="http://schemas.microsoft.com/office/drawing/2014/main" id="{9245DD2A-3699-01FA-C980-1C1A572F83F8}"/>
              </a:ext>
            </a:extLst>
          </p:cNvPr>
          <p:cNvSpPr>
            <a:spLocks noGrp="1" noChangeArrowheads="1"/>
          </p:cNvSpPr>
          <p:nvPr>
            <p:ph type="title"/>
          </p:nvPr>
        </p:nvSpPr>
        <p:spPr>
          <a:xfrm>
            <a:off x="508000" y="730250"/>
            <a:ext cx="11988800" cy="1219200"/>
          </a:xfrm>
        </p:spPr>
        <p:txBody>
          <a:bodyPr/>
          <a:lstStyle/>
          <a:p>
            <a:r>
              <a:rPr lang="fr-FR" altLang="fr-FR" sz="4800"/>
              <a:t>Statistiques Prépa-Agrégation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82F01594-9CDF-55D4-98FC-2F7032F17D88}"/>
              </a:ext>
            </a:extLst>
          </p:cNvPr>
          <p:cNvSpPr>
            <a:spLocks noGrp="1" noChangeArrowheads="1"/>
          </p:cNvSpPr>
          <p:nvPr>
            <p:ph type="title"/>
          </p:nvPr>
        </p:nvSpPr>
        <p:spPr/>
        <p:txBody>
          <a:bodyPr/>
          <a:lstStyle/>
          <a:p>
            <a:r>
              <a:rPr lang="fr-FR" altLang="fr-FR" dirty="0"/>
              <a:t>Après un M2 Math AGREG</a:t>
            </a:r>
          </a:p>
        </p:txBody>
      </p:sp>
      <p:sp>
        <p:nvSpPr>
          <p:cNvPr id="24578" name="Rectangle 2">
            <a:extLst>
              <a:ext uri="{FF2B5EF4-FFF2-40B4-BE49-F238E27FC236}">
                <a16:creationId xmlns:a16="http://schemas.microsoft.com/office/drawing/2014/main" id="{FA5B5AEF-3FCD-D2F0-B058-B724EC913345}"/>
              </a:ext>
            </a:extLst>
          </p:cNvPr>
          <p:cNvSpPr>
            <a:spLocks noGrp="1" noChangeArrowheads="1"/>
          </p:cNvSpPr>
          <p:nvPr>
            <p:ph type="body" idx="1"/>
          </p:nvPr>
        </p:nvSpPr>
        <p:spPr/>
        <p:txBody>
          <a:bodyPr/>
          <a:lstStyle/>
          <a:p>
            <a:pPr algn="just"/>
            <a:r>
              <a:rPr lang="fr-FR" altLang="fr-FR" dirty="0"/>
              <a:t>Devenir enseignant au lycée</a:t>
            </a:r>
          </a:p>
          <a:p>
            <a:pPr algn="just"/>
            <a:r>
              <a:rPr lang="fr-FR" altLang="fr-FR" dirty="0"/>
              <a:t>Faire le M2 MFA puis une thèse. Pour devenir enseignant en classe préparatoire il est nécessaire de faire une thèse.</a:t>
            </a:r>
          </a:p>
          <a:p>
            <a:pPr algn="just"/>
            <a:r>
              <a:rPr lang="fr-FR" altLang="fr-FR" dirty="0"/>
              <a:t>Plus d'une dizaine d'agrégés niçois de ces dernières années ont eu un poste en CPGE ou dans une université.</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FC415134-2037-545D-0179-6F54FFCBC49E}"/>
              </a:ext>
            </a:extLst>
          </p:cNvPr>
          <p:cNvSpPr>
            <a:spLocks noGrp="1" noChangeArrowheads="1"/>
          </p:cNvSpPr>
          <p:nvPr>
            <p:ph type="title"/>
          </p:nvPr>
        </p:nvSpPr>
        <p:spPr/>
        <p:txBody>
          <a:bodyPr/>
          <a:lstStyle/>
          <a:p>
            <a:r>
              <a:rPr lang="fr-FR" altLang="fr-FR" dirty="0"/>
              <a:t>Enseignant</a:t>
            </a:r>
          </a:p>
        </p:txBody>
      </p:sp>
      <p:graphicFrame>
        <p:nvGraphicFramePr>
          <p:cNvPr id="25602" name="Group 2">
            <a:extLst>
              <a:ext uri="{FF2B5EF4-FFF2-40B4-BE49-F238E27FC236}">
                <a16:creationId xmlns:a16="http://schemas.microsoft.com/office/drawing/2014/main" id="{9FF975C7-9198-A198-EACA-9DC4A94F9879}"/>
              </a:ext>
            </a:extLst>
          </p:cNvPr>
          <p:cNvGraphicFramePr>
            <a:graphicFrameLocks noGrp="1"/>
          </p:cNvGraphicFramePr>
          <p:nvPr>
            <p:extLst>
              <p:ext uri="{D42A27DB-BD31-4B8C-83A1-F6EECF244321}">
                <p14:modId xmlns:p14="http://schemas.microsoft.com/office/powerpoint/2010/main" val="3634090161"/>
              </p:ext>
            </p:extLst>
          </p:nvPr>
        </p:nvGraphicFramePr>
        <p:xfrm>
          <a:off x="1085850" y="6989763"/>
          <a:ext cx="10515600" cy="2221230"/>
        </p:xfrm>
        <a:graphic>
          <a:graphicData uri="http://schemas.openxmlformats.org/drawingml/2006/table">
            <a:tbl>
              <a:tblPr/>
              <a:tblGrid>
                <a:gridCol w="3505200">
                  <a:extLst>
                    <a:ext uri="{9D8B030D-6E8A-4147-A177-3AD203B41FA5}">
                      <a16:colId xmlns:a16="http://schemas.microsoft.com/office/drawing/2014/main" val="777594205"/>
                    </a:ext>
                  </a:extLst>
                </a:gridCol>
                <a:gridCol w="3505200">
                  <a:extLst>
                    <a:ext uri="{9D8B030D-6E8A-4147-A177-3AD203B41FA5}">
                      <a16:colId xmlns:a16="http://schemas.microsoft.com/office/drawing/2014/main" val="2274906389"/>
                    </a:ext>
                  </a:extLst>
                </a:gridCol>
                <a:gridCol w="3505200">
                  <a:extLst>
                    <a:ext uri="{9D8B030D-6E8A-4147-A177-3AD203B41FA5}">
                      <a16:colId xmlns:a16="http://schemas.microsoft.com/office/drawing/2014/main" val="19952955"/>
                    </a:ext>
                  </a:extLst>
                </a:gridCol>
              </a:tblGrid>
              <a:tr h="40005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Salaire (brut)</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Certifié</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Agrégé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B0564E"/>
                    </a:solidFill>
                  </a:tcPr>
                </a:tc>
                <a:extLst>
                  <a:ext uri="{0D108BD9-81ED-4DB2-BD59-A6C34878D82A}">
                    <a16:rowId xmlns:a16="http://schemas.microsoft.com/office/drawing/2014/main" val="209672158"/>
                  </a:ext>
                </a:extLst>
              </a:tr>
              <a:tr h="328613">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Stage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1920</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2215</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1968695136"/>
                  </a:ext>
                </a:extLst>
              </a:tr>
              <a:tr h="365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Titularisation</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2171</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2452</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extLst>
                  <a:ext uri="{0D108BD9-81ED-4DB2-BD59-A6C34878D82A}">
                    <a16:rowId xmlns:a16="http://schemas.microsoft.com/office/drawing/2014/main" val="1403268129"/>
                  </a:ext>
                </a:extLst>
              </a:tr>
              <a:tr h="365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+10 </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2422</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3042</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545744386"/>
                  </a:ext>
                </a:extLst>
              </a:tr>
              <a:tr h="365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2904</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3727</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extLst>
                  <a:ext uri="{0D108BD9-81ED-4DB2-BD59-A6C34878D82A}">
                    <a16:rowId xmlns:a16="http://schemas.microsoft.com/office/drawing/2014/main" val="339638656"/>
                  </a:ext>
                </a:extLst>
              </a:tr>
              <a:tr h="365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mn-ea" charset="0"/>
                          <a:sym typeface="Palatino" pitchFamily="2" charset="77"/>
                        </a:rPr>
                        <a:t>Fin de carrière</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mn-ea" charset="0"/>
                          <a:sym typeface="Palatino" pitchFamily="2" charset="77"/>
                        </a:rPr>
                        <a:t>Jusqu’à 4785</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7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Jusqu’à 5253</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3300928022"/>
                  </a:ext>
                </a:extLst>
              </a:tr>
            </a:tbl>
          </a:graphicData>
        </a:graphic>
      </p:graphicFrame>
      <p:sp>
        <p:nvSpPr>
          <p:cNvPr id="25666" name="Rectangle 66">
            <a:extLst>
              <a:ext uri="{FF2B5EF4-FFF2-40B4-BE49-F238E27FC236}">
                <a16:creationId xmlns:a16="http://schemas.microsoft.com/office/drawing/2014/main" id="{C6551FF0-5F28-AD42-9020-8EEFF04AA9B0}"/>
              </a:ext>
            </a:extLst>
          </p:cNvPr>
          <p:cNvSpPr>
            <a:spLocks noGrp="1" noChangeArrowheads="1"/>
          </p:cNvSpPr>
          <p:nvPr>
            <p:ph type="body" sz="quarter" idx="4294967295"/>
          </p:nvPr>
        </p:nvSpPr>
        <p:spPr>
          <a:xfrm>
            <a:off x="330200" y="2647950"/>
            <a:ext cx="6426200" cy="3279775"/>
          </a:xfrm>
        </p:spPr>
        <p:txBody>
          <a:bodyPr/>
          <a:lstStyle/>
          <a:p>
            <a:pPr marL="384175" indent="-384175" defTabSz="477838">
              <a:spcBef>
                <a:spcPts val="1900"/>
              </a:spcBef>
            </a:pPr>
            <a:r>
              <a:rPr lang="fr-FR" altLang="fr-FR" sz="2900" dirty="0"/>
              <a:t>Concours Agrégation : 385 postes ouverts mais seulement 345 postes pourvus !!!</a:t>
            </a:r>
          </a:p>
          <a:p>
            <a:pPr marL="384175" indent="-384175" defTabSz="477838">
              <a:spcBef>
                <a:spcPts val="1900"/>
              </a:spcBef>
            </a:pPr>
            <a:r>
              <a:rPr lang="fr-FR" altLang="fr-FR" sz="2900" dirty="0"/>
              <a:t>Concours Capes : 1040 postes ouverts mais seulement 790 pourvus !!!</a:t>
            </a:r>
          </a:p>
        </p:txBody>
      </p:sp>
      <p:grpSp>
        <p:nvGrpSpPr>
          <p:cNvPr id="25667" name="Group 67">
            <a:extLst>
              <a:ext uri="{FF2B5EF4-FFF2-40B4-BE49-F238E27FC236}">
                <a16:creationId xmlns:a16="http://schemas.microsoft.com/office/drawing/2014/main" id="{091B8A59-1350-410E-6D8D-073A1E2823CA}"/>
              </a:ext>
            </a:extLst>
          </p:cNvPr>
          <p:cNvGrpSpPr>
            <a:grpSpLocks/>
          </p:cNvGrpSpPr>
          <p:nvPr/>
        </p:nvGrpSpPr>
        <p:grpSpPr bwMode="auto">
          <a:xfrm>
            <a:off x="6969125" y="2308225"/>
            <a:ext cx="5459413" cy="4111625"/>
            <a:chOff x="0" y="0"/>
            <a:chExt cx="5460057" cy="4112645"/>
          </a:xfrm>
        </p:grpSpPr>
        <p:pic>
          <p:nvPicPr>
            <p:cNvPr id="25668" name="Picture 68">
              <a:extLst>
                <a:ext uri="{FF2B5EF4-FFF2-40B4-BE49-F238E27FC236}">
                  <a16:creationId xmlns:a16="http://schemas.microsoft.com/office/drawing/2014/main" id="{84614E2C-76E0-5C00-5F6B-471E66152B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8900"/>
              <a:ext cx="5206057" cy="378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69" name="Picture 69">
              <a:extLst>
                <a:ext uri="{FF2B5EF4-FFF2-40B4-BE49-F238E27FC236}">
                  <a16:creationId xmlns:a16="http://schemas.microsoft.com/office/drawing/2014/main" id="{FE8F6797-6298-C537-54E2-07620838E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60057" cy="4112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7CC763F-A8A1-017C-9944-DB2472A36538}"/>
              </a:ext>
            </a:extLst>
          </p:cNvPr>
          <p:cNvSpPr>
            <a:spLocks noGrp="1" noChangeArrowheads="1"/>
          </p:cNvSpPr>
          <p:nvPr>
            <p:ph type="title"/>
          </p:nvPr>
        </p:nvSpPr>
        <p:spPr/>
        <p:txBody>
          <a:bodyPr/>
          <a:lstStyle/>
          <a:p>
            <a:r>
              <a:rPr lang="fr-FR" altLang="fr-FR" sz="3600" u="sng"/>
              <a:t>Concours Agrégation spéciale Docteurs (existe depuis 2017)</a:t>
            </a:r>
          </a:p>
        </p:txBody>
      </p:sp>
      <p:sp>
        <p:nvSpPr>
          <p:cNvPr id="26626" name="Rectangle 2">
            <a:extLst>
              <a:ext uri="{FF2B5EF4-FFF2-40B4-BE49-F238E27FC236}">
                <a16:creationId xmlns:a16="http://schemas.microsoft.com/office/drawing/2014/main" id="{1ECC260E-D94F-1C0D-3B39-8254126E2AA7}"/>
              </a:ext>
            </a:extLst>
          </p:cNvPr>
          <p:cNvSpPr>
            <a:spLocks noGrp="1" noChangeArrowheads="1"/>
          </p:cNvSpPr>
          <p:nvPr>
            <p:ph type="body" idx="4294967295"/>
          </p:nvPr>
        </p:nvSpPr>
        <p:spPr/>
        <p:txBody>
          <a:bodyPr/>
          <a:lstStyle/>
          <a:p>
            <a:r>
              <a:rPr lang="fr-FR" altLang="fr-FR" dirty="0"/>
              <a:t>1 écrit de 6h (série d'exercices plus un problème au choix entre analyse et algèbre)</a:t>
            </a:r>
          </a:p>
          <a:p>
            <a:r>
              <a:rPr lang="fr-FR" altLang="fr-FR" dirty="0"/>
              <a:t>3 oraux (un d'analyse/algèbre (pas au choix !), un de modélisation et un de "mise en perspective didactique d'un dossier de recherche")</a:t>
            </a:r>
          </a:p>
          <a:p>
            <a:r>
              <a:rPr lang="fr-FR" altLang="fr-FR" dirty="0"/>
              <a:t>Entre 10-12 postes pourvus (1 étudiant de Nice a été classé 1er à ce concours en 2020)</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27654">
            <a:extLst>
              <a:ext uri="{C183D7F6-B498-43B3-948B-1728B52AA6E4}">
                <adec:decorative xmlns:adec="http://schemas.microsoft.com/office/drawing/2017/decorative" val="1"/>
              </a:ext>
            </a:extLst>
          </p:cNvPr>
          <p:cNvSpPr/>
          <p:nvPr/>
        </p:nvSpPr>
        <p:spPr>
          <a:xfrm>
            <a:off x="0" y="0"/>
            <a:ext cx="13001040" cy="975312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1" name="PlaceHolder 1"/>
          <p:cNvSpPr>
            <a:spLocks noGrp="1"/>
          </p:cNvSpPr>
          <p:nvPr>
            <p:ph type="title"/>
          </p:nvPr>
        </p:nvSpPr>
        <p:spPr>
          <a:xfrm>
            <a:off x="610560" y="339120"/>
            <a:ext cx="11783160" cy="2039760"/>
          </a:xfrm>
          <a:prstGeom prst="rect">
            <a:avLst/>
          </a:prstGeom>
          <a:noFill/>
          <a:ln w="0">
            <a:noFill/>
          </a:ln>
        </p:spPr>
        <p:txBody>
          <a:bodyPr lIns="50760" tIns="50760" rIns="50760" bIns="50760" numCol="1" spcCol="0" anchor="b">
            <a:normAutofit/>
          </a:bodyPr>
          <a:lstStyle/>
          <a:p>
            <a:pPr indent="0" algn="ctr" defTabSz="584280">
              <a:lnSpc>
                <a:spcPct val="90000"/>
              </a:lnSpc>
              <a:spcBef>
                <a:spcPts val="1599"/>
              </a:spcBef>
              <a:buNone/>
            </a:pPr>
            <a:r>
              <a:rPr lang="fr-FR" sz="6700" b="0" strike="noStrike" spc="-1" dirty="0">
                <a:solidFill>
                  <a:srgbClr val="D93E2B"/>
                </a:solidFill>
                <a:latin typeface="Bodoni SvtyTwo ITC TT-Book"/>
                <a:ea typeface="Bodoni SvtyTwo ITC TT-Book"/>
              </a:rPr>
              <a:t>Parcours IM </a:t>
            </a:r>
            <a:endParaRPr lang="fr-FR" sz="6700" b="0" strike="noStrike" spc="-1" dirty="0">
              <a:solidFill>
                <a:srgbClr val="414141"/>
              </a:solidFill>
              <a:latin typeface="Palatino"/>
            </a:endParaRPr>
          </a:p>
        </p:txBody>
      </p:sp>
      <p:sp>
        <p:nvSpPr>
          <p:cNvPr id="42" name="sketch line">
            <a:extLst>
              <a:ext uri="{C183D7F6-B498-43B3-948B-1728B52AA6E4}">
                <adec:decorative xmlns:adec="http://schemas.microsoft.com/office/drawing/2017/decorative" val="1"/>
              </a:ext>
            </a:extLst>
          </p:cNvPr>
          <p:cNvSpPr/>
          <p:nvPr/>
        </p:nvSpPr>
        <p:spPr>
          <a:xfrm>
            <a:off x="610560" y="2514240"/>
            <a:ext cx="11703960" cy="25560"/>
          </a:xfrm>
          <a:custGeom>
            <a:avLst/>
            <a:gdLst>
              <a:gd name="textAreaLeft" fmla="*/ 0 w 11703960"/>
              <a:gd name="textAreaRight" fmla="*/ 11704320 w 11703960"/>
              <a:gd name="textAreaTop" fmla="*/ 0 h 25560"/>
              <a:gd name="textAreaBottom" fmla="*/ 25920 h 25560"/>
            </a:gdLst>
            <a:ahLst/>
            <a:cxnLst/>
            <a:rect l="textAreaLeft" t="textAreaTop" r="textAreaRight" b="textAreaBottom"/>
            <a:pathLst>
              <a:path w="11704320" h="26009" fill="none">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rgbClr val="74B6A8">
                <a:alpha val="75000"/>
              </a:srgbClr>
            </a:solidFill>
            <a:round/>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3" name="Image 2"/>
          <p:cNvSpPr/>
          <p:nvPr/>
        </p:nvSpPr>
        <p:spPr>
          <a:xfrm>
            <a:off x="610560" y="2847240"/>
            <a:ext cx="4206240" cy="5950440"/>
          </a:xfrm>
          <a:custGeom>
            <a:avLst/>
            <a:gdLst>
              <a:gd name="textAreaLeft" fmla="*/ 0 w 4206240"/>
              <a:gd name="textAreaRight" fmla="*/ 4206600 w 4206240"/>
              <a:gd name="textAreaTop" fmla="*/ 0 h 5950440"/>
              <a:gd name="textAreaBottom" fmla="*/ 5950800 h 5950440"/>
            </a:gdLst>
            <a:ahLst/>
            <a:cxnLst/>
            <a:rect l="textAreaLeft" t="textAreaTop" r="textAreaRight" b="textAreaBottom"/>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pic>
        <p:nvPicPr>
          <p:cNvPr id="5" name="Espace réservé du contenu 4">
            <a:extLst>
              <a:ext uri="{FF2B5EF4-FFF2-40B4-BE49-F238E27FC236}">
                <a16:creationId xmlns:a16="http://schemas.microsoft.com/office/drawing/2014/main" id="{60BAAB84-46EF-33A9-6E22-FEEF05729714}"/>
              </a:ext>
            </a:extLst>
          </p:cNvPr>
          <p:cNvPicPr>
            <a:picLocks noGrp="1" noChangeAspect="1"/>
          </p:cNvPicPr>
          <p:nvPr>
            <p:ph/>
          </p:nvPr>
        </p:nvPicPr>
        <p:blipFill>
          <a:blip r:embed="rId3"/>
          <a:stretch>
            <a:fillRect/>
          </a:stretch>
        </p:blipFill>
        <p:spPr>
          <a:xfrm>
            <a:off x="7380342" y="4444814"/>
            <a:ext cx="2865328" cy="2854696"/>
          </a:xfrm>
          <a:prstGeom prst="rect">
            <a:avLst/>
          </a:prstGeom>
          <a:noFill/>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27654">
            <a:extLst>
              <a:ext uri="{C183D7F6-B498-43B3-948B-1728B52AA6E4}">
                <adec:decorative xmlns:adec="http://schemas.microsoft.com/office/drawing/2017/decorative" val="1"/>
              </a:ext>
            </a:extLst>
          </p:cNvPr>
          <p:cNvSpPr/>
          <p:nvPr/>
        </p:nvSpPr>
        <p:spPr>
          <a:xfrm>
            <a:off x="0" y="0"/>
            <a:ext cx="13001040" cy="975312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1" name="PlaceHolder 1"/>
          <p:cNvSpPr>
            <a:spLocks noGrp="1"/>
          </p:cNvSpPr>
          <p:nvPr>
            <p:ph type="title"/>
          </p:nvPr>
        </p:nvSpPr>
        <p:spPr>
          <a:xfrm>
            <a:off x="610560" y="339120"/>
            <a:ext cx="11783160" cy="2039760"/>
          </a:xfrm>
          <a:prstGeom prst="rect">
            <a:avLst/>
          </a:prstGeom>
          <a:noFill/>
          <a:ln w="0">
            <a:noFill/>
          </a:ln>
        </p:spPr>
        <p:txBody>
          <a:bodyPr lIns="50760" tIns="50760" rIns="50760" bIns="50760" numCol="1" spcCol="0" anchor="b">
            <a:normAutofit/>
          </a:bodyPr>
          <a:lstStyle/>
          <a:p>
            <a:pPr indent="0" algn="ctr" defTabSz="584280">
              <a:lnSpc>
                <a:spcPct val="90000"/>
              </a:lnSpc>
              <a:spcBef>
                <a:spcPts val="1599"/>
              </a:spcBef>
              <a:buNone/>
            </a:pPr>
            <a:r>
              <a:rPr lang="fr-FR" sz="6700" b="0" strike="noStrike" spc="-1">
                <a:solidFill>
                  <a:srgbClr val="D93E2B"/>
                </a:solidFill>
                <a:latin typeface="Bodoni SvtyTwo ITC TT-Book"/>
                <a:ea typeface="Bodoni SvtyTwo ITC TT-Book"/>
              </a:rPr>
              <a:t>Parcours IM </a:t>
            </a:r>
            <a:br>
              <a:rPr sz="6700"/>
            </a:br>
            <a:r>
              <a:rPr lang="fr-FR" sz="6700" b="0" strike="noStrike" spc="-1">
                <a:solidFill>
                  <a:srgbClr val="D93E2B"/>
                </a:solidFill>
                <a:latin typeface="Bodoni SvtyTwo ITC TT-Book"/>
                <a:ea typeface="Bodoni SvtyTwo ITC TT-Book"/>
              </a:rPr>
              <a:t>présentation générale</a:t>
            </a:r>
            <a:endParaRPr lang="fr-FR" sz="6700" b="0" strike="noStrike" spc="-1">
              <a:solidFill>
                <a:srgbClr val="414141"/>
              </a:solidFill>
              <a:latin typeface="Palatino"/>
            </a:endParaRPr>
          </a:p>
        </p:txBody>
      </p:sp>
      <p:sp>
        <p:nvSpPr>
          <p:cNvPr id="42" name="sketch line">
            <a:extLst>
              <a:ext uri="{C183D7F6-B498-43B3-948B-1728B52AA6E4}">
                <adec:decorative xmlns:adec="http://schemas.microsoft.com/office/drawing/2017/decorative" val="1"/>
              </a:ext>
            </a:extLst>
          </p:cNvPr>
          <p:cNvSpPr/>
          <p:nvPr/>
        </p:nvSpPr>
        <p:spPr>
          <a:xfrm>
            <a:off x="610560" y="2514240"/>
            <a:ext cx="11703960" cy="25560"/>
          </a:xfrm>
          <a:custGeom>
            <a:avLst/>
            <a:gdLst>
              <a:gd name="textAreaLeft" fmla="*/ 0 w 11703960"/>
              <a:gd name="textAreaRight" fmla="*/ 11704320 w 11703960"/>
              <a:gd name="textAreaTop" fmla="*/ 0 h 25560"/>
              <a:gd name="textAreaBottom" fmla="*/ 25920 h 25560"/>
            </a:gdLst>
            <a:ahLst/>
            <a:cxnLst/>
            <a:rect l="textAreaLeft" t="textAreaTop" r="textAreaRight" b="textAreaBottom"/>
            <a:pathLst>
              <a:path w="11704320" h="26009" fill="none">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rgbClr val="74B6A8">
                <a:alpha val="75000"/>
              </a:srgbClr>
            </a:solidFill>
            <a:round/>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3" name="Image 2"/>
          <p:cNvSpPr/>
          <p:nvPr/>
        </p:nvSpPr>
        <p:spPr>
          <a:xfrm>
            <a:off x="610560" y="2847240"/>
            <a:ext cx="4206240" cy="5950440"/>
          </a:xfrm>
          <a:custGeom>
            <a:avLst/>
            <a:gdLst>
              <a:gd name="textAreaLeft" fmla="*/ 0 w 4206240"/>
              <a:gd name="textAreaRight" fmla="*/ 4206600 w 4206240"/>
              <a:gd name="textAreaTop" fmla="*/ 0 h 5950440"/>
              <a:gd name="textAreaBottom" fmla="*/ 5950800 h 5950440"/>
            </a:gdLst>
            <a:ahLst/>
            <a:cxnLst/>
            <a:rect l="textAreaLeft" t="textAreaTop" r="textAreaRight" b="textAreaBottom"/>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sp>
        <p:nvSpPr>
          <p:cNvPr id="44" name="PlaceHolder 2"/>
          <p:cNvSpPr>
            <a:spLocks noGrp="1"/>
          </p:cNvSpPr>
          <p:nvPr>
            <p:ph/>
          </p:nvPr>
        </p:nvSpPr>
        <p:spPr>
          <a:xfrm>
            <a:off x="5232960" y="2945880"/>
            <a:ext cx="7160760" cy="5851800"/>
          </a:xfrm>
          <a:prstGeom prst="rect">
            <a:avLst/>
          </a:prstGeom>
          <a:noFill/>
          <a:ln w="0">
            <a:noFill/>
          </a:ln>
        </p:spPr>
        <p:txBody>
          <a:bodyPr lIns="50760" tIns="50760" rIns="50760" bIns="50760" numCol="1" spcCol="0" anchor="t">
            <a:normAutofit/>
          </a:bodyPr>
          <a:lstStyle/>
          <a:p>
            <a:pPr marL="338040" indent="-338040" defTabSz="584280">
              <a:lnSpc>
                <a:spcPct val="90000"/>
              </a:lnSpc>
              <a:spcBef>
                <a:spcPts val="1800"/>
              </a:spcBef>
              <a:buClr>
                <a:srgbClr val="414141"/>
              </a:buClr>
              <a:buSzPct val="75000"/>
              <a:buFont typeface="Symbol" charset="2"/>
              <a:buChar char=""/>
            </a:pPr>
            <a:r>
              <a:rPr lang="fr-FR" sz="2400" b="0" strike="noStrike" spc="-1" dirty="0">
                <a:solidFill>
                  <a:srgbClr val="414141"/>
                </a:solidFill>
                <a:latin typeface="Palatino"/>
                <a:ea typeface="Palatino"/>
              </a:rPr>
              <a:t>Le parcours Ingénierie Mathématique (IM) forme des </a:t>
            </a:r>
            <a:r>
              <a:rPr lang="fr-FR" sz="2400" b="1" strike="noStrike" spc="-1" dirty="0">
                <a:solidFill>
                  <a:srgbClr val="414141"/>
                </a:solidFill>
                <a:latin typeface="Palatino"/>
                <a:ea typeface="Palatino"/>
              </a:rPr>
              <a:t>ingénieurs mathématiciens généralistes</a:t>
            </a:r>
            <a:r>
              <a:rPr lang="fr-FR" sz="2400" b="0" strike="noStrike" spc="-1" dirty="0">
                <a:solidFill>
                  <a:srgbClr val="414141"/>
                </a:solidFill>
                <a:latin typeface="Palatino"/>
                <a:ea typeface="Palatino"/>
              </a:rPr>
              <a:t> capables de répondre aux besoins des entreprises dans les secteurs de la data, du calcul scientifique, de l’informatique, du vivant et de la santé, de la finance et de l’assurance, de l’aérospatiale, et de l’environnement.</a:t>
            </a:r>
            <a:endParaRPr lang="fr-FR" sz="2400" b="0" strike="noStrike" spc="-1" dirty="0">
              <a:solidFill>
                <a:srgbClr val="414141"/>
              </a:solidFill>
              <a:latin typeface="Palatino"/>
            </a:endParaRPr>
          </a:p>
          <a:p>
            <a:pPr marL="338040" indent="-338040" defTabSz="584280">
              <a:lnSpc>
                <a:spcPct val="90000"/>
              </a:lnSpc>
              <a:spcBef>
                <a:spcPts val="1800"/>
              </a:spcBef>
              <a:buClr>
                <a:srgbClr val="414141"/>
              </a:buClr>
              <a:buSzPct val="75000"/>
              <a:buFont typeface="Symbol" charset="2"/>
              <a:buChar char=""/>
            </a:pPr>
            <a:r>
              <a:rPr lang="fr-FR" sz="2400" b="0" strike="noStrike" spc="-1" dirty="0">
                <a:solidFill>
                  <a:srgbClr val="414141"/>
                </a:solidFill>
                <a:latin typeface="Palatino"/>
                <a:ea typeface="Palatino"/>
              </a:rPr>
              <a:t>Pour préparer l’insertion professionnelle, des projets de fin d'étude, des cours de management, d'anglais et des stages de 2 à 3 mois (en M1) et 6 mois (en M2) en entreprise. </a:t>
            </a:r>
            <a:endParaRPr lang="fr-FR" sz="2400" b="0" strike="noStrike" spc="-1" dirty="0">
              <a:solidFill>
                <a:srgbClr val="414141"/>
              </a:solidFill>
              <a:latin typeface="Palatino"/>
            </a:endParaRPr>
          </a:p>
          <a:p>
            <a:pPr indent="0" defTabSz="584280">
              <a:lnSpc>
                <a:spcPct val="90000"/>
              </a:lnSpc>
              <a:spcBef>
                <a:spcPts val="1800"/>
              </a:spcBef>
              <a:buNone/>
              <a:tabLst>
                <a:tab pos="0" algn="l"/>
              </a:tabLst>
            </a:pPr>
            <a:endParaRPr lang="fr-FR" sz="2400" b="0" strike="noStrike" spc="-1" dirty="0">
              <a:solidFill>
                <a:srgbClr val="414141"/>
              </a:solidFill>
              <a:latin typeface="Palatino"/>
            </a:endParaRPr>
          </a:p>
        </p:txBody>
      </p:sp>
    </p:spTree>
    <p:extLst>
      <p:ext uri="{BB962C8B-B14F-4D97-AF65-F5344CB8AC3E}">
        <p14:creationId xmlns:p14="http://schemas.microsoft.com/office/powerpoint/2010/main" val="425620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27654">
            <a:extLst>
              <a:ext uri="{C183D7F6-B498-43B3-948B-1728B52AA6E4}">
                <adec:decorative xmlns:adec="http://schemas.microsoft.com/office/drawing/2017/decorative" val="1"/>
              </a:ext>
            </a:extLst>
          </p:cNvPr>
          <p:cNvSpPr/>
          <p:nvPr/>
        </p:nvSpPr>
        <p:spPr>
          <a:xfrm>
            <a:off x="0" y="0"/>
            <a:ext cx="13001040" cy="975312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6" name="PlaceHolder 1"/>
          <p:cNvSpPr>
            <a:spLocks noGrp="1"/>
          </p:cNvSpPr>
          <p:nvPr>
            <p:ph type="title"/>
          </p:nvPr>
        </p:nvSpPr>
        <p:spPr>
          <a:xfrm>
            <a:off x="610560" y="339120"/>
            <a:ext cx="11783160" cy="2039760"/>
          </a:xfrm>
          <a:prstGeom prst="rect">
            <a:avLst/>
          </a:prstGeom>
          <a:noFill/>
          <a:ln w="0">
            <a:noFill/>
          </a:ln>
        </p:spPr>
        <p:txBody>
          <a:bodyPr lIns="50760" tIns="50760" rIns="50760" bIns="50760" numCol="1" spcCol="0" anchor="b">
            <a:normAutofit/>
          </a:bodyPr>
          <a:lstStyle/>
          <a:p>
            <a:pPr indent="0" algn="ctr" defTabSz="584280">
              <a:lnSpc>
                <a:spcPct val="90000"/>
              </a:lnSpc>
              <a:spcBef>
                <a:spcPts val="1599"/>
              </a:spcBef>
              <a:buNone/>
            </a:pPr>
            <a:r>
              <a:rPr lang="fr-FR" sz="6700" b="0" strike="noStrike" spc="-1" dirty="0">
                <a:solidFill>
                  <a:srgbClr val="D93E2B"/>
                </a:solidFill>
                <a:latin typeface="Bodoni SvtyTwo ITC TT-Book"/>
                <a:ea typeface="Bodoni SvtyTwo ITC TT-Book"/>
              </a:rPr>
              <a:t>Parcours IM </a:t>
            </a:r>
            <a:br>
              <a:rPr sz="6700" dirty="0"/>
            </a:br>
            <a:r>
              <a:rPr lang="fr-FR" sz="6700" b="0" strike="noStrike" spc="-1" dirty="0">
                <a:solidFill>
                  <a:srgbClr val="D93E2B"/>
                </a:solidFill>
                <a:latin typeface="Bodoni SvtyTwo ITC TT-Book"/>
                <a:ea typeface="Bodoni SvtyTwo ITC TT-Book"/>
              </a:rPr>
              <a:t>points forts</a:t>
            </a:r>
            <a:endParaRPr lang="fr-FR" sz="6700" b="0" strike="noStrike" spc="-1" dirty="0">
              <a:solidFill>
                <a:srgbClr val="414141"/>
              </a:solidFill>
              <a:latin typeface="Palatino"/>
            </a:endParaRPr>
          </a:p>
        </p:txBody>
      </p:sp>
      <p:sp>
        <p:nvSpPr>
          <p:cNvPr id="47" name="sketch line">
            <a:extLst>
              <a:ext uri="{C183D7F6-B498-43B3-948B-1728B52AA6E4}">
                <adec:decorative xmlns:adec="http://schemas.microsoft.com/office/drawing/2017/decorative" val="1"/>
              </a:ext>
            </a:extLst>
          </p:cNvPr>
          <p:cNvSpPr/>
          <p:nvPr/>
        </p:nvSpPr>
        <p:spPr>
          <a:xfrm>
            <a:off x="610560" y="2514240"/>
            <a:ext cx="11703960" cy="25560"/>
          </a:xfrm>
          <a:custGeom>
            <a:avLst/>
            <a:gdLst>
              <a:gd name="textAreaLeft" fmla="*/ 0 w 11703960"/>
              <a:gd name="textAreaRight" fmla="*/ 11704320 w 11703960"/>
              <a:gd name="textAreaTop" fmla="*/ 0 h 25560"/>
              <a:gd name="textAreaBottom" fmla="*/ 25920 h 25560"/>
            </a:gdLst>
            <a:ahLst/>
            <a:cxnLst/>
            <a:rect l="textAreaLeft" t="textAreaTop" r="textAreaRight" b="textAreaBottom"/>
            <a:pathLst>
              <a:path w="11704320" h="26009" fill="none">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rgbClr val="74B6A8">
                <a:alpha val="75000"/>
              </a:srgbClr>
            </a:solidFill>
            <a:round/>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9" name="PlaceHolder 2"/>
          <p:cNvSpPr>
            <a:spLocks noGrp="1"/>
          </p:cNvSpPr>
          <p:nvPr>
            <p:ph/>
          </p:nvPr>
        </p:nvSpPr>
        <p:spPr>
          <a:xfrm>
            <a:off x="5232960" y="2945880"/>
            <a:ext cx="7160760" cy="5851800"/>
          </a:xfrm>
          <a:prstGeom prst="rect">
            <a:avLst/>
          </a:prstGeom>
          <a:noFill/>
          <a:ln w="0">
            <a:noFill/>
          </a:ln>
        </p:spPr>
        <p:txBody>
          <a:bodyPr lIns="50760" tIns="50760" rIns="50760" bIns="50760" numCol="1" spcCol="0" anchor="t">
            <a:normAutofit/>
          </a:bodyPr>
          <a:lstStyle/>
          <a:p>
            <a:pPr marL="338040" indent="-338040" algn="l" defTabSz="584280">
              <a:lnSpc>
                <a:spcPct val="100000"/>
              </a:lnSpc>
              <a:spcBef>
                <a:spcPts val="1800"/>
              </a:spcBef>
              <a:buClr>
                <a:srgbClr val="414141"/>
              </a:buClr>
              <a:buSzPct val="75000"/>
              <a:buFont typeface="Symbol" charset="2"/>
              <a:buChar char=""/>
            </a:pPr>
            <a:r>
              <a:rPr lang="fr-FR" sz="2700" b="0" strike="noStrike" spc="-1" dirty="0">
                <a:solidFill>
                  <a:srgbClr val="414141"/>
                </a:solidFill>
                <a:latin typeface="Palatino"/>
                <a:ea typeface="Palatino"/>
              </a:rPr>
              <a:t>Excellente insertion professionnelle</a:t>
            </a:r>
            <a:endParaRPr lang="fr-FR" sz="2700" b="0" strike="noStrike" spc="-1" dirty="0">
              <a:solidFill>
                <a:srgbClr val="414141"/>
              </a:solidFill>
              <a:latin typeface="Palatino"/>
            </a:endParaRPr>
          </a:p>
          <a:p>
            <a:pPr marL="338040" indent="-338040" algn="l" defTabSz="584280">
              <a:lnSpc>
                <a:spcPct val="100000"/>
              </a:lnSpc>
              <a:spcBef>
                <a:spcPts val="1800"/>
              </a:spcBef>
              <a:buClr>
                <a:srgbClr val="414141"/>
              </a:buClr>
              <a:buSzPct val="75000"/>
              <a:buFont typeface="Symbol" charset="2"/>
              <a:buChar char=""/>
            </a:pPr>
            <a:r>
              <a:rPr lang="fr-FR" sz="2700" b="0" strike="noStrike" spc="-1" dirty="0">
                <a:solidFill>
                  <a:srgbClr val="414141"/>
                </a:solidFill>
                <a:latin typeface="Palatino"/>
                <a:ea typeface="Palatino"/>
              </a:rPr>
              <a:t>La formation est ouverte à l’alternance.</a:t>
            </a:r>
          </a:p>
          <a:p>
            <a:pPr marL="338040" indent="-338040" algn="l" defTabSz="584280">
              <a:lnSpc>
                <a:spcPct val="100000"/>
              </a:lnSpc>
              <a:spcBef>
                <a:spcPts val="1800"/>
              </a:spcBef>
              <a:buClr>
                <a:srgbClr val="414141"/>
              </a:buClr>
              <a:buSzPct val="75000"/>
              <a:buFont typeface="Symbol" charset="2"/>
              <a:buChar char=""/>
            </a:pPr>
            <a:r>
              <a:rPr lang="fr-FR" sz="2700" b="0" strike="noStrike" spc="-1" dirty="0">
                <a:solidFill>
                  <a:srgbClr val="414141"/>
                </a:solidFill>
                <a:latin typeface="Palatino"/>
                <a:ea typeface="Palatino"/>
              </a:rPr>
              <a:t>Le M2 est partiellement mutualisé avec Polytech (MAM5)</a:t>
            </a:r>
          </a:p>
          <a:p>
            <a:pPr marL="338040" indent="-338040" algn="l" defTabSz="584280">
              <a:lnSpc>
                <a:spcPct val="100000"/>
              </a:lnSpc>
              <a:spcBef>
                <a:spcPts val="1800"/>
              </a:spcBef>
              <a:buClr>
                <a:srgbClr val="414141"/>
              </a:buClr>
              <a:buSzPct val="75000"/>
              <a:buFont typeface="Symbol" charset="2"/>
              <a:buChar char=""/>
            </a:pPr>
            <a:r>
              <a:rPr lang="fr-FR" sz="2700" b="0" strike="noStrike" spc="-1" dirty="0">
                <a:solidFill>
                  <a:srgbClr val="414141"/>
                </a:solidFill>
                <a:latin typeface="Palatino"/>
                <a:ea typeface="Palatino"/>
              </a:rPr>
              <a:t>La poursuite en doctorat est encouragée (doctorat en entreprise).</a:t>
            </a:r>
            <a:endParaRPr lang="fr-FR" sz="2700" b="0" strike="noStrike" spc="-1" dirty="0">
              <a:solidFill>
                <a:srgbClr val="414141"/>
              </a:solidFill>
              <a:latin typeface="Palatino"/>
            </a:endParaRPr>
          </a:p>
        </p:txBody>
      </p:sp>
      <p:grpSp>
        <p:nvGrpSpPr>
          <p:cNvPr id="50" name="Group 79"/>
          <p:cNvGrpSpPr/>
          <p:nvPr/>
        </p:nvGrpSpPr>
        <p:grpSpPr>
          <a:xfrm>
            <a:off x="8647560" y="7800323"/>
            <a:ext cx="3746160" cy="1769760"/>
            <a:chOff x="743400" y="6460920"/>
            <a:chExt cx="3746160" cy="1769760"/>
          </a:xfrm>
        </p:grpSpPr>
        <p:pic>
          <p:nvPicPr>
            <p:cNvPr id="51" name="Picture 80"/>
            <p:cNvPicPr/>
            <p:nvPr/>
          </p:nvPicPr>
          <p:blipFill>
            <a:blip r:embed="rId2"/>
            <a:stretch/>
          </p:blipFill>
          <p:spPr>
            <a:xfrm>
              <a:off x="870120" y="6549840"/>
              <a:ext cx="3492000" cy="1439640"/>
            </a:xfrm>
            <a:prstGeom prst="rect">
              <a:avLst/>
            </a:prstGeom>
            <a:ln w="0">
              <a:noFill/>
            </a:ln>
          </p:spPr>
        </p:pic>
        <p:pic>
          <p:nvPicPr>
            <p:cNvPr id="52" name="Picture 81"/>
            <p:cNvPicPr/>
            <p:nvPr/>
          </p:nvPicPr>
          <p:blipFill>
            <a:blip r:embed="rId3"/>
            <a:stretch/>
          </p:blipFill>
          <p:spPr>
            <a:xfrm>
              <a:off x="743400" y="6460920"/>
              <a:ext cx="3746160" cy="1769760"/>
            </a:xfrm>
            <a:prstGeom prst="rect">
              <a:avLst/>
            </a:prstGeom>
            <a:ln w="0">
              <a:noFill/>
            </a:ln>
          </p:spPr>
        </p:pic>
      </p:grpSp>
      <p:sp>
        <p:nvSpPr>
          <p:cNvPr id="2" name="Image 2">
            <a:extLst>
              <a:ext uri="{FF2B5EF4-FFF2-40B4-BE49-F238E27FC236}">
                <a16:creationId xmlns:a16="http://schemas.microsoft.com/office/drawing/2014/main" id="{1808A9A7-99AA-EB23-A5EB-1498DBBAD0EA}"/>
              </a:ext>
            </a:extLst>
          </p:cNvPr>
          <p:cNvSpPr/>
          <p:nvPr/>
        </p:nvSpPr>
        <p:spPr>
          <a:xfrm>
            <a:off x="610560" y="2847240"/>
            <a:ext cx="4206240" cy="5950440"/>
          </a:xfrm>
          <a:custGeom>
            <a:avLst/>
            <a:gdLst>
              <a:gd name="textAreaLeft" fmla="*/ 0 w 4206240"/>
              <a:gd name="textAreaRight" fmla="*/ 4206600 w 4206240"/>
              <a:gd name="textAreaTop" fmla="*/ 0 h 5950440"/>
              <a:gd name="textAreaBottom" fmla="*/ 5950800 h 5950440"/>
            </a:gdLst>
            <a:ahLst/>
            <a:cxnLst/>
            <a:rect l="textAreaLeft" t="textAreaTop" r="textAreaRight" b="textAreaBottom"/>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27654">
            <a:extLst>
              <a:ext uri="{C183D7F6-B498-43B3-948B-1728B52AA6E4}">
                <adec:decorative xmlns:adec="http://schemas.microsoft.com/office/drawing/2017/decorative" val="1"/>
              </a:ext>
            </a:extLst>
          </p:cNvPr>
          <p:cNvSpPr/>
          <p:nvPr/>
        </p:nvSpPr>
        <p:spPr>
          <a:xfrm>
            <a:off x="0" y="0"/>
            <a:ext cx="13001040" cy="975312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6" name="PlaceHolder 1"/>
          <p:cNvSpPr>
            <a:spLocks noGrp="1"/>
          </p:cNvSpPr>
          <p:nvPr>
            <p:ph type="title"/>
          </p:nvPr>
        </p:nvSpPr>
        <p:spPr>
          <a:xfrm>
            <a:off x="610560" y="339120"/>
            <a:ext cx="11783160" cy="2039760"/>
          </a:xfrm>
          <a:prstGeom prst="rect">
            <a:avLst/>
          </a:prstGeom>
          <a:noFill/>
          <a:ln w="0">
            <a:noFill/>
          </a:ln>
        </p:spPr>
        <p:txBody>
          <a:bodyPr lIns="50760" tIns="50760" rIns="50760" bIns="50760" numCol="1" spcCol="0" anchor="b">
            <a:normAutofit/>
          </a:bodyPr>
          <a:lstStyle/>
          <a:p>
            <a:pPr indent="0" algn="ctr" defTabSz="584280">
              <a:lnSpc>
                <a:spcPct val="90000"/>
              </a:lnSpc>
              <a:spcBef>
                <a:spcPts val="1599"/>
              </a:spcBef>
              <a:buNone/>
            </a:pPr>
            <a:r>
              <a:rPr lang="fr-FR" sz="6700" b="0" strike="noStrike" spc="-1" dirty="0">
                <a:solidFill>
                  <a:srgbClr val="D93E2B"/>
                </a:solidFill>
                <a:latin typeface="Bodoni SvtyTwo ITC TT-Book"/>
                <a:ea typeface="Bodoni SvtyTwo ITC TT-Book"/>
              </a:rPr>
              <a:t>Parcours IM </a:t>
            </a:r>
            <a:br>
              <a:rPr sz="6700" dirty="0"/>
            </a:br>
            <a:r>
              <a:rPr lang="fr-FR" sz="6700" b="0" strike="noStrike" spc="-1" dirty="0">
                <a:solidFill>
                  <a:srgbClr val="D93E2B"/>
                </a:solidFill>
                <a:latin typeface="Bodoni SvtyTwo ITC TT-Book"/>
                <a:ea typeface="Bodoni SvtyTwo ITC TT-Book"/>
              </a:rPr>
              <a:t>Apprentissage</a:t>
            </a:r>
            <a:endParaRPr lang="fr-FR" sz="6700" b="0" strike="noStrike" spc="-1" dirty="0">
              <a:solidFill>
                <a:srgbClr val="414141"/>
              </a:solidFill>
              <a:latin typeface="Palatino"/>
            </a:endParaRPr>
          </a:p>
        </p:txBody>
      </p:sp>
      <p:sp>
        <p:nvSpPr>
          <p:cNvPr id="47" name="sketch line">
            <a:extLst>
              <a:ext uri="{C183D7F6-B498-43B3-948B-1728B52AA6E4}">
                <adec:decorative xmlns:adec="http://schemas.microsoft.com/office/drawing/2017/decorative" val="1"/>
              </a:ext>
            </a:extLst>
          </p:cNvPr>
          <p:cNvSpPr/>
          <p:nvPr/>
        </p:nvSpPr>
        <p:spPr>
          <a:xfrm>
            <a:off x="610560" y="2514240"/>
            <a:ext cx="11703960" cy="25560"/>
          </a:xfrm>
          <a:custGeom>
            <a:avLst/>
            <a:gdLst>
              <a:gd name="textAreaLeft" fmla="*/ 0 w 11703960"/>
              <a:gd name="textAreaRight" fmla="*/ 11704320 w 11703960"/>
              <a:gd name="textAreaTop" fmla="*/ 0 h 25560"/>
              <a:gd name="textAreaBottom" fmla="*/ 25920 h 25560"/>
            </a:gdLst>
            <a:ahLst/>
            <a:cxnLst/>
            <a:rect l="textAreaLeft" t="textAreaTop" r="textAreaRight" b="textAreaBottom"/>
            <a:pathLst>
              <a:path w="11704320" h="26009" fill="none">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rgbClr val="74B6A8">
                <a:alpha val="75000"/>
              </a:srgbClr>
            </a:solidFill>
            <a:round/>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8" name="Image 2"/>
          <p:cNvSpPr/>
          <p:nvPr/>
        </p:nvSpPr>
        <p:spPr>
          <a:xfrm>
            <a:off x="610560" y="2675160"/>
            <a:ext cx="4015080" cy="5724000"/>
          </a:xfrm>
          <a:custGeom>
            <a:avLst/>
            <a:gdLst>
              <a:gd name="textAreaLeft" fmla="*/ 0 w 2198160"/>
              <a:gd name="textAreaRight" fmla="*/ 2198520 w 2198160"/>
              <a:gd name="textAreaTop" fmla="*/ 0 h 3109680"/>
              <a:gd name="textAreaBottom" fmla="*/ 3110040 h 3109680"/>
            </a:gdLst>
            <a:ahLst/>
            <a:cxnLst/>
            <a:rect l="textAreaLeft" t="textAreaTop" r="textAreaRight" b="textAreaBottom"/>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sp>
        <p:nvSpPr>
          <p:cNvPr id="49" name="PlaceHolder 2"/>
          <p:cNvSpPr>
            <a:spLocks noGrp="1"/>
          </p:cNvSpPr>
          <p:nvPr>
            <p:ph/>
          </p:nvPr>
        </p:nvSpPr>
        <p:spPr>
          <a:xfrm>
            <a:off x="5232960" y="2945880"/>
            <a:ext cx="7160760" cy="5851800"/>
          </a:xfrm>
          <a:prstGeom prst="rect">
            <a:avLst/>
          </a:prstGeom>
          <a:noFill/>
          <a:ln w="0">
            <a:noFill/>
          </a:ln>
        </p:spPr>
        <p:txBody>
          <a:bodyPr lIns="50760" tIns="50760" rIns="50760" bIns="50760" numCol="1" spcCol="0" anchor="t">
            <a:normAutofit fontScale="70000" lnSpcReduction="20000"/>
          </a:bodyPr>
          <a:lstStyle/>
          <a:p>
            <a:pPr>
              <a:lnSpc>
                <a:spcPct val="100000"/>
              </a:lnSpc>
              <a:tabLst>
                <a:tab pos="0" algn="l"/>
              </a:tabLst>
            </a:pPr>
            <a:r>
              <a:rPr lang="fr-FR" sz="2800" b="1" spc="-1" dirty="0">
                <a:solidFill>
                  <a:srgbClr val="414141"/>
                </a:solidFill>
                <a:latin typeface="Palatino"/>
              </a:rPr>
              <a:t>Avantages:</a:t>
            </a:r>
          </a:p>
          <a:p>
            <a:pPr marL="457200" indent="-457200">
              <a:lnSpc>
                <a:spcPct val="100000"/>
              </a:lnSpc>
              <a:buFont typeface="Arial" panose="020B0604020202020204" pitchFamily="34" charset="0"/>
              <a:buChar char="•"/>
              <a:tabLst>
                <a:tab pos="0" algn="l"/>
              </a:tabLst>
            </a:pPr>
            <a:r>
              <a:rPr lang="fr-FR" sz="2800" b="0" strike="noStrike" spc="-1" dirty="0">
                <a:solidFill>
                  <a:srgbClr val="B0564E"/>
                </a:solidFill>
                <a:latin typeface="Palatino"/>
                <a:ea typeface="Palatino"/>
              </a:rPr>
              <a:t>Expérience pro d’un ou deux ans</a:t>
            </a:r>
            <a:endParaRPr lang="fr-FR" sz="2800" b="0" strike="noStrike" spc="-1" dirty="0">
              <a:solidFill>
                <a:srgbClr val="000000"/>
              </a:solidFill>
              <a:latin typeface="Arial"/>
            </a:endParaRPr>
          </a:p>
          <a:p>
            <a:pPr marL="457200" indent="-457200" defTabSz="914400">
              <a:lnSpc>
                <a:spcPct val="100000"/>
              </a:lnSpc>
              <a:buFont typeface="Arial" panose="020B0604020202020204" pitchFamily="34" charset="0"/>
              <a:buChar char="•"/>
              <a:tabLst>
                <a:tab pos="0" algn="l"/>
              </a:tabLst>
            </a:pPr>
            <a:r>
              <a:rPr lang="fr-FR" sz="2800" b="0" strike="noStrike" spc="-1" dirty="0">
                <a:solidFill>
                  <a:srgbClr val="414141"/>
                </a:solidFill>
                <a:latin typeface="Palatino"/>
                <a:ea typeface="Palatino"/>
              </a:rPr>
              <a:t>Une Cellule Pro en appui </a:t>
            </a:r>
          </a:p>
          <a:p>
            <a:pPr marL="457200" indent="-457200" defTabSz="914400">
              <a:lnSpc>
                <a:spcPct val="100000"/>
              </a:lnSpc>
              <a:buFont typeface="Arial" panose="020B0604020202020204" pitchFamily="34" charset="0"/>
              <a:buChar char="•"/>
              <a:tabLst>
                <a:tab pos="0" algn="l"/>
              </a:tabLst>
            </a:pPr>
            <a:r>
              <a:rPr lang="fr-FR" sz="2800" b="0" strike="noStrike" spc="-1" dirty="0">
                <a:solidFill>
                  <a:srgbClr val="414141"/>
                </a:solidFill>
                <a:latin typeface="Palatino"/>
                <a:ea typeface="Palatino"/>
              </a:rPr>
              <a:t>L'apprenti est rémunéré (</a:t>
            </a:r>
            <a:r>
              <a:rPr lang="fr-FR" sz="2800" b="0" strike="noStrike" spc="-1" dirty="0">
                <a:solidFill>
                  <a:srgbClr val="414141"/>
                </a:solidFill>
                <a:latin typeface="Calibri" panose="020F0502020204030204" pitchFamily="34" charset="0"/>
                <a:ea typeface="Calibri" panose="020F0502020204030204" pitchFamily="34" charset="0"/>
                <a:cs typeface="Calibri" panose="020F0502020204030204" pitchFamily="34" charset="0"/>
              </a:rPr>
              <a:t>≈</a:t>
            </a:r>
            <a:r>
              <a:rPr lang="fr-FR" sz="2800" b="0" strike="noStrike" spc="-1" dirty="0">
                <a:solidFill>
                  <a:srgbClr val="414141"/>
                </a:solidFill>
                <a:latin typeface="Palatino"/>
                <a:ea typeface="Palatino"/>
              </a:rPr>
              <a:t>10000 € /an).</a:t>
            </a:r>
          </a:p>
          <a:p>
            <a:pPr marL="457200" indent="-457200" defTabSz="914400">
              <a:lnSpc>
                <a:spcPct val="100000"/>
              </a:lnSpc>
              <a:buFont typeface="Arial" panose="020B0604020202020204" pitchFamily="34" charset="0"/>
              <a:buChar char="•"/>
              <a:tabLst>
                <a:tab pos="0" algn="l"/>
              </a:tabLst>
            </a:pPr>
            <a:r>
              <a:rPr lang="fr-FR" sz="2800" spc="-1" dirty="0">
                <a:solidFill>
                  <a:srgbClr val="414141"/>
                </a:solidFill>
                <a:latin typeface="Palatino"/>
              </a:rPr>
              <a:t>Les frais d'inscription à l'université sont gratuits.</a:t>
            </a:r>
          </a:p>
          <a:p>
            <a:pPr marL="457200" indent="-457200">
              <a:lnSpc>
                <a:spcPct val="100000"/>
              </a:lnSpc>
              <a:buFont typeface="Arial" panose="020B0604020202020204" pitchFamily="34" charset="0"/>
              <a:buChar char="•"/>
              <a:tabLst>
                <a:tab pos="0" algn="l"/>
              </a:tabLst>
            </a:pPr>
            <a:endParaRPr lang="fr-FR" sz="2800" spc="-1" dirty="0">
              <a:solidFill>
                <a:srgbClr val="414141"/>
              </a:solidFill>
              <a:latin typeface="Palatino"/>
            </a:endParaRPr>
          </a:p>
          <a:p>
            <a:pPr>
              <a:lnSpc>
                <a:spcPct val="100000"/>
              </a:lnSpc>
              <a:tabLst>
                <a:tab pos="0" algn="l"/>
              </a:tabLst>
            </a:pPr>
            <a:r>
              <a:rPr lang="fr-FR" sz="2800" b="1" spc="-1" dirty="0">
                <a:solidFill>
                  <a:srgbClr val="414141"/>
                </a:solidFill>
                <a:latin typeface="Palatino"/>
              </a:rPr>
              <a:t>Comment ça marche?</a:t>
            </a:r>
          </a:p>
          <a:p>
            <a:pPr marL="457200" indent="-457200">
              <a:lnSpc>
                <a:spcPct val="100000"/>
              </a:lnSpc>
              <a:buFont typeface="Arial" panose="020B0604020202020204" pitchFamily="34" charset="0"/>
              <a:buChar char="•"/>
              <a:tabLst>
                <a:tab pos="0" algn="l"/>
              </a:tabLst>
            </a:pPr>
            <a:r>
              <a:rPr lang="fr-FR" sz="2800" spc="-1" dirty="0">
                <a:solidFill>
                  <a:srgbClr val="414141"/>
                </a:solidFill>
                <a:latin typeface="Palatino"/>
              </a:rPr>
              <a:t>L’étudiant trouve son contrat ( lors du L3/M1 ) avec l’aide des coordonnateurs et de la Cellule Pro</a:t>
            </a:r>
          </a:p>
          <a:p>
            <a:pPr marL="457200" indent="-457200" defTabSz="914400">
              <a:lnSpc>
                <a:spcPct val="100000"/>
              </a:lnSpc>
              <a:buFont typeface="Arial" panose="020B0604020202020204" pitchFamily="34" charset="0"/>
              <a:buChar char="•"/>
              <a:tabLst>
                <a:tab pos="0" algn="l"/>
              </a:tabLst>
            </a:pPr>
            <a:r>
              <a:rPr lang="fr-FR" sz="2800" b="0" strike="noStrike" spc="-1" dirty="0">
                <a:solidFill>
                  <a:srgbClr val="414141"/>
                </a:solidFill>
                <a:latin typeface="Palatino"/>
                <a:ea typeface="Palatino"/>
              </a:rPr>
              <a:t>L'apprenti partage son temps entre l'Université et l’entreprise pendant les 8 premiers mois de l’année universitaire en M1 et les 6 premiers mois de l’année universitaire en M2. </a:t>
            </a:r>
            <a:endParaRPr lang="fr-FR" sz="2800" b="0" strike="noStrike" spc="-1" dirty="0">
              <a:solidFill>
                <a:srgbClr val="000000"/>
              </a:solidFill>
              <a:latin typeface="Arial"/>
            </a:endParaRPr>
          </a:p>
          <a:p>
            <a:pPr marL="457200" indent="-457200" algn="just" defTabSz="914400">
              <a:lnSpc>
                <a:spcPct val="100000"/>
              </a:lnSpc>
              <a:buFont typeface="Arial" panose="020B0604020202020204" pitchFamily="34" charset="0"/>
              <a:buChar char="•"/>
              <a:tabLst>
                <a:tab pos="0" algn="l"/>
              </a:tabLst>
            </a:pPr>
            <a:r>
              <a:rPr lang="fr-FR" sz="2800" b="0" strike="noStrike" spc="-1" dirty="0">
                <a:solidFill>
                  <a:srgbClr val="414141"/>
                </a:solidFill>
                <a:latin typeface="Palatino"/>
                <a:ea typeface="Palatino"/>
              </a:rPr>
              <a:t>Durant ces périodes, chaque semaine, il suit des cours à l'université pendant trois jours et travaille en entreprise les deux autres jours. </a:t>
            </a:r>
            <a:endParaRPr lang="fr-FR" sz="2800" b="0" strike="noStrike" spc="-1" dirty="0">
              <a:solidFill>
                <a:srgbClr val="000000"/>
              </a:solidFill>
              <a:latin typeface="Arial"/>
            </a:endParaRPr>
          </a:p>
          <a:p>
            <a:pPr algn="just" defTabSz="914400">
              <a:lnSpc>
                <a:spcPct val="100000"/>
              </a:lnSpc>
              <a:tabLst>
                <a:tab pos="0" algn="l"/>
              </a:tabLst>
            </a:pPr>
            <a:endParaRPr lang="fr-FR" sz="2800" spc="-1" dirty="0">
              <a:solidFill>
                <a:srgbClr val="414141"/>
              </a:solidFill>
              <a:latin typeface="Palatino"/>
            </a:endParaRPr>
          </a:p>
          <a:p>
            <a:pPr algn="just" defTabSz="914400">
              <a:lnSpc>
                <a:spcPct val="100000"/>
              </a:lnSpc>
              <a:tabLst>
                <a:tab pos="0" algn="l"/>
              </a:tabLst>
            </a:pPr>
            <a:endParaRPr lang="fr-FR" sz="2800" b="0" strike="noStrike" spc="-1" dirty="0">
              <a:solidFill>
                <a:srgbClr val="000000"/>
              </a:solidFill>
              <a:latin typeface="Arial"/>
            </a:endParaRPr>
          </a:p>
        </p:txBody>
      </p:sp>
    </p:spTree>
    <p:extLst>
      <p:ext uri="{BB962C8B-B14F-4D97-AF65-F5344CB8AC3E}">
        <p14:creationId xmlns:p14="http://schemas.microsoft.com/office/powerpoint/2010/main" val="2669396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27654">
            <a:extLst>
              <a:ext uri="{C183D7F6-B498-43B3-948B-1728B52AA6E4}">
                <adec:decorative xmlns:adec="http://schemas.microsoft.com/office/drawing/2017/decorative" val="1"/>
              </a:ext>
            </a:extLst>
          </p:cNvPr>
          <p:cNvSpPr/>
          <p:nvPr/>
        </p:nvSpPr>
        <p:spPr>
          <a:xfrm>
            <a:off x="0" y="0"/>
            <a:ext cx="13001040" cy="975312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46" name="PlaceHolder 1"/>
          <p:cNvSpPr>
            <a:spLocks noGrp="1"/>
          </p:cNvSpPr>
          <p:nvPr>
            <p:ph type="title"/>
          </p:nvPr>
        </p:nvSpPr>
        <p:spPr>
          <a:xfrm>
            <a:off x="610560" y="339120"/>
            <a:ext cx="11783160" cy="2039760"/>
          </a:xfrm>
          <a:prstGeom prst="rect">
            <a:avLst/>
          </a:prstGeom>
          <a:noFill/>
          <a:ln w="0">
            <a:noFill/>
          </a:ln>
        </p:spPr>
        <p:txBody>
          <a:bodyPr lIns="50760" tIns="50760" rIns="50760" bIns="50760" numCol="1" spcCol="0" anchor="b">
            <a:normAutofit/>
          </a:bodyPr>
          <a:lstStyle/>
          <a:p>
            <a:pPr indent="0" algn="ctr" defTabSz="584280">
              <a:lnSpc>
                <a:spcPct val="90000"/>
              </a:lnSpc>
              <a:spcBef>
                <a:spcPts val="1599"/>
              </a:spcBef>
              <a:buNone/>
            </a:pPr>
            <a:r>
              <a:rPr lang="fr-FR" sz="6700" b="0" strike="noStrike" spc="-1" dirty="0">
                <a:solidFill>
                  <a:srgbClr val="D93E2B"/>
                </a:solidFill>
                <a:latin typeface="Bodoni SvtyTwo ITC TT-Book"/>
                <a:ea typeface="Bodoni SvtyTwo ITC TT-Book"/>
              </a:rPr>
              <a:t>Parcours IM </a:t>
            </a:r>
            <a:br>
              <a:rPr sz="6700" dirty="0"/>
            </a:br>
            <a:r>
              <a:rPr lang="fr-FR" sz="6700" b="0" strike="noStrike" spc="-1" dirty="0">
                <a:solidFill>
                  <a:srgbClr val="D93E2B"/>
                </a:solidFill>
                <a:latin typeface="Bodoni SvtyTwo ITC TT-Book"/>
                <a:ea typeface="Bodoni SvtyTwo ITC TT-Book"/>
              </a:rPr>
              <a:t>La formation</a:t>
            </a:r>
            <a:endParaRPr lang="fr-FR" sz="6700" b="0" strike="noStrike" spc="-1" dirty="0">
              <a:solidFill>
                <a:srgbClr val="414141"/>
              </a:solidFill>
              <a:latin typeface="Palatino"/>
            </a:endParaRPr>
          </a:p>
        </p:txBody>
      </p:sp>
      <p:sp>
        <p:nvSpPr>
          <p:cNvPr id="47" name="sketch line">
            <a:extLst>
              <a:ext uri="{C183D7F6-B498-43B3-948B-1728B52AA6E4}">
                <adec:decorative xmlns:adec="http://schemas.microsoft.com/office/drawing/2017/decorative" val="1"/>
              </a:ext>
            </a:extLst>
          </p:cNvPr>
          <p:cNvSpPr/>
          <p:nvPr/>
        </p:nvSpPr>
        <p:spPr>
          <a:xfrm>
            <a:off x="610560" y="2514240"/>
            <a:ext cx="11703960" cy="25560"/>
          </a:xfrm>
          <a:custGeom>
            <a:avLst/>
            <a:gdLst>
              <a:gd name="textAreaLeft" fmla="*/ 0 w 11703960"/>
              <a:gd name="textAreaRight" fmla="*/ 11704320 w 11703960"/>
              <a:gd name="textAreaTop" fmla="*/ 0 h 25560"/>
              <a:gd name="textAreaBottom" fmla="*/ 25920 h 25560"/>
            </a:gdLst>
            <a:ahLst/>
            <a:cxnLst/>
            <a:rect l="textAreaLeft" t="textAreaTop" r="textAreaRight" b="textAreaBottom"/>
            <a:pathLst>
              <a:path w="11704320" h="26009" fill="none">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rgbClr val="74B6A8">
                <a:alpha val="75000"/>
              </a:srgbClr>
            </a:solidFill>
            <a:round/>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lstStyle/>
          <a:p>
            <a:pPr algn="ctr" defTabSz="584280">
              <a:lnSpc>
                <a:spcPct val="100000"/>
              </a:lnSpc>
            </a:pPr>
            <a:endParaRPr lang="en-US" sz="2400" b="0" strike="noStrike" spc="-1">
              <a:solidFill>
                <a:schemeClr val="lt1"/>
              </a:solidFill>
              <a:latin typeface="Palatino"/>
              <a:ea typeface="Palatino"/>
            </a:endParaRPr>
          </a:p>
        </p:txBody>
      </p:sp>
      <p:sp>
        <p:nvSpPr>
          <p:cNvPr id="3" name="Titre 2">
            <a:extLst>
              <a:ext uri="{FF2B5EF4-FFF2-40B4-BE49-F238E27FC236}">
                <a16:creationId xmlns:a16="http://schemas.microsoft.com/office/drawing/2014/main" id="{A79945D7-A653-3035-089D-2CEB4FC3AFC5}"/>
              </a:ext>
            </a:extLst>
          </p:cNvPr>
          <p:cNvSpPr>
            <a:spLocks noGrp="1"/>
          </p:cNvSpPr>
          <p:nvPr>
            <p:ph type="title"/>
          </p:nvPr>
        </p:nvSpPr>
        <p:spPr/>
        <p:txBody>
          <a:bodyPr/>
          <a:lstStyle/>
          <a:p>
            <a:endParaRPr lang="fr-FR"/>
          </a:p>
        </p:txBody>
      </p:sp>
      <p:graphicFrame>
        <p:nvGraphicFramePr>
          <p:cNvPr id="4" name="Group 8">
            <a:extLst>
              <a:ext uri="{FF2B5EF4-FFF2-40B4-BE49-F238E27FC236}">
                <a16:creationId xmlns:a16="http://schemas.microsoft.com/office/drawing/2014/main" id="{A13E6A82-242F-3BF4-7AD0-FAE135E9CC7B}"/>
              </a:ext>
            </a:extLst>
          </p:cNvPr>
          <p:cNvGraphicFramePr/>
          <p:nvPr/>
        </p:nvGraphicFramePr>
        <p:xfrm>
          <a:off x="110880" y="5524920"/>
          <a:ext cx="12910320" cy="3240000"/>
        </p:xfrm>
        <a:graphic>
          <a:graphicData uri="http://schemas.openxmlformats.org/drawingml/2006/table">
            <a:tbl>
              <a:tblPr/>
              <a:tblGrid>
                <a:gridCol w="2304000">
                  <a:extLst>
                    <a:ext uri="{9D8B030D-6E8A-4147-A177-3AD203B41FA5}">
                      <a16:colId xmlns:a16="http://schemas.microsoft.com/office/drawing/2014/main" val="20000"/>
                    </a:ext>
                  </a:extLst>
                </a:gridCol>
                <a:gridCol w="2941200">
                  <a:extLst>
                    <a:ext uri="{9D8B030D-6E8A-4147-A177-3AD203B41FA5}">
                      <a16:colId xmlns:a16="http://schemas.microsoft.com/office/drawing/2014/main" val="20001"/>
                    </a:ext>
                  </a:extLst>
                </a:gridCol>
                <a:gridCol w="1883160">
                  <a:extLst>
                    <a:ext uri="{9D8B030D-6E8A-4147-A177-3AD203B41FA5}">
                      <a16:colId xmlns:a16="http://schemas.microsoft.com/office/drawing/2014/main" val="20002"/>
                    </a:ext>
                  </a:extLst>
                </a:gridCol>
                <a:gridCol w="2304000">
                  <a:extLst>
                    <a:ext uri="{9D8B030D-6E8A-4147-A177-3AD203B41FA5}">
                      <a16:colId xmlns:a16="http://schemas.microsoft.com/office/drawing/2014/main" val="20003"/>
                    </a:ext>
                  </a:extLst>
                </a:gridCol>
                <a:gridCol w="3477960">
                  <a:extLst>
                    <a:ext uri="{9D8B030D-6E8A-4147-A177-3AD203B41FA5}">
                      <a16:colId xmlns:a16="http://schemas.microsoft.com/office/drawing/2014/main" val="20004"/>
                    </a:ext>
                  </a:extLst>
                </a:gridCol>
              </a:tblGrid>
              <a:tr h="523440">
                <a:tc gridSpan="5">
                  <a:txBody>
                    <a:bodyPr/>
                    <a:lstStyle/>
                    <a:p>
                      <a:pPr algn="ctr" defTabSz="914400">
                        <a:lnSpc>
                          <a:spcPct val="100000"/>
                        </a:lnSpc>
                        <a:tabLst>
                          <a:tab pos="0" algn="l"/>
                        </a:tabLst>
                      </a:pPr>
                      <a:r>
                        <a:rPr lang="fr-FR" sz="3000" b="1" strike="noStrike" spc="-1">
                          <a:solidFill>
                            <a:srgbClr val="000000"/>
                          </a:solidFill>
                          <a:latin typeface="Palatino"/>
                          <a:ea typeface="Palatino"/>
                        </a:rPr>
                        <a:t>M2</a:t>
                      </a:r>
                      <a:endParaRPr lang="fr-FR" sz="3000" b="0" strike="noStrike" spc="-1">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lt2">
                        <a:lumMod val="20000"/>
                        <a:lumOff val="80000"/>
                      </a:schemeClr>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482760">
                <a:tc>
                  <a:txBody>
                    <a:bodyPr/>
                    <a:lstStyle/>
                    <a:p>
                      <a:pPr algn="ctr" defTabSz="914400">
                        <a:lnSpc>
                          <a:spcPct val="100000"/>
                        </a:lnSpc>
                        <a:tabLst>
                          <a:tab pos="0" algn="l"/>
                        </a:tabLst>
                      </a:pPr>
                      <a:r>
                        <a:rPr lang="fr-FR" sz="2400" b="1" strike="noStrike" spc="-1" dirty="0">
                          <a:solidFill>
                            <a:schemeClr val="accent3">
                              <a:lumMod val="20000"/>
                              <a:lumOff val="80000"/>
                            </a:schemeClr>
                          </a:solidFill>
                          <a:latin typeface="Palatino"/>
                          <a:ea typeface="Palatino"/>
                        </a:rPr>
                        <a:t>INUM</a:t>
                      </a:r>
                      <a:endParaRPr lang="fr-FR" sz="24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a:txBody>
                    <a:bodyPr/>
                    <a:lstStyle/>
                    <a:p>
                      <a:pPr algn="ctr" defTabSz="914400">
                        <a:lnSpc>
                          <a:spcPct val="100000"/>
                        </a:lnSpc>
                        <a:tabLst>
                          <a:tab pos="0" algn="l"/>
                        </a:tabLst>
                      </a:pPr>
                      <a:r>
                        <a:rPr lang="fr-FR" sz="2400" b="1" strike="noStrike" spc="-1" dirty="0">
                          <a:solidFill>
                            <a:schemeClr val="accent3">
                              <a:lumMod val="20000"/>
                              <a:lumOff val="80000"/>
                            </a:schemeClr>
                          </a:solidFill>
                          <a:latin typeface="Palatino"/>
                          <a:ea typeface="Palatino"/>
                        </a:rPr>
                        <a:t>IMAFA</a:t>
                      </a:r>
                      <a:endParaRPr lang="fr-FR" sz="24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a:txBody>
                    <a:bodyPr/>
                    <a:lstStyle/>
                    <a:p>
                      <a:pPr algn="ctr" defTabSz="914400">
                        <a:lnSpc>
                          <a:spcPct val="100000"/>
                        </a:lnSpc>
                        <a:tabLst>
                          <a:tab pos="0" algn="l"/>
                        </a:tabLst>
                      </a:pPr>
                      <a:r>
                        <a:rPr lang="fr-FR" sz="2400" b="1" strike="noStrike" spc="-1" dirty="0">
                          <a:solidFill>
                            <a:schemeClr val="tx1">
                              <a:lumMod val="20000"/>
                              <a:lumOff val="80000"/>
                            </a:schemeClr>
                          </a:solidFill>
                          <a:latin typeface="Palatino"/>
                          <a:ea typeface="Palatino"/>
                        </a:rPr>
                        <a:t>SD</a:t>
                      </a:r>
                      <a:endParaRPr lang="fr-FR" sz="2400" b="0" strike="noStrike" spc="-1" dirty="0">
                        <a:solidFill>
                          <a:schemeClr val="tx1">
                            <a:lumMod val="20000"/>
                            <a:lumOff val="80000"/>
                          </a:schemeClr>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a:txBody>
                    <a:bodyPr/>
                    <a:lstStyle/>
                    <a:p>
                      <a:pPr algn="ctr" defTabSz="914400">
                        <a:lnSpc>
                          <a:spcPct val="100000"/>
                        </a:lnSpc>
                        <a:tabLst>
                          <a:tab pos="0" algn="l"/>
                        </a:tabLst>
                      </a:pPr>
                      <a:r>
                        <a:rPr lang="fr-FR" sz="2400" b="1" strike="noStrike" spc="-1" dirty="0">
                          <a:solidFill>
                            <a:srgbClr val="414141"/>
                          </a:solidFill>
                          <a:latin typeface="Palatino"/>
                          <a:ea typeface="Palatino"/>
                        </a:rPr>
                        <a:t>MSD</a:t>
                      </a:r>
                      <a:endParaRPr lang="fr-FR" sz="24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tc>
                  <a:txBody>
                    <a:bodyPr/>
                    <a:lstStyle/>
                    <a:p>
                      <a:pPr algn="ctr" defTabSz="914400">
                        <a:lnSpc>
                          <a:spcPct val="100000"/>
                        </a:lnSpc>
                        <a:tabLst>
                          <a:tab pos="0" algn="l"/>
                        </a:tabLst>
                      </a:pPr>
                      <a:r>
                        <a:rPr lang="fr-FR" sz="2400" b="1" strike="noStrike" spc="-1" dirty="0">
                          <a:solidFill>
                            <a:srgbClr val="414141"/>
                          </a:solidFill>
                          <a:latin typeface="Palatino"/>
                          <a:ea typeface="Palatino"/>
                        </a:rPr>
                        <a:t>MMV</a:t>
                      </a:r>
                      <a:endParaRPr lang="fr-FR" sz="24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extLst>
                  <a:ext uri="{0D108BD9-81ED-4DB2-BD59-A6C34878D82A}">
                    <a16:rowId xmlns:a16="http://schemas.microsoft.com/office/drawing/2014/main" val="10001"/>
                  </a:ext>
                </a:extLst>
              </a:tr>
              <a:tr h="1465200">
                <a:tc>
                  <a:txBody>
                    <a:bodyPr/>
                    <a:lstStyle/>
                    <a:p>
                      <a:pPr algn="ctr" defTabSz="914400">
                        <a:lnSpc>
                          <a:spcPct val="100000"/>
                        </a:lnSpc>
                        <a:tabLst>
                          <a:tab pos="0" algn="l"/>
                        </a:tabLst>
                      </a:pPr>
                      <a:r>
                        <a:rPr lang="fr-FR" sz="2000" b="0" strike="noStrike" spc="-1">
                          <a:solidFill>
                            <a:schemeClr val="accent3">
                              <a:lumMod val="20000"/>
                              <a:lumOff val="80000"/>
                            </a:schemeClr>
                          </a:solidFill>
                          <a:latin typeface="Palatino"/>
                          <a:ea typeface="Palatino"/>
                        </a:rPr>
                        <a:t>Ingénierie Numérique </a:t>
                      </a:r>
                      <a:endParaRPr lang="fr-FR" sz="2000" b="0" strike="noStrike" spc="-1">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a:txBody>
                    <a:bodyPr/>
                    <a:lstStyle/>
                    <a:p>
                      <a:pPr algn="ctr" defTabSz="914400">
                        <a:lnSpc>
                          <a:spcPct val="100000"/>
                        </a:lnSpc>
                        <a:tabLst>
                          <a:tab pos="0" algn="l"/>
                        </a:tabLst>
                      </a:pPr>
                      <a:r>
                        <a:rPr lang="fr-FR" sz="2000" b="0" strike="noStrike" spc="-1" dirty="0">
                          <a:solidFill>
                            <a:schemeClr val="accent3">
                              <a:lumMod val="20000"/>
                              <a:lumOff val="80000"/>
                            </a:schemeClr>
                          </a:solidFill>
                          <a:latin typeface="Palatino"/>
                          <a:ea typeface="Palatino"/>
                        </a:rPr>
                        <a:t>Informatique et Mathématiques Appliquées à la Finance et à l’Assurance </a:t>
                      </a:r>
                      <a:endParaRPr lang="fr-FR" sz="20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a:txBody>
                    <a:bodyPr/>
                    <a:lstStyle/>
                    <a:p>
                      <a:pPr algn="ctr" defTabSz="914400">
                        <a:lnSpc>
                          <a:spcPct val="100000"/>
                        </a:lnSpc>
                        <a:tabLst>
                          <a:tab pos="0" algn="l"/>
                        </a:tabLst>
                      </a:pPr>
                      <a:r>
                        <a:rPr lang="fr-FR" sz="2000" b="0" strike="noStrike" spc="-1" dirty="0">
                          <a:solidFill>
                            <a:schemeClr val="tx1">
                              <a:lumMod val="20000"/>
                              <a:lumOff val="80000"/>
                            </a:schemeClr>
                          </a:solidFill>
                          <a:latin typeface="Palatino"/>
                          <a:ea typeface="Palatino"/>
                        </a:rPr>
                        <a:t>Sciences des Données</a:t>
                      </a:r>
                      <a:endParaRPr lang="fr-FR" sz="2000" b="0" strike="noStrike" spc="-1" dirty="0">
                        <a:solidFill>
                          <a:schemeClr val="tx1">
                            <a:lumMod val="20000"/>
                            <a:lumOff val="80000"/>
                          </a:schemeClr>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a:txBody>
                    <a:bodyPr/>
                    <a:lstStyle/>
                    <a:p>
                      <a:pPr algn="ctr" defTabSz="914400">
                        <a:lnSpc>
                          <a:spcPct val="100000"/>
                        </a:lnSpc>
                        <a:tabLst>
                          <a:tab pos="0" algn="l"/>
                        </a:tabLst>
                      </a:pPr>
                      <a:r>
                        <a:rPr lang="fr-FR" sz="2000" b="0" strike="noStrike" spc="-1" dirty="0">
                          <a:solidFill>
                            <a:srgbClr val="414141"/>
                          </a:solidFill>
                          <a:latin typeface="Palatino"/>
                          <a:ea typeface="Palatino"/>
                        </a:rPr>
                        <a:t>Mathématiques pour les Sciences des Données</a:t>
                      </a:r>
                      <a:endParaRPr lang="fr-FR" sz="20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tc>
                  <a:txBody>
                    <a:bodyPr/>
                    <a:lstStyle/>
                    <a:p>
                      <a:pPr algn="ctr" defTabSz="914400">
                        <a:lnSpc>
                          <a:spcPct val="100000"/>
                        </a:lnSpc>
                        <a:tabLst>
                          <a:tab pos="0" algn="l"/>
                        </a:tabLst>
                      </a:pPr>
                      <a:r>
                        <a:rPr lang="fr-FR" sz="2000" b="0" strike="noStrike" spc="-1" dirty="0">
                          <a:solidFill>
                            <a:srgbClr val="414141"/>
                          </a:solidFill>
                          <a:latin typeface="Palatino"/>
                          <a:ea typeface="Palatino"/>
                        </a:rPr>
                        <a:t>Mathématiques et Modélisation du Vivant</a:t>
                      </a:r>
                      <a:endParaRPr lang="fr-FR" sz="20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extLst>
                  <a:ext uri="{0D108BD9-81ED-4DB2-BD59-A6C34878D82A}">
                    <a16:rowId xmlns:a16="http://schemas.microsoft.com/office/drawing/2014/main" val="10002"/>
                  </a:ext>
                </a:extLst>
              </a:tr>
              <a:tr h="743400">
                <a:tc gridSpan="3">
                  <a:txBody>
                    <a:bodyPr/>
                    <a:lstStyle/>
                    <a:p>
                      <a:pPr algn="ctr" defTabSz="914400">
                        <a:lnSpc>
                          <a:spcPct val="100000"/>
                        </a:lnSpc>
                        <a:tabLst>
                          <a:tab pos="0" algn="l"/>
                        </a:tabLst>
                      </a:pPr>
                      <a:r>
                        <a:rPr lang="fr-FR" sz="2000" b="0" strike="noStrike" spc="-1">
                          <a:solidFill>
                            <a:schemeClr val="accent3">
                              <a:lumMod val="20000"/>
                              <a:lumOff val="80000"/>
                            </a:schemeClr>
                          </a:solidFill>
                          <a:latin typeface="Palatino"/>
                          <a:ea typeface="Palatino"/>
                        </a:rPr>
                        <a:t>Commun Polytech (5</a:t>
                      </a:r>
                      <a:r>
                        <a:rPr lang="fr-FR" sz="2000" b="0" strike="noStrike" spc="-1" baseline="30000">
                          <a:solidFill>
                            <a:schemeClr val="accent3">
                              <a:lumMod val="20000"/>
                              <a:lumOff val="80000"/>
                            </a:schemeClr>
                          </a:solidFill>
                          <a:latin typeface="Palatino"/>
                          <a:ea typeface="Palatino"/>
                        </a:rPr>
                        <a:t>ème</a:t>
                      </a:r>
                      <a:r>
                        <a:rPr lang="fr-FR" sz="2000" b="0" strike="noStrike" spc="-1">
                          <a:solidFill>
                            <a:schemeClr val="accent3">
                              <a:lumMod val="20000"/>
                              <a:lumOff val="80000"/>
                            </a:schemeClr>
                          </a:solidFill>
                          <a:latin typeface="Palatino"/>
                          <a:ea typeface="Palatino"/>
                        </a:rPr>
                        <a:t> année ingénieur MAM)</a:t>
                      </a:r>
                      <a:endParaRPr lang="fr-FR" sz="2000" b="0" strike="noStrike" spc="-1">
                        <a:solidFill>
                          <a:srgbClr val="000000"/>
                        </a:solidFill>
                        <a:latin typeface="Arial"/>
                      </a:endParaRPr>
                    </a:p>
                    <a:p>
                      <a:pPr algn="ctr" defTabSz="914400">
                        <a:lnSpc>
                          <a:spcPct val="100000"/>
                        </a:lnSpc>
                        <a:tabLst>
                          <a:tab pos="0" algn="l"/>
                        </a:tabLst>
                      </a:pPr>
                      <a:r>
                        <a:rPr lang="fr-FR" sz="2000" b="0" strike="noStrike" spc="-1">
                          <a:solidFill>
                            <a:schemeClr val="accent3">
                              <a:lumMod val="20000"/>
                              <a:lumOff val="80000"/>
                            </a:schemeClr>
                          </a:solidFill>
                          <a:latin typeface="Palatino"/>
                          <a:ea typeface="Palatino"/>
                        </a:rPr>
                        <a:t>Enseignements à Sophia Antipolis</a:t>
                      </a:r>
                      <a:endParaRPr lang="fr-FR" sz="2000" b="0" strike="noStrike" spc="-1">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gridSpan="2">
                  <a:txBody>
                    <a:bodyPr/>
                    <a:lstStyle/>
                    <a:p>
                      <a:pPr algn="ctr" defTabSz="914400">
                        <a:lnSpc>
                          <a:spcPct val="100000"/>
                        </a:lnSpc>
                        <a:tabLst>
                          <a:tab pos="0" algn="l"/>
                        </a:tabLst>
                      </a:pPr>
                      <a:r>
                        <a:rPr lang="fr-FR" sz="2000" b="0" strike="noStrike" spc="-1" dirty="0">
                          <a:solidFill>
                            <a:srgbClr val="414141"/>
                          </a:solidFill>
                          <a:latin typeface="Palatino"/>
                          <a:ea typeface="Palatino"/>
                        </a:rPr>
                        <a:t>Enseignements à Valrose</a:t>
                      </a:r>
                      <a:endParaRPr lang="fr-FR" sz="20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3"/>
                  </a:ext>
                </a:extLst>
              </a:tr>
            </a:tbl>
          </a:graphicData>
        </a:graphic>
      </p:graphicFrame>
      <p:graphicFrame>
        <p:nvGraphicFramePr>
          <p:cNvPr id="5" name="Group 8">
            <a:extLst>
              <a:ext uri="{FF2B5EF4-FFF2-40B4-BE49-F238E27FC236}">
                <a16:creationId xmlns:a16="http://schemas.microsoft.com/office/drawing/2014/main" id="{937C573F-4E2B-D4E4-4597-9F0E5B33172E}"/>
              </a:ext>
            </a:extLst>
          </p:cNvPr>
          <p:cNvGraphicFramePr/>
          <p:nvPr/>
        </p:nvGraphicFramePr>
        <p:xfrm>
          <a:off x="110880" y="2896280"/>
          <a:ext cx="12910680" cy="2418120"/>
        </p:xfrm>
        <a:graphic>
          <a:graphicData uri="http://schemas.openxmlformats.org/drawingml/2006/table">
            <a:tbl>
              <a:tblPr/>
              <a:tblGrid>
                <a:gridCol w="5239440">
                  <a:extLst>
                    <a:ext uri="{9D8B030D-6E8A-4147-A177-3AD203B41FA5}">
                      <a16:colId xmlns:a16="http://schemas.microsoft.com/office/drawing/2014/main" val="20000"/>
                    </a:ext>
                  </a:extLst>
                </a:gridCol>
                <a:gridCol w="4248360">
                  <a:extLst>
                    <a:ext uri="{9D8B030D-6E8A-4147-A177-3AD203B41FA5}">
                      <a16:colId xmlns:a16="http://schemas.microsoft.com/office/drawing/2014/main" val="20001"/>
                    </a:ext>
                  </a:extLst>
                </a:gridCol>
                <a:gridCol w="3422880">
                  <a:extLst>
                    <a:ext uri="{9D8B030D-6E8A-4147-A177-3AD203B41FA5}">
                      <a16:colId xmlns:a16="http://schemas.microsoft.com/office/drawing/2014/main" val="20002"/>
                    </a:ext>
                  </a:extLst>
                </a:gridCol>
              </a:tblGrid>
              <a:tr h="487800">
                <a:tc gridSpan="3">
                  <a:txBody>
                    <a:bodyPr/>
                    <a:lstStyle/>
                    <a:p>
                      <a:pPr algn="ctr" defTabSz="914400">
                        <a:lnSpc>
                          <a:spcPct val="100000"/>
                        </a:lnSpc>
                        <a:tabLst>
                          <a:tab pos="0" algn="l"/>
                        </a:tabLst>
                      </a:pPr>
                      <a:r>
                        <a:rPr lang="fr-FR" sz="3000" b="1" strike="noStrike" spc="-1">
                          <a:solidFill>
                            <a:srgbClr val="000000"/>
                          </a:solidFill>
                          <a:latin typeface="Palatino"/>
                          <a:ea typeface="Palatino"/>
                        </a:rPr>
                        <a:t>M1</a:t>
                      </a:r>
                      <a:endParaRPr lang="fr-FR" sz="3000" b="0" strike="noStrike" spc="-1">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lt2">
                        <a:lumMod val="20000"/>
                        <a:lumOff val="80000"/>
                      </a:schemeClr>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1265040">
                <a:tc>
                  <a:txBody>
                    <a:bodyPr/>
                    <a:lstStyle/>
                    <a:p>
                      <a:pPr algn="ctr" defTabSz="914400">
                        <a:lnSpc>
                          <a:spcPct val="100000"/>
                        </a:lnSpc>
                        <a:tabLst>
                          <a:tab pos="0" algn="l"/>
                        </a:tabLst>
                      </a:pPr>
                      <a:r>
                        <a:rPr lang="fr-FR" sz="2400" b="1" strike="noStrike" spc="-1" dirty="0">
                          <a:solidFill>
                            <a:schemeClr val="accent3">
                              <a:lumMod val="20000"/>
                              <a:lumOff val="80000"/>
                            </a:schemeClr>
                          </a:solidFill>
                          <a:latin typeface="Palatino"/>
                          <a:ea typeface="Palatino"/>
                        </a:rPr>
                        <a:t>Calcul Scientifique</a:t>
                      </a:r>
                      <a:endParaRPr lang="fr-FR" sz="24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rgbClr val="89847F"/>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Probabilités Statistiques</a:t>
                      </a:r>
                      <a:endParaRPr lang="fr-FR" sz="24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tc>
                  <a:txBody>
                    <a:bodyPr/>
                    <a:lstStyle/>
                    <a:p>
                      <a:pPr marL="0" algn="ctr" defTabSz="914400" rtl="0" eaLnBrk="1" latinLnBrk="0" hangingPunct="1">
                        <a:lnSpc>
                          <a:spcPct val="100000"/>
                        </a:lnSpc>
                        <a:tabLst>
                          <a:tab pos="0" algn="l"/>
                        </a:tabLst>
                      </a:pPr>
                      <a:r>
                        <a:rPr lang="fr-FR" sz="2400" b="0" strike="noStrike" kern="1200" spc="-1" dirty="0">
                          <a:solidFill>
                            <a:srgbClr val="414141"/>
                          </a:solidFill>
                          <a:latin typeface="Palatino"/>
                          <a:ea typeface="Palatino"/>
                          <a:cs typeface="+mn-cs"/>
                        </a:rPr>
                        <a:t>Mathématiques et modélisation du vivant</a:t>
                      </a:r>
                      <a:endParaRPr lang="fr-FR" sz="2400" b="0" strike="noStrike" kern="1200" spc="-1" dirty="0">
                        <a:solidFill>
                          <a:srgbClr val="414141"/>
                        </a:solidFill>
                        <a:latin typeface="Palatino"/>
                        <a:cs typeface="+mn-cs"/>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extLst>
                  <a:ext uri="{0D108BD9-81ED-4DB2-BD59-A6C34878D82A}">
                    <a16:rowId xmlns:a16="http://schemas.microsoft.com/office/drawing/2014/main" val="10001"/>
                  </a:ext>
                </a:extLst>
              </a:tr>
              <a:tr h="604440">
                <a:tc gridSpan="3">
                  <a:txBody>
                    <a:bodyPr/>
                    <a:lstStyle/>
                    <a:p>
                      <a:pPr algn="ctr" defTabSz="914400">
                        <a:lnSpc>
                          <a:spcPct val="100000"/>
                        </a:lnSpc>
                        <a:tabLst>
                          <a:tab pos="0" algn="l"/>
                        </a:tabLst>
                      </a:pPr>
                      <a:r>
                        <a:rPr lang="fr-FR" sz="2000" b="0" strike="noStrike" spc="-1" dirty="0">
                          <a:solidFill>
                            <a:srgbClr val="414141"/>
                          </a:solidFill>
                          <a:latin typeface="Palatino"/>
                          <a:ea typeface="Palatino"/>
                        </a:rPr>
                        <a:t>Enseignements à Valrose</a:t>
                      </a:r>
                      <a:endParaRPr lang="fr-FR" sz="2000" b="0" strike="noStrike" spc="-1" dirty="0">
                        <a:solidFill>
                          <a:srgbClr val="000000"/>
                        </a:solidFill>
                        <a:latin typeface="Arial"/>
                      </a:endParaRPr>
                    </a:p>
                  </a:txBody>
                  <a:tcPr marL="50760" marR="50760" anchor="ctr">
                    <a:lnL w="38160">
                      <a:solidFill>
                        <a:srgbClr val="000000"/>
                      </a:solidFill>
                      <a:prstDash val="solid"/>
                    </a:lnL>
                    <a:lnR w="38160">
                      <a:solidFill>
                        <a:srgbClr val="000000"/>
                      </a:solidFill>
                      <a:prstDash val="solid"/>
                    </a:lnR>
                    <a:lnT w="38160">
                      <a:solidFill>
                        <a:srgbClr val="000000"/>
                      </a:solidFill>
                      <a:prstDash val="solid"/>
                    </a:lnT>
                    <a:lnB w="38160">
                      <a:solidFill>
                        <a:srgbClr val="000000"/>
                      </a:solidFill>
                      <a:prstDash val="solid"/>
                    </a:lnB>
                    <a:solidFill>
                      <a:schemeClr val="tx1">
                        <a:lumMod val="60000"/>
                        <a:lumOff val="40000"/>
                      </a:schemeClr>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52255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Group 1"/>
          <p:cNvGraphicFramePr/>
          <p:nvPr/>
        </p:nvGraphicFramePr>
        <p:xfrm>
          <a:off x="155279" y="373686"/>
          <a:ext cx="12694241" cy="9006228"/>
        </p:xfrm>
        <a:graphic>
          <a:graphicData uri="http://schemas.openxmlformats.org/drawingml/2006/table">
            <a:tbl>
              <a:tblPr/>
              <a:tblGrid>
                <a:gridCol w="983665">
                  <a:extLst>
                    <a:ext uri="{9D8B030D-6E8A-4147-A177-3AD203B41FA5}">
                      <a16:colId xmlns:a16="http://schemas.microsoft.com/office/drawing/2014/main" val="20000"/>
                    </a:ext>
                  </a:extLst>
                </a:gridCol>
                <a:gridCol w="2338352">
                  <a:extLst>
                    <a:ext uri="{9D8B030D-6E8A-4147-A177-3AD203B41FA5}">
                      <a16:colId xmlns:a16="http://schemas.microsoft.com/office/drawing/2014/main" val="351284836"/>
                    </a:ext>
                  </a:extLst>
                </a:gridCol>
                <a:gridCol w="309093">
                  <a:extLst>
                    <a:ext uri="{9D8B030D-6E8A-4147-A177-3AD203B41FA5}">
                      <a16:colId xmlns:a16="http://schemas.microsoft.com/office/drawing/2014/main" val="3025065111"/>
                    </a:ext>
                  </a:extLst>
                </a:gridCol>
                <a:gridCol w="2152205">
                  <a:extLst>
                    <a:ext uri="{9D8B030D-6E8A-4147-A177-3AD203B41FA5}">
                      <a16:colId xmlns:a16="http://schemas.microsoft.com/office/drawing/2014/main" val="3044079510"/>
                    </a:ext>
                  </a:extLst>
                </a:gridCol>
                <a:gridCol w="720191">
                  <a:extLst>
                    <a:ext uri="{9D8B030D-6E8A-4147-A177-3AD203B41FA5}">
                      <a16:colId xmlns:a16="http://schemas.microsoft.com/office/drawing/2014/main" val="2219479200"/>
                    </a:ext>
                  </a:extLst>
                </a:gridCol>
                <a:gridCol w="2858702">
                  <a:extLst>
                    <a:ext uri="{9D8B030D-6E8A-4147-A177-3AD203B41FA5}">
                      <a16:colId xmlns:a16="http://schemas.microsoft.com/office/drawing/2014/main" val="1623568341"/>
                    </a:ext>
                  </a:extLst>
                </a:gridCol>
                <a:gridCol w="154548">
                  <a:extLst>
                    <a:ext uri="{9D8B030D-6E8A-4147-A177-3AD203B41FA5}">
                      <a16:colId xmlns:a16="http://schemas.microsoft.com/office/drawing/2014/main" val="2379584521"/>
                    </a:ext>
                  </a:extLst>
                </a:gridCol>
                <a:gridCol w="2485622">
                  <a:extLst>
                    <a:ext uri="{9D8B030D-6E8A-4147-A177-3AD203B41FA5}">
                      <a16:colId xmlns:a16="http://schemas.microsoft.com/office/drawing/2014/main" val="3343620846"/>
                    </a:ext>
                  </a:extLst>
                </a:gridCol>
                <a:gridCol w="691863">
                  <a:extLst>
                    <a:ext uri="{9D8B030D-6E8A-4147-A177-3AD203B41FA5}">
                      <a16:colId xmlns:a16="http://schemas.microsoft.com/office/drawing/2014/main" val="759685652"/>
                    </a:ext>
                  </a:extLst>
                </a:gridCol>
              </a:tblGrid>
              <a:tr h="364519">
                <a:tc>
                  <a:txBody>
                    <a:bodyPr/>
                    <a:lstStyle/>
                    <a:p>
                      <a:r>
                        <a:rPr lang="fr-FR" sz="1800" b="1" strike="noStrike" spc="-1" dirty="0">
                          <a:solidFill>
                            <a:srgbClr val="FFFFFF"/>
                          </a:solidFill>
                          <a:latin typeface="Helvetica Neue"/>
                          <a:ea typeface="Helvetica Neue"/>
                        </a:rPr>
                        <a:t>M1 IM </a:t>
                      </a:r>
                    </a:p>
                  </a:txBody>
                  <a:tcPr marL="50760" marR="50760" anchor="ctr">
                    <a:lnL w="2880">
                      <a:solidFill>
                        <a:srgbClr val="A0A4A8"/>
                      </a:solidFill>
                      <a:prstDash val="solid"/>
                    </a:lnL>
                    <a:lnR w="2880">
                      <a:solidFill>
                        <a:srgbClr val="FFFFFF"/>
                      </a:solidFill>
                      <a:prstDash val="solid"/>
                    </a:lnR>
                    <a:lnT w="2880">
                      <a:solidFill>
                        <a:srgbClr val="A0A4A8"/>
                      </a:solidFill>
                      <a:prstDash val="solid"/>
                    </a:lnT>
                    <a:lnB w="2880">
                      <a:solidFill>
                        <a:srgbClr val="FFFFFF"/>
                      </a:solidFill>
                      <a:prstDash val="solid"/>
                    </a:lnB>
                    <a:solidFill>
                      <a:schemeClr val="accent1"/>
                    </a:solidFill>
                  </a:tcPr>
                </a:tc>
                <a:tc gridSpan="4">
                  <a:txBody>
                    <a:bodyPr/>
                    <a:lstStyle/>
                    <a:p>
                      <a:r>
                        <a:rPr lang="fr-FR" sz="1800" b="1" strike="noStrike" spc="-1" dirty="0">
                          <a:solidFill>
                            <a:srgbClr val="FFFFFF"/>
                          </a:solidFill>
                          <a:latin typeface="Helvetica Neue"/>
                          <a:ea typeface="Helvetica Neue"/>
                        </a:rPr>
                        <a:t>options Probas-stats/Calcul scientifique</a:t>
                      </a:r>
                    </a:p>
                  </a:txBody>
                  <a:tcPr marL="50760" marR="50760" anchor="ctr">
                    <a:lnL w="2880">
                      <a:solidFill>
                        <a:srgbClr val="FFFFFF"/>
                      </a:solidFill>
                      <a:prstDash val="solid"/>
                    </a:lnL>
                    <a:lnR w="2880" cap="flat" cmpd="sng" algn="ctr">
                      <a:solidFill>
                        <a:srgbClr val="FFFFFF"/>
                      </a:solidFill>
                      <a:prstDash val="solid"/>
                      <a:round/>
                      <a:headEnd type="none" w="med" len="med"/>
                      <a:tailEnd type="none" w="med" len="med"/>
                    </a:lnR>
                    <a:lnT w="2880">
                      <a:solidFill>
                        <a:srgbClr val="A0A4A8"/>
                      </a:solidFill>
                      <a:prstDash val="solid"/>
                    </a:lnT>
                    <a:lnB w="2880">
                      <a:solidFill>
                        <a:srgbClr val="FFFFFF"/>
                      </a:solidFill>
                      <a:prstDash val="solid"/>
                    </a:lnB>
                    <a:solidFill>
                      <a:schemeClr val="accent1"/>
                    </a:solidFill>
                  </a:tcPr>
                </a:tc>
                <a:tc hMerge="1">
                  <a:txBody>
                    <a:bodyPr/>
                    <a:lstStyle/>
                    <a:p>
                      <a:endParaRPr lang="fr-FR"/>
                    </a:p>
                  </a:txBody>
                  <a:tcPr/>
                </a:tc>
                <a:tc hMerge="1">
                  <a:txBody>
                    <a:bodyPr/>
                    <a:lstStyle/>
                    <a:p>
                      <a:endParaRPr lang="fr-FR"/>
                    </a:p>
                  </a:txBody>
                  <a:tcPr>
                    <a:lnL w="2880" cap="flat" cmpd="sng" algn="ctr">
                      <a:solidFill>
                        <a:srgbClr val="FFFFFF"/>
                      </a:solidFill>
                      <a:prstDash val="solid"/>
                      <a:round/>
                      <a:headEnd type="none" w="med" len="med"/>
                      <a:tailEnd type="none" w="med" len="med"/>
                    </a:lnL>
                  </a:tcPr>
                </a:tc>
                <a:tc hMerge="1">
                  <a:txBody>
                    <a:bodyPr/>
                    <a:lstStyle/>
                    <a:p>
                      <a:endParaRPr lang="fr-FR" sz="1800" b="1" strike="noStrike" spc="-1" dirty="0">
                        <a:solidFill>
                          <a:srgbClr val="FFFFFF"/>
                        </a:solidFill>
                        <a:latin typeface="Helvetica Neue"/>
                        <a:ea typeface="Helvetica Neue"/>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solidFill>
                        <a:srgbClr val="A0A4A8"/>
                      </a:solidFill>
                      <a:prstDash val="solid"/>
                    </a:lnT>
                    <a:lnB w="2880">
                      <a:noFill/>
                      <a:prstDash val="solid"/>
                    </a:lnB>
                    <a:solidFill>
                      <a:schemeClr val="accent1"/>
                    </a:solidFill>
                  </a:tcPr>
                </a:tc>
                <a:tc gridSpan="3">
                  <a:txBody>
                    <a:bodyPr/>
                    <a:lstStyle/>
                    <a:p>
                      <a:r>
                        <a:rPr lang="fr-FR" sz="1800" b="1" strike="noStrike" spc="-1" dirty="0">
                          <a:solidFill>
                            <a:srgbClr val="FFFFFF"/>
                          </a:solidFill>
                          <a:latin typeface="Helvetica Neue"/>
                          <a:ea typeface="Helvetica Neue"/>
                        </a:rPr>
                        <a:t>Option Mathématiques et Modélisation du Vivant</a:t>
                      </a: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solidFill>
                        <a:srgbClr val="A0A4A8"/>
                      </a:solidFill>
                      <a:prstDash val="solid"/>
                    </a:lnT>
                    <a:lnB w="2880">
                      <a:noFill/>
                      <a:prstDash val="solid"/>
                    </a:lnB>
                    <a:solidFill>
                      <a:schemeClr val="accent1"/>
                    </a:solidFill>
                  </a:tcPr>
                </a:tc>
                <a:tc hMerge="1">
                  <a:txBody>
                    <a:bodyPr/>
                    <a:lstStyle/>
                    <a:p>
                      <a:endParaRPr lang="fr-FR"/>
                    </a:p>
                  </a:txBody>
                  <a:tcPr/>
                </a:tc>
                <a:tc hMerge="1">
                  <a:txBody>
                    <a:bodyPr/>
                    <a:lstStyle/>
                    <a:p>
                      <a:endParaRPr lang="fr-FR" sz="1800" b="1" strike="noStrike" spc="-1" dirty="0">
                        <a:solidFill>
                          <a:srgbClr val="FFFFFF"/>
                        </a:solidFill>
                        <a:latin typeface="Helvetica Neue"/>
                        <a:ea typeface="Helvetica Neue"/>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solidFill>
                        <a:srgbClr val="A0A4A8"/>
                      </a:solidFill>
                      <a:prstDash val="solid"/>
                    </a:lnT>
                    <a:lnB w="2880">
                      <a:noFill/>
                      <a:prstDash val="solid"/>
                    </a:lnB>
                    <a:solidFill>
                      <a:schemeClr val="accent1"/>
                    </a:solidFill>
                  </a:tcPr>
                </a:tc>
                <a:tc>
                  <a:txBody>
                    <a:bodyPr/>
                    <a:lstStyle/>
                    <a:p>
                      <a:endParaRPr lang="fr-FR" sz="1800" b="1" strike="noStrike" spc="-1" dirty="0">
                        <a:solidFill>
                          <a:srgbClr val="FFFFFF"/>
                        </a:solidFill>
                        <a:latin typeface="Helvetica Neue"/>
                        <a:ea typeface="Helvetica Neue"/>
                      </a:endParaRPr>
                    </a:p>
                  </a:txBody>
                  <a:tcPr marL="50760" marR="50760" anchor="ctr">
                    <a:lnL w="2880" cap="flat" cmpd="sng" algn="ctr">
                      <a:solidFill>
                        <a:srgbClr val="FFFFFF"/>
                      </a:solidFill>
                      <a:prstDash val="solid"/>
                      <a:round/>
                      <a:headEnd type="none" w="med" len="med"/>
                      <a:tailEnd type="none" w="med" len="med"/>
                    </a:lnL>
                    <a:lnR w="2880">
                      <a:solidFill>
                        <a:srgbClr val="A0A4A8"/>
                      </a:solidFill>
                      <a:prstDash val="solid"/>
                    </a:lnR>
                    <a:lnT w="2880">
                      <a:solidFill>
                        <a:srgbClr val="A0A4A8"/>
                      </a:solidFill>
                      <a:prstDash val="solid"/>
                    </a:lnT>
                    <a:lnB w="2880">
                      <a:noFill/>
                      <a:prstDash val="solid"/>
                    </a:lnB>
                    <a:solidFill>
                      <a:schemeClr val="accent1"/>
                    </a:solidFill>
                  </a:tcPr>
                </a:tc>
                <a:extLst>
                  <a:ext uri="{0D108BD9-81ED-4DB2-BD59-A6C34878D82A}">
                    <a16:rowId xmlns:a16="http://schemas.microsoft.com/office/drawing/2014/main" val="10000"/>
                  </a:ext>
                </a:extLst>
              </a:tr>
              <a:tr h="622039">
                <a:tc rowSpan="7">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S1</a:t>
                      </a:r>
                      <a:endParaRPr lang="fr-FR" sz="1800" b="0" strike="noStrike" spc="-1" dirty="0">
                        <a:solidFill>
                          <a:schemeClr val="tx1">
                            <a:lumMod val="20000"/>
                            <a:lumOff val="80000"/>
                          </a:schemeClr>
                        </a:solidFill>
                        <a:latin typeface="Helvetica Neue Light"/>
                      </a:endParaRPr>
                    </a:p>
                  </a:txBody>
                  <a:tcPr marL="50760" marR="50760" anchor="ctr">
                    <a:lnL w="2880">
                      <a:solidFill>
                        <a:srgbClr val="A0A4A8"/>
                      </a:solidFill>
                      <a:prstDash val="solid"/>
                    </a:lnL>
                    <a:lnR w="2880">
                      <a:solidFill>
                        <a:srgbClr val="FFFFFF"/>
                      </a:solidFill>
                      <a:prstDash val="solid"/>
                    </a:lnR>
                    <a:lnT w="2880">
                      <a:solidFill>
                        <a:srgbClr val="FFFFFF"/>
                      </a:solidFill>
                      <a:prstDash val="solid"/>
                    </a:lnT>
                    <a:lnB w="2880">
                      <a:solidFill>
                        <a:srgbClr val="FFFFFF"/>
                      </a:solidFill>
                      <a:prstDash val="solid"/>
                    </a:lnB>
                    <a:solidFill>
                      <a:schemeClr val="accent1">
                        <a:lumMod val="50000"/>
                      </a:schemeClr>
                    </a:solidFill>
                  </a:tcPr>
                </a:tc>
                <a:tc gridSpan="3">
                  <a:txBody>
                    <a:bodyPr/>
                    <a:lstStyle/>
                    <a:p>
                      <a:pPr algn="l"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a:rPr>
                        <a:t>Méthode de Monte-Carlo et chaînes de Markov</a:t>
                      </a:r>
                      <a:endParaRPr lang="fr-FR" sz="1800" b="0" strike="noStrike" spc="-1" dirty="0">
                        <a:solidFill>
                          <a:schemeClr val="tx1">
                            <a:lumMod val="20000"/>
                            <a:lumOff val="80000"/>
                          </a:schemeClr>
                        </a:solidFill>
                        <a:latin typeface="Helvetica Neue Light"/>
                      </a:endParaRPr>
                    </a:p>
                  </a:txBody>
                  <a:tcPr marL="50760" marR="50760">
                    <a:lnL w="2880">
                      <a:solidFill>
                        <a:srgbClr val="FFFFFF"/>
                      </a:solidFill>
                      <a:prstDash val="solid"/>
                    </a:lnL>
                    <a:lnR w="2880">
                      <a:solidFill>
                        <a:srgbClr val="FFFFFF"/>
                      </a:solidFill>
                      <a:prstDash val="solid"/>
                    </a:lnR>
                    <a:lnT w="2880">
                      <a:solidFill>
                        <a:srgbClr val="FFFFFF"/>
                      </a:solidFill>
                      <a:prstDash val="solid"/>
                    </a:lnT>
                    <a:lnB w="2880">
                      <a:solidFill>
                        <a:srgbClr val="FFFFFF"/>
                      </a:solidFill>
                      <a:prstDash val="solid"/>
                    </a:lnB>
                    <a:solidFill>
                      <a:schemeClr val="accent1">
                        <a:lumMod val="50000"/>
                      </a:schemeClr>
                    </a:solidFill>
                  </a:tcPr>
                </a:tc>
                <a:tc hMerge="1">
                  <a:txBody>
                    <a:bodyPr/>
                    <a:lstStyle/>
                    <a:p>
                      <a:endParaRPr lang="fr-FR"/>
                    </a:p>
                  </a:txBody>
                  <a:tcPr/>
                </a:tc>
                <a:tc hMerge="1">
                  <a:txBody>
                    <a:bodyPr/>
                    <a:lstStyle/>
                    <a:p>
                      <a:pPr algn="l" defTabSz="914400">
                        <a:lnSpc>
                          <a:spcPct val="100000"/>
                        </a:lnSpc>
                        <a:tabLst>
                          <a:tab pos="0" algn="l"/>
                        </a:tabLst>
                      </a:pPr>
                      <a:endParaRPr lang="fr-FR" sz="1700" b="0" strike="noStrike" spc="-1" dirty="0">
                        <a:solidFill>
                          <a:srgbClr val="000000"/>
                        </a:solidFill>
                        <a:latin typeface="Arial"/>
                      </a:endParaRPr>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60h</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algn="l"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a:rPr>
                        <a:t>Méthode de Monte-Carlo et chaînes de Markov </a:t>
                      </a:r>
                      <a:endParaRPr lang="fr-FR" sz="1800" b="0" strike="noStrike" spc="-1"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algn="l" defTabSz="914400">
                        <a:lnSpc>
                          <a:spcPct val="100000"/>
                        </a:lnSpc>
                        <a:tabLst>
                          <a:tab pos="0" algn="l"/>
                        </a:tabLst>
                      </a:pPr>
                      <a:endParaRPr lang="fr-FR" sz="1800" b="0" strike="noStrike" spc="-1"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algn="l"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a:rPr>
                        <a:t>Analyse Fonctionnelle et Espaces de Hilbert</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60h</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1"/>
                  </a:ext>
                </a:extLst>
              </a:tr>
              <a:tr h="486348">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gridSpan="3">
                  <a:txBody>
                    <a:bodyPr/>
                    <a:lstStyle/>
                    <a:p>
                      <a:pPr algn="l"/>
                      <a:r>
                        <a:rPr lang="fr-FR" sz="1800" b="0" strike="noStrike" spc="-1" dirty="0">
                          <a:solidFill>
                            <a:schemeClr val="tx1">
                              <a:lumMod val="20000"/>
                              <a:lumOff val="80000"/>
                            </a:schemeClr>
                          </a:solidFill>
                          <a:latin typeface="Helvetica Neue Light"/>
                          <a:ea typeface="Helvetica Neue Light"/>
                        </a:rPr>
                        <a:t>EDP &amp; différences finies</a:t>
                      </a:r>
                      <a:endParaRPr lang="fr-FR" sz="1800" dirty="0">
                        <a:solidFill>
                          <a:schemeClr val="tx1">
                            <a:lumMod val="20000"/>
                            <a:lumOff val="80000"/>
                          </a:schemeClr>
                        </a:solidFill>
                        <a:latin typeface="Helvetica Neue Light"/>
                      </a:endParaRPr>
                    </a:p>
                  </a:txBody>
                  <a:tcPr marL="50760" marR="50760">
                    <a:lnL w="2880">
                      <a:solidFill>
                        <a:srgbClr val="FFFFFF"/>
                      </a:solidFill>
                      <a:prstDash val="solid"/>
                    </a:lnL>
                    <a:lnR w="2880">
                      <a:solidFill>
                        <a:srgbClr val="FFFFFF"/>
                      </a:solidFill>
                      <a:prstDash val="solid"/>
                    </a:lnR>
                    <a:lnT w="2880">
                      <a:solidFill>
                        <a:srgbClr val="FFFFFF"/>
                      </a:solidFill>
                      <a:prstDash val="solid"/>
                    </a:lnT>
                    <a:lnB w="2880">
                      <a:solidFill>
                        <a:srgbClr val="FFFFFF"/>
                      </a:solidFill>
                      <a:prstDash val="solid"/>
                    </a:lnB>
                    <a:solidFill>
                      <a:schemeClr val="accent1">
                        <a:lumMod val="50000"/>
                      </a:schemeClr>
                    </a:solidFill>
                  </a:tcPr>
                </a:tc>
                <a:tc hMerge="1">
                  <a:txBody>
                    <a:bodyPr/>
                    <a:lstStyle/>
                    <a:p>
                      <a:endParaRPr lang="fr-FR"/>
                    </a:p>
                  </a:txBody>
                  <a:tcPr/>
                </a:tc>
                <a:tc hMerge="1">
                  <a:txBody>
                    <a:bodyPr/>
                    <a:lstStyle/>
                    <a:p>
                      <a:pPr algn="l"/>
                      <a:endParaRPr lang="fr-FR" dirty="0"/>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a:r>
                        <a:rPr lang="fr-FR" sz="1800" b="0" strike="noStrike" spc="-1" dirty="0">
                          <a:solidFill>
                            <a:schemeClr val="tx1">
                              <a:lumMod val="20000"/>
                              <a:lumOff val="80000"/>
                            </a:schemeClr>
                          </a:solidFill>
                          <a:latin typeface="Helvetica Neue Light"/>
                          <a:ea typeface="Helvetica Neue Light"/>
                        </a:rPr>
                        <a:t>60h</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algn="l"/>
                      <a:r>
                        <a:rPr lang="fr-FR" sz="1800" b="0" strike="noStrike" spc="-1" dirty="0">
                          <a:solidFill>
                            <a:schemeClr val="tx1">
                              <a:lumMod val="20000"/>
                              <a:lumOff val="80000"/>
                            </a:schemeClr>
                          </a:solidFill>
                          <a:latin typeface="Helvetica Neue Light"/>
                          <a:ea typeface="Helvetica Neue Light"/>
                        </a:rPr>
                        <a:t>EDP &amp; différences finies</a:t>
                      </a: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algn="l"/>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fr-FR" sz="1700" b="0" strike="noStrike" spc="-1" dirty="0">
                        <a:solidFill>
                          <a:srgbClr val="000000"/>
                        </a:solidFill>
                        <a:latin typeface="Arial"/>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a:r>
                        <a:rPr lang="fr-FR" sz="1800" b="0" strike="noStrike" spc="-1" dirty="0">
                          <a:solidFill>
                            <a:schemeClr val="tx1">
                              <a:lumMod val="20000"/>
                              <a:lumOff val="80000"/>
                            </a:schemeClr>
                          </a:solidFill>
                          <a:latin typeface="Helvetica Neue Light"/>
                          <a:ea typeface="Helvetica Neue Light"/>
                        </a:rPr>
                        <a:t>60h</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2"/>
                  </a:ext>
                </a:extLst>
              </a:tr>
              <a:tr h="518889">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gridSpan="3">
                  <a:txBody>
                    <a:bodyPr/>
                    <a:lstStyle/>
                    <a:p>
                      <a:pPr algn="l"/>
                      <a:r>
                        <a:rPr lang="fr-FR" sz="1800" b="0" strike="noStrike" spc="-1" dirty="0">
                          <a:solidFill>
                            <a:schemeClr val="tx1">
                              <a:lumMod val="20000"/>
                              <a:lumOff val="80000"/>
                            </a:schemeClr>
                          </a:solidFill>
                          <a:latin typeface="Helvetica Neue Light"/>
                          <a:ea typeface="Helvetica Neue Light"/>
                        </a:rPr>
                        <a:t>Traitement et analyse des données </a:t>
                      </a:r>
                      <a:endParaRPr lang="fr-FR" sz="1800" dirty="0">
                        <a:solidFill>
                          <a:schemeClr val="tx1">
                            <a:lumMod val="20000"/>
                            <a:lumOff val="80000"/>
                          </a:schemeClr>
                        </a:solidFill>
                        <a:latin typeface="Helvetica Neue Light"/>
                      </a:endParaRPr>
                    </a:p>
                  </a:txBody>
                  <a:tcPr marL="50760" marR="50760">
                    <a:lnL w="2880">
                      <a:solidFill>
                        <a:srgbClr val="FFFFFF"/>
                      </a:solidFill>
                      <a:prstDash val="solid"/>
                    </a:lnL>
                    <a:lnR w="2880">
                      <a:solidFill>
                        <a:srgbClr val="FFFFFF"/>
                      </a:solidFill>
                      <a:prstDash val="solid"/>
                    </a:lnR>
                    <a:lnT w="2880">
                      <a:solidFill>
                        <a:srgbClr val="FFFFFF"/>
                      </a:solid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pPr algn="l"/>
                      <a:endParaRPr lang="fr-FR" dirty="0"/>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a:r>
                        <a:rPr lang="fr-FR" sz="1800" b="0" strike="noStrike" spc="-1" dirty="0">
                          <a:solidFill>
                            <a:schemeClr val="tx1">
                              <a:lumMod val="20000"/>
                              <a:lumOff val="80000"/>
                            </a:schemeClr>
                          </a:solidFill>
                          <a:latin typeface="Helvetica Neue Light"/>
                          <a:ea typeface="Helvetica Neue Light"/>
                        </a:rPr>
                        <a:t>72h </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fr-FR" sz="1800" b="0" strike="noStrike" spc="-1" dirty="0">
                          <a:solidFill>
                            <a:schemeClr val="tx1">
                              <a:lumMod val="20000"/>
                              <a:lumOff val="80000"/>
                            </a:schemeClr>
                          </a:solidFill>
                          <a:latin typeface="Helvetica Neue Light"/>
                          <a:ea typeface="Helvetica Neue Light"/>
                        </a:rPr>
                        <a:t>Systèmes dynamiques en Sciences du Vivant</a:t>
                      </a:r>
                      <a:endParaRPr lang="fr-FR" sz="1800" b="0" strike="noStrike" spc="-1"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fr-FR" sz="1600" b="0" strike="noStrike" spc="-1" dirty="0">
                        <a:solidFill>
                          <a:srgbClr val="000000"/>
                        </a:solidFill>
                        <a:latin typeface="Arial"/>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60h</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3"/>
                  </a:ext>
                </a:extLst>
              </a:tr>
              <a:tr h="577596">
                <a:tc vMerge="1">
                  <a:txBody>
                    <a:bodyPr/>
                    <a:lstStyle/>
                    <a:p>
                      <a:endParaRPr lang="fr-FR"/>
                    </a:p>
                  </a:txBody>
                  <a:tcPr/>
                </a:tc>
                <a:tc gridSpan="3">
                  <a:txBody>
                    <a:bodyPr/>
                    <a:lstStyle/>
                    <a:p>
                      <a:pPr algn="l"/>
                      <a:r>
                        <a:rPr lang="fr-FR" sz="1800" b="0" strike="noStrike" spc="-1" dirty="0">
                          <a:solidFill>
                            <a:schemeClr val="tx1">
                              <a:lumMod val="20000"/>
                              <a:lumOff val="80000"/>
                            </a:schemeClr>
                          </a:solidFill>
                          <a:latin typeface="Helvetica Neue Light"/>
                          <a:ea typeface="Helvetica Neue Light"/>
                        </a:rPr>
                        <a:t>Programmation (C++, Python)</a:t>
                      </a: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a:p>
                  </a:txBody>
                  <a:tcPr/>
                </a:tc>
                <a:tc hMerge="1">
                  <a:txBody>
                    <a:bodyPr/>
                    <a:lstStyle/>
                    <a:p>
                      <a:pPr algn="l"/>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solidFill>
                      <a:schemeClr val="accent1">
                        <a:lumMod val="50000"/>
                      </a:schemeClr>
                    </a:solidFill>
                  </a:tcPr>
                </a:tc>
                <a:tc>
                  <a:txBody>
                    <a:bodyPr/>
                    <a:lstStyle/>
                    <a:p>
                      <a:pPr algn="ctr"/>
                      <a:r>
                        <a:rPr lang="fr-FR" sz="1800" b="0" strike="noStrike" spc="-1" dirty="0">
                          <a:solidFill>
                            <a:schemeClr val="tx1">
                              <a:lumMod val="20000"/>
                              <a:lumOff val="80000"/>
                            </a:schemeClr>
                          </a:solidFill>
                          <a:latin typeface="Helvetica Neue Light"/>
                          <a:ea typeface="Helvetica Neue Light"/>
                        </a:rPr>
                        <a:t>50h</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fr-FR" sz="1800" b="0" strike="noStrike" spc="-1" dirty="0">
                          <a:solidFill>
                            <a:schemeClr val="tx1">
                              <a:lumMod val="20000"/>
                              <a:lumOff val="80000"/>
                            </a:schemeClr>
                          </a:solidFill>
                          <a:latin typeface="Helvetica Neue Light"/>
                          <a:ea typeface="Helvetica Neue Light"/>
                        </a:rPr>
                        <a:t>Physiologie Mathématique de la Cellule</a:t>
                      </a:r>
                      <a:endParaRPr lang="fr-FR" sz="1800" b="0" strike="noStrike" spc="-1"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fr-FR" sz="1600" b="0" strike="noStrike" spc="-1" dirty="0">
                        <a:solidFill>
                          <a:srgbClr val="000000"/>
                        </a:solidFill>
                        <a:latin typeface="Arial"/>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a:r>
                        <a:rPr lang="fr-FR" sz="1800" b="0" strike="noStrike" spc="-1" dirty="0">
                          <a:solidFill>
                            <a:schemeClr val="tx1">
                              <a:lumMod val="20000"/>
                              <a:lumOff val="80000"/>
                            </a:schemeClr>
                          </a:solidFill>
                          <a:latin typeface="Helvetica Neue Light"/>
                          <a:ea typeface="Helvetica Neue Light"/>
                        </a:rPr>
                        <a:t>60h</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48786150"/>
                  </a:ext>
                </a:extLst>
              </a:tr>
              <a:tr h="888628">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l"/>
                      <a:r>
                        <a:rPr lang="fr-FR" sz="1800" b="0" strike="noStrike" spc="-1" dirty="0">
                          <a:solidFill>
                            <a:schemeClr val="tx1">
                              <a:lumMod val="20000"/>
                              <a:lumOff val="80000"/>
                            </a:schemeClr>
                          </a:solidFill>
                          <a:latin typeface="Helvetica Neue Light"/>
                          <a:ea typeface="Helvetica Neue Light"/>
                        </a:rPr>
                        <a:t>Séries temporelles</a:t>
                      </a:r>
                    </a:p>
                  </a:txBody>
                  <a:tcPr marL="50760" marR="50760">
                    <a:lnL w="2880">
                      <a:solidFill>
                        <a:srgbClr val="FFFFFF"/>
                      </a:solidFill>
                      <a:prstDash val="soli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algn="l"/>
                      <a:r>
                        <a:rPr lang="fr-FR" sz="1800" b="0" strike="noStrike" spc="-1">
                          <a:solidFill>
                            <a:schemeClr val="tx1">
                              <a:lumMod val="20000"/>
                              <a:lumOff val="80000"/>
                            </a:schemeClr>
                          </a:solidFill>
                          <a:latin typeface="Helvetica Neue Light"/>
                          <a:ea typeface="Helvetica Neue Light"/>
                        </a:rPr>
                        <a:t>Modélisation &amp; simulation numérique</a:t>
                      </a:r>
                      <a:endParaRPr lang="fr-FR" sz="1800" b="0" strike="noStrike" spc="-1" dirty="0">
                        <a:solidFill>
                          <a:schemeClr val="tx1">
                            <a:lumMod val="20000"/>
                            <a:lumOff val="80000"/>
                          </a:schemeClr>
                        </a:solidFill>
                        <a:latin typeface="Helvetica Neue Light"/>
                        <a:ea typeface="Helvetica Neue Light"/>
                      </a:endParaRPr>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algn="l"/>
                      <a:r>
                        <a:rPr lang="fr-FR" sz="1800" b="0" strike="noStrike" spc="-1">
                          <a:solidFill>
                            <a:schemeClr val="tx1">
                              <a:lumMod val="20000"/>
                              <a:lumOff val="80000"/>
                            </a:schemeClr>
                          </a:solidFill>
                          <a:latin typeface="Helvetica Neue Light"/>
                          <a:ea typeface="Helvetica Neue Light"/>
                        </a:rPr>
                        <a:t>Modélisation &amp; simulation numérique</a:t>
                      </a:r>
                      <a:endParaRPr lang="fr-FR" dirty="0"/>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algn="ctr"/>
                      <a:r>
                        <a:rPr lang="fr-FR" sz="1800" b="0" strike="noStrike" spc="-1" dirty="0">
                          <a:solidFill>
                            <a:schemeClr val="tx1">
                              <a:lumMod val="20000"/>
                              <a:lumOff val="80000"/>
                            </a:schemeClr>
                          </a:solidFill>
                          <a:latin typeface="Helvetica Neue Light"/>
                          <a:ea typeface="Helvetica Neue Light"/>
                        </a:rPr>
                        <a:t>80h</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l"/>
                      <a:r>
                        <a:rPr lang="fr-FR" sz="1800" b="0" strike="noStrike" spc="-1" dirty="0">
                          <a:solidFill>
                            <a:schemeClr val="tx1">
                              <a:lumMod val="20000"/>
                              <a:lumOff val="80000"/>
                            </a:schemeClr>
                          </a:solidFill>
                          <a:latin typeface="Helvetica Neue Light"/>
                          <a:ea typeface="Helvetica Neue Light"/>
                        </a:rPr>
                        <a:t>Séries temporelles</a:t>
                      </a: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algn="l"/>
                      <a:r>
                        <a:rPr lang="fr-FR" sz="1800" b="0" strike="noStrike" spc="-1" dirty="0">
                          <a:solidFill>
                            <a:schemeClr val="tx1">
                              <a:lumMod val="20000"/>
                              <a:lumOff val="80000"/>
                            </a:schemeClr>
                          </a:solidFill>
                          <a:latin typeface="Helvetica Neue Light"/>
                          <a:ea typeface="Helvetica Neue Light"/>
                        </a:rPr>
                        <a:t>Modélisation &amp; simulation numérique</a:t>
                      </a:r>
                      <a:br>
                        <a:rPr lang="fr-FR" sz="1800" b="0" strike="noStrike" spc="-1" dirty="0">
                          <a:solidFill>
                            <a:schemeClr val="tx1">
                              <a:lumMod val="20000"/>
                              <a:lumOff val="80000"/>
                            </a:schemeClr>
                          </a:solidFill>
                          <a:latin typeface="Helvetica Neue Light"/>
                          <a:ea typeface="Helvetica Neue Light"/>
                        </a:rPr>
                      </a:b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r>
                        <a:rPr lang="fr-FR" sz="1800" b="0" strike="noStrike" spc="-1" dirty="0">
                          <a:solidFill>
                            <a:schemeClr val="tx1">
                              <a:lumMod val="20000"/>
                              <a:lumOff val="80000"/>
                            </a:schemeClr>
                          </a:solidFill>
                          <a:latin typeface="Helvetica Neue Light"/>
                          <a:ea typeface="Helvetica Neue Light"/>
                        </a:rPr>
                        <a:t>Modélisation &amp; simulation numérique</a:t>
                      </a:r>
                      <a:br>
                        <a:rPr lang="fr-FR" sz="1800" b="0" strike="noStrike" spc="-1" dirty="0">
                          <a:solidFill>
                            <a:schemeClr val="tx1">
                              <a:lumMod val="20000"/>
                              <a:lumOff val="80000"/>
                            </a:schemeClr>
                          </a:solidFill>
                          <a:latin typeface="Helvetica Neue Light"/>
                          <a:ea typeface="Helvetica Neue Light"/>
                        </a:rPr>
                      </a:b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Helvetica Neue Light"/>
                        </a:rPr>
                        <a:t>80h</a:t>
                      </a:r>
                      <a:endParaRPr lang="fr-FR" sz="1800" dirty="0">
                        <a:solidFill>
                          <a:schemeClr val="tx1">
                            <a:lumMod val="20000"/>
                            <a:lumOff val="80000"/>
                          </a:schemeClr>
                        </a:solidFill>
                        <a:latin typeface="Helvetica Neue Light"/>
                      </a:endParaRPr>
                    </a:p>
                    <a:p>
                      <a:pPr algn="ct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4"/>
                  </a:ext>
                </a:extLst>
              </a:tr>
              <a:tr h="622039">
                <a:tc vMerge="1">
                  <a:txBody>
                    <a:bodyPr/>
                    <a:lstStyle/>
                    <a:p>
                      <a:endParaRPr lang="fr-FR"/>
                    </a:p>
                  </a:txBody>
                  <a:tcPr/>
                </a:tc>
                <a:tc>
                  <a:txBody>
                    <a:bodyPr/>
                    <a:lstStyle/>
                    <a:p>
                      <a:r>
                        <a:rPr lang="fr-FR" sz="1800" b="0" strike="noStrike" spc="-1">
                          <a:solidFill>
                            <a:schemeClr val="tx1">
                              <a:lumMod val="20000"/>
                              <a:lumOff val="80000"/>
                            </a:schemeClr>
                          </a:solidFill>
                          <a:latin typeface="Helvetica Neue Light"/>
                          <a:ea typeface="Helvetica Neue Light"/>
                        </a:rPr>
                        <a:t>Processus stochastiques</a:t>
                      </a:r>
                      <a:endParaRPr lang="fr-FR"/>
                    </a:p>
                  </a:txBody>
                  <a:tcPr marL="50760" marR="50760">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gridSpan="2">
                  <a:txBody>
                    <a:bodyPr/>
                    <a:lstStyle/>
                    <a:p>
                      <a:r>
                        <a:rPr lang="fr-FR" sz="1800" b="0" strike="noStrike" spc="-1" dirty="0">
                          <a:solidFill>
                            <a:schemeClr val="tx1">
                              <a:lumMod val="20000"/>
                              <a:lumOff val="80000"/>
                            </a:schemeClr>
                          </a:solidFill>
                          <a:latin typeface="Helvetica Neue Light"/>
                          <a:ea typeface="Helvetica Neue Light"/>
                        </a:rPr>
                        <a:t>Introduction aux </a:t>
                      </a:r>
                      <a:r>
                        <a:rPr lang="fr-FR" sz="1800" b="0" strike="noStrike" spc="-1" dirty="0" err="1">
                          <a:solidFill>
                            <a:schemeClr val="tx1">
                              <a:lumMod val="20000"/>
                              <a:lumOff val="80000"/>
                            </a:schemeClr>
                          </a:solidFill>
                          <a:latin typeface="Helvetica Neue Light"/>
                          <a:ea typeface="Helvetica Neue Light"/>
                        </a:rPr>
                        <a:t>EDPs</a:t>
                      </a:r>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vMerge="1">
                  <a:txBody>
                    <a:bodyPr/>
                    <a:lstStyle/>
                    <a:p>
                      <a:endParaRPr lang="fr-FR"/>
                    </a:p>
                  </a:txBody>
                  <a:tcPr/>
                </a:tc>
                <a:tc>
                  <a:txBody>
                    <a:bodyPr/>
                    <a:lstStyle/>
                    <a:p>
                      <a:pPr algn="l"/>
                      <a:r>
                        <a:rPr lang="fr-FR" sz="1800" b="0" strike="noStrike" spc="-1">
                          <a:solidFill>
                            <a:schemeClr val="tx1">
                              <a:lumMod val="20000"/>
                              <a:lumOff val="80000"/>
                            </a:schemeClr>
                          </a:solidFill>
                          <a:latin typeface="Helvetica Neue Light"/>
                          <a:ea typeface="Helvetica Neue Light"/>
                        </a:rPr>
                        <a:t>Processus stochastiques</a:t>
                      </a: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algn="l"/>
                      <a:r>
                        <a:rPr lang="fr-FR" sz="1800" b="0" strike="noStrike" spc="-1" dirty="0">
                          <a:solidFill>
                            <a:schemeClr val="tx1">
                              <a:lumMod val="20000"/>
                              <a:lumOff val="80000"/>
                            </a:schemeClr>
                          </a:solidFill>
                          <a:latin typeface="Helvetica Neue Light"/>
                          <a:ea typeface="Helvetica Neue Light"/>
                        </a:rPr>
                        <a:t>Introduction aux </a:t>
                      </a:r>
                      <a:r>
                        <a:rPr lang="fr-FR" sz="1800" b="0" strike="noStrike" spc="-1" dirty="0" err="1">
                          <a:solidFill>
                            <a:schemeClr val="tx1">
                              <a:lumMod val="20000"/>
                              <a:lumOff val="80000"/>
                            </a:schemeClr>
                          </a:solidFill>
                          <a:latin typeface="Helvetica Neue Light"/>
                          <a:ea typeface="Helvetica Neue Light"/>
                        </a:rPr>
                        <a:t>EDPs</a:t>
                      </a: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2553006228"/>
                  </a:ext>
                </a:extLst>
              </a:tr>
              <a:tr h="355451">
                <a:tc vMerge="1">
                  <a:txBody>
                    <a:bodyPr/>
                    <a:lstStyle/>
                    <a:p>
                      <a:endParaRPr lang="fr-FR" sz="1800" b="0" strike="noStrike" spc="-1">
                        <a:solidFill>
                          <a:srgbClr val="000000"/>
                        </a:solidFill>
                        <a:latin typeface="Arial"/>
                      </a:endParaRPr>
                    </a:p>
                  </a:txBody>
                  <a:tcPr marL="90000" marR="90000">
                    <a:lnL>
                      <a:noFill/>
                    </a:lnL>
                    <a:lnR>
                      <a:noFill/>
                    </a:lnR>
                    <a:lnT w="2880" cap="flat" cmpd="sng" algn="ctr">
                      <a:solidFill>
                        <a:srgbClr val="FFFFFF"/>
                      </a:solidFill>
                      <a:prstDash val="solid"/>
                      <a:round/>
                      <a:headEnd type="none" w="med" len="med"/>
                      <a:tailEnd type="none" w="med" len="med"/>
                    </a:lnT>
                    <a:lnB>
                      <a:noFill/>
                    </a:lnB>
                    <a:solidFill>
                      <a:srgbClr val="729FCF"/>
                    </a:solidFill>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Helvetica Neue"/>
                        </a:rPr>
                        <a:t>Insertion professionnelle</a:t>
                      </a:r>
                      <a:endParaRPr lang="fr-FR" sz="1800" dirty="0">
                        <a:solidFill>
                          <a:schemeClr val="tx1">
                            <a:lumMod val="20000"/>
                            <a:lumOff val="80000"/>
                          </a:schemeClr>
                        </a:solidFill>
                        <a:latin typeface="Helvetica Neue Light"/>
                      </a:endParaRPr>
                    </a:p>
                  </a:txBody>
                  <a:tcPr marL="50760" marR="50760" anchor="ctr">
                    <a:lnL w="2880">
                      <a:noFill/>
                      <a:prstDash val="soli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a:p>
                  </a:txBody>
                  <a:tcPr/>
                </a:tc>
                <a:tc hMerge="1">
                  <a:txBody>
                    <a:bodyPr/>
                    <a:lstStyle/>
                    <a:p>
                      <a:endParaRPr lang="fr-FR"/>
                    </a:p>
                  </a:txBody>
                  <a:tcPr>
                    <a:lnL w="2880" cap="flat" cmpd="sng" algn="ctr">
                      <a:solidFill>
                        <a:srgbClr val="FFFFFF"/>
                      </a:solidFill>
                      <a:prstDash val="solid"/>
                      <a:round/>
                      <a:headEnd type="none" w="med" len="med"/>
                      <a:tailEnd type="none" w="med" len="med"/>
                    </a:lnL>
                    <a:lnT w="2880" cap="flat" cmpd="sng" algn="ctr">
                      <a:solidFill>
                        <a:srgbClr val="FFFFFF"/>
                      </a:solidFill>
                      <a:prstDash val="solid"/>
                      <a:round/>
                      <a:headEnd type="none" w="med" len="med"/>
                      <a:tailEnd type="none" w="med" len="med"/>
                    </a:lnT>
                  </a:tcPr>
                </a:tc>
                <a:tc hMerge="1">
                  <a:txBody>
                    <a:bodyPr/>
                    <a:lstStyle/>
                    <a:p>
                      <a:pPr algn="l"/>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5"/>
                  </a:ext>
                </a:extLst>
              </a:tr>
              <a:tr h="355451">
                <a:tc gridSpan="5">
                  <a:txBody>
                    <a:bodyPr/>
                    <a:lstStyle/>
                    <a:p>
                      <a:endParaRPr lang="fr-FR" sz="1800" b="0" strike="noStrike" spc="-1" dirty="0">
                        <a:solidFill>
                          <a:schemeClr val="tx1">
                            <a:lumMod val="20000"/>
                            <a:lumOff val="80000"/>
                          </a:schemeClr>
                        </a:solidFill>
                        <a:latin typeface="Helvetica Neue Light"/>
                        <a:ea typeface="Helvetica Neue Light"/>
                      </a:endParaRPr>
                    </a:p>
                  </a:txBody>
                  <a:tcPr marL="50760" marR="50760" anchor="ctr">
                    <a:lnL w="2880">
                      <a:solidFill>
                        <a:srgbClr val="A0A4A8"/>
                      </a:solidFill>
                      <a:prstDash val="solid"/>
                    </a:lnL>
                    <a:lnR w="2880" cap="flat" cmpd="sng" algn="ctr">
                      <a:solidFill>
                        <a:srgbClr val="A0A4A8"/>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rgbClr val="66635F"/>
                    </a:solidFill>
                  </a:tcPr>
                </a:tc>
                <a:tc hMerge="1">
                  <a:txBody>
                    <a:bodyPr/>
                    <a:lstStyle/>
                    <a:p>
                      <a:endParaRPr lang="fr-FR"/>
                    </a:p>
                  </a:txBody>
                  <a:tcPr/>
                </a:tc>
                <a:tc hMerge="1">
                  <a:txBody>
                    <a:bodyPr/>
                    <a:lstStyle/>
                    <a:p>
                      <a:endParaRPr lang="fr-FR"/>
                    </a:p>
                  </a:txBody>
                  <a:tcPr/>
                </a:tc>
                <a:tc hMerge="1">
                  <a:txBody>
                    <a:bodyPr/>
                    <a:lstStyle/>
                    <a:p>
                      <a:endParaRPr lang="fr-FR"/>
                    </a:p>
                  </a:txBody>
                  <a:tcPr>
                    <a:lnL w="2880" cap="flat" cmpd="sng" algn="ctr">
                      <a:solidFill>
                        <a:srgbClr val="A0A4A8"/>
                      </a:solidFill>
                      <a:prstDash val="solid"/>
                      <a:round/>
                      <a:headEnd type="none" w="med" len="med"/>
                      <a:tailEnd type="none" w="med" len="med"/>
                    </a:lnL>
                  </a:tcPr>
                </a:tc>
                <a:tc hMerge="1">
                  <a:txBody>
                    <a:bodyPr/>
                    <a:lstStyle/>
                    <a:p>
                      <a:endParaRPr lang="fr-FR" sz="1700" b="0" strike="noStrike" spc="-1" dirty="0">
                        <a:solidFill>
                          <a:srgbClr val="FFFFFF"/>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cap="flat" cmpd="sng" algn="ctr">
                      <a:solidFill>
                        <a:srgbClr val="A0A4A8"/>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noFill/>
                      <a:prstDash val="solid"/>
                    </a:lnB>
                    <a:solidFill>
                      <a:srgbClr val="66635F"/>
                    </a:solidFill>
                  </a:tcPr>
                </a:tc>
                <a:tc gridSpan="3">
                  <a:txBody>
                    <a:bodyPr/>
                    <a:lstStyle/>
                    <a:p>
                      <a:endParaRPr lang="fr-FR" sz="1800" b="0" strike="noStrike" spc="-1" dirty="0">
                        <a:solidFill>
                          <a:schemeClr val="tx1">
                            <a:lumMod val="20000"/>
                            <a:lumOff val="80000"/>
                          </a:schemeClr>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cap="flat" cmpd="sng" algn="ctr">
                      <a:solidFill>
                        <a:srgbClr val="A0A4A8"/>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noFill/>
                      <a:prstDash val="solid"/>
                    </a:lnB>
                    <a:solidFill>
                      <a:srgbClr val="66635F"/>
                    </a:solidFill>
                  </a:tcPr>
                </a:tc>
                <a:tc hMerge="1">
                  <a:txBody>
                    <a:bodyPr/>
                    <a:lstStyle/>
                    <a:p>
                      <a:endParaRPr lang="fr-FR"/>
                    </a:p>
                  </a:txBody>
                  <a:tcPr/>
                </a:tc>
                <a:tc hMerge="1">
                  <a:txBody>
                    <a:bodyPr/>
                    <a:lstStyle/>
                    <a:p>
                      <a:endParaRPr lang="fr-FR" sz="1700" b="0" strike="noStrike" spc="-1" dirty="0">
                        <a:solidFill>
                          <a:srgbClr val="FFFFFF"/>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cap="flat" cmpd="sng" algn="ctr">
                      <a:solidFill>
                        <a:srgbClr val="A0A4A8"/>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noFill/>
                      <a:prstDash val="solid"/>
                    </a:lnB>
                    <a:solidFill>
                      <a:srgbClr val="66635F"/>
                    </a:solidFill>
                  </a:tcPr>
                </a:tc>
                <a:tc>
                  <a:txBody>
                    <a:bodyPr/>
                    <a:lstStyle/>
                    <a:p>
                      <a:endParaRPr lang="fr-FR" sz="1800" b="0" strike="noStrike" spc="-1" dirty="0">
                        <a:solidFill>
                          <a:schemeClr val="tx1">
                            <a:lumMod val="20000"/>
                            <a:lumOff val="80000"/>
                          </a:schemeClr>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a:solidFill>
                        <a:srgbClr val="A0A4A8"/>
                      </a:solidFill>
                      <a:prstDash val="solid"/>
                    </a:lnR>
                    <a:lnT w="2880" cap="flat" cmpd="sng" algn="ctr">
                      <a:solidFill>
                        <a:srgbClr val="FFFFFF"/>
                      </a:solidFill>
                      <a:prstDash val="solid"/>
                      <a:round/>
                      <a:headEnd type="none" w="med" len="med"/>
                      <a:tailEnd type="none" w="med" len="med"/>
                    </a:lnT>
                    <a:lnB w="2880">
                      <a:noFill/>
                      <a:prstDash val="solid"/>
                    </a:lnB>
                    <a:solidFill>
                      <a:srgbClr val="66635F"/>
                    </a:solidFill>
                  </a:tcPr>
                </a:tc>
                <a:extLst>
                  <a:ext uri="{0D108BD9-81ED-4DB2-BD59-A6C34878D82A}">
                    <a16:rowId xmlns:a16="http://schemas.microsoft.com/office/drawing/2014/main" val="10007"/>
                  </a:ext>
                </a:extLst>
              </a:tr>
              <a:tr h="355451">
                <a:tc rowSpan="6">
                  <a:txBody>
                    <a:bodyPr/>
                    <a:lstStyle/>
                    <a:p>
                      <a:pPr algn="ctr" defTabSz="914400">
                        <a:lnSpc>
                          <a:spcPct val="100000"/>
                        </a:lnSpc>
                        <a:tabLst>
                          <a:tab pos="0" algn="l"/>
                        </a:tabLst>
                      </a:pPr>
                      <a:r>
                        <a:rPr lang="fr-FR" sz="1800" b="0" strike="noStrike" spc="-1">
                          <a:solidFill>
                            <a:schemeClr val="tx1">
                              <a:lumMod val="20000"/>
                              <a:lumOff val="80000"/>
                            </a:schemeClr>
                          </a:solidFill>
                          <a:latin typeface="Helvetica Neue Light"/>
                          <a:ea typeface="Helvetica Neue Light"/>
                        </a:rPr>
                        <a:t>S2</a:t>
                      </a:r>
                      <a:endParaRPr lang="fr-FR" sz="1800" b="0" strike="noStrike" spc="-1">
                        <a:solidFill>
                          <a:schemeClr val="tx1">
                            <a:lumMod val="20000"/>
                            <a:lumOff val="80000"/>
                          </a:schemeClr>
                        </a:solidFill>
                        <a:latin typeface="Helvetica Neue Light"/>
                      </a:endParaRPr>
                    </a:p>
                  </a:txBody>
                  <a:tcPr marL="50760" marR="50760" anchor="ctr">
                    <a:lnL w="2880">
                      <a:solidFill>
                        <a:srgbClr val="A0A4A8"/>
                      </a:solidFill>
                      <a:prstDash val="solid"/>
                    </a:lnL>
                    <a:lnR w="2880">
                      <a:solidFill>
                        <a:srgbClr val="FFFFFF"/>
                      </a:solidFill>
                      <a:prstDash val="solid"/>
                    </a:lnR>
                    <a:lnT w="2880">
                      <a:solidFill>
                        <a:srgbClr val="FFFFFF"/>
                      </a:solidFill>
                      <a:prstDash val="solid"/>
                    </a:lnT>
                    <a:lnB w="2880">
                      <a:solidFill>
                        <a:srgbClr val="A0A4A8"/>
                      </a:solidFill>
                      <a:prstDash val="solid"/>
                    </a:lnB>
                    <a:solidFill>
                      <a:schemeClr val="accent1">
                        <a:lumMod val="50000"/>
                      </a:schemeClr>
                    </a:solidFill>
                  </a:tcPr>
                </a:tc>
                <a:tc gridSpan="3">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Statistique</a:t>
                      </a:r>
                      <a:endParaRPr lang="fr-FR" sz="1800" b="0" strike="noStrike" spc="-1" dirty="0">
                        <a:solidFill>
                          <a:schemeClr val="tx1">
                            <a:lumMod val="20000"/>
                            <a:lumOff val="80000"/>
                          </a:schemeClr>
                        </a:solidFill>
                        <a:latin typeface="Helvetica Neue Light"/>
                      </a:endParaRPr>
                    </a:p>
                  </a:txBody>
                  <a:tcPr marL="50760" marR="50760" anchor="ctr">
                    <a:lnL w="2880">
                      <a:solidFill>
                        <a:srgbClr val="FFFFFF"/>
                      </a:solidFill>
                      <a:prstDash val="solid"/>
                    </a:lnL>
                    <a:lnR w="2880">
                      <a:solidFill>
                        <a:srgbClr val="FFFFFF"/>
                      </a:solidFill>
                      <a:prstDash val="solid"/>
                    </a:lnR>
                    <a:lnT w="2880">
                      <a:solidFill>
                        <a:srgbClr val="FFFFFF"/>
                      </a:solidFill>
                      <a:prstDash val="solid"/>
                    </a:lnT>
                    <a:lnB w="2880">
                      <a:solidFill>
                        <a:srgbClr val="FFFFFF"/>
                      </a:solidFill>
                      <a:prstDash val="solid"/>
                    </a:lnB>
                    <a:solidFill>
                      <a:schemeClr val="accent1">
                        <a:lumMod val="50000"/>
                      </a:schemeClr>
                    </a:solidFill>
                  </a:tcPr>
                </a:tc>
                <a:tc hMerge="1">
                  <a:txBody>
                    <a:bodyPr/>
                    <a:lstStyle/>
                    <a:p>
                      <a:endParaRPr lang="fr-FR"/>
                    </a:p>
                  </a:txBody>
                  <a:tcPr/>
                </a:tc>
                <a:tc hMerge="1">
                  <a:txBody>
                    <a:bodyPr/>
                    <a:lstStyle/>
                    <a:p>
                      <a:pPr algn="ctr" defTabSz="914400">
                        <a:lnSpc>
                          <a:spcPct val="100000"/>
                        </a:lnSpc>
                        <a:tabLst>
                          <a:tab pos="0" algn="l"/>
                        </a:tabLst>
                      </a:pPr>
                      <a:endParaRPr lang="fr-FR" sz="1700" b="0" strike="noStrike" spc="-1" dirty="0">
                        <a:solidFill>
                          <a:srgbClr val="000000"/>
                        </a:solidFill>
                        <a:latin typeface="Arial"/>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60h</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Statistique</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algn="ctr" defTabSz="914400">
                        <a:lnSpc>
                          <a:spcPct val="100000"/>
                        </a:lnSpc>
                        <a:tabLst>
                          <a:tab pos="0" algn="l"/>
                        </a:tabLst>
                      </a:pP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Analyse de Fourier et Distributions</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60h</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8"/>
                  </a:ext>
                </a:extLst>
              </a:tr>
              <a:tr h="622039">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gridSpan="3">
                  <a:txBody>
                    <a:bodyPr/>
                    <a:lstStyle/>
                    <a:p>
                      <a:r>
                        <a:rPr lang="fr-FR" sz="1800" b="0" strike="noStrike" spc="-1" dirty="0">
                          <a:solidFill>
                            <a:schemeClr val="tx1">
                              <a:lumMod val="20000"/>
                              <a:lumOff val="80000"/>
                            </a:schemeClr>
                          </a:solidFill>
                          <a:latin typeface="Helvetica Neue Light"/>
                          <a:ea typeface="Helvetica Neue Light"/>
                        </a:rPr>
                        <a:t>Optimisation et Traitement des données</a:t>
                      </a:r>
                      <a:endParaRPr lang="fr-FR" sz="1800" dirty="0">
                        <a:solidFill>
                          <a:schemeClr val="tx1">
                            <a:lumMod val="20000"/>
                            <a:lumOff val="80000"/>
                          </a:schemeClr>
                        </a:solidFill>
                        <a:latin typeface="Helvetica Neue Light"/>
                      </a:endParaRPr>
                    </a:p>
                  </a:txBody>
                  <a:tcPr marL="50760" marR="50760" anchor="ctr">
                    <a:lnL w="2880">
                      <a:solidFill>
                        <a:srgbClr val="FFFFFF"/>
                      </a:solidFill>
                      <a:prstDash val="solid"/>
                    </a:lnL>
                    <a:lnR w="2880">
                      <a:solidFill>
                        <a:srgbClr val="FFFFFF"/>
                      </a:solidFill>
                      <a:prstDash val="solid"/>
                    </a:lnR>
                    <a:lnT w="2880">
                      <a:solidFill>
                        <a:srgbClr val="FFFFFF"/>
                      </a:solidFill>
                      <a:prstDash val="solid"/>
                    </a:lnT>
                    <a:lnB w="2880">
                      <a:solidFill>
                        <a:srgbClr val="FFFFFF"/>
                      </a:solidFill>
                      <a:prstDash val="solid"/>
                    </a:lnB>
                    <a:solidFill>
                      <a:schemeClr val="accent1">
                        <a:lumMod val="50000"/>
                      </a:schemeClr>
                    </a:solidFill>
                  </a:tcPr>
                </a:tc>
                <a:tc hMerge="1">
                  <a:txBody>
                    <a:bodyPr/>
                    <a:lstStyle/>
                    <a:p>
                      <a:endParaRPr lang="fr-FR"/>
                    </a:p>
                  </a:txBody>
                  <a:tcPr/>
                </a:tc>
                <a:tc hMerge="1">
                  <a:txBody>
                    <a:bodyPr/>
                    <a:lstStyle/>
                    <a:p>
                      <a:endParaRPr lang="fr-FR" dirty="0"/>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a:r>
                        <a:rPr lang="fr-FR" sz="1800" b="0" strike="noStrike" spc="-1" dirty="0">
                          <a:solidFill>
                            <a:schemeClr val="tx1">
                              <a:lumMod val="20000"/>
                              <a:lumOff val="80000"/>
                            </a:schemeClr>
                          </a:solidFill>
                          <a:latin typeface="Helvetica Neue Light"/>
                          <a:ea typeface="Helvetica Neue Light"/>
                        </a:rPr>
                        <a:t>60h</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r>
                        <a:rPr lang="fr-FR" sz="1800" b="0" strike="noStrike" spc="-1" dirty="0">
                          <a:solidFill>
                            <a:schemeClr val="tx1">
                              <a:lumMod val="20000"/>
                              <a:lumOff val="80000"/>
                            </a:schemeClr>
                          </a:solidFill>
                          <a:latin typeface="Helvetica Neue Light"/>
                          <a:ea typeface="Helvetica Neue Light"/>
                        </a:rPr>
                        <a:t>Optimisation et Traitement des données</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vMerge="1">
                  <a:txBody>
                    <a:bodyPr/>
                    <a:lstStyle/>
                    <a:p>
                      <a:endParaRPr lang="fr-FR" dirty="0"/>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a:r>
                        <a:rPr lang="fr-FR" sz="1800" b="0" strike="noStrike" spc="-1" dirty="0">
                          <a:solidFill>
                            <a:schemeClr val="tx1">
                              <a:lumMod val="20000"/>
                              <a:lumOff val="80000"/>
                            </a:schemeClr>
                          </a:solidFill>
                          <a:latin typeface="Helvetica Neue Light"/>
                          <a:ea typeface="Helvetica Neue Light"/>
                        </a:rPr>
                        <a:t>60h</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9"/>
                  </a:ext>
                </a:extLst>
              </a:tr>
              <a:tr h="1155216">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Helvetica Neue Light"/>
                        </a:rPr>
                        <a:t>Contrôle optimal et introduction à l'apprentissage par renforcement </a:t>
                      </a:r>
                      <a:endParaRPr lang="fr-FR" sz="1800" dirty="0">
                        <a:solidFill>
                          <a:schemeClr val="tx1">
                            <a:lumMod val="20000"/>
                            <a:lumOff val="80000"/>
                          </a:schemeClr>
                        </a:solidFill>
                        <a:latin typeface="Helvetica Neue Light"/>
                      </a:endParaRPr>
                    </a:p>
                  </a:txBody>
                  <a:tcPr marL="50760" marR="50760" anchor="ctr">
                    <a:lnL w="2880">
                      <a:solidFill>
                        <a:srgbClr val="FFFFFF"/>
                      </a:solidFill>
                      <a:prstDash val="solid"/>
                    </a:lnL>
                    <a:lnR w="2880" cap="flat" cmpd="sng" algn="ctr">
                      <a:solidFill>
                        <a:srgbClr val="FFFFFF"/>
                      </a:solidFill>
                      <a:prstDash val="solid"/>
                      <a:round/>
                      <a:headEnd type="none" w="med" len="med"/>
                      <a:tailEnd type="none" w="med" len="med"/>
                    </a:lnR>
                    <a:lnT w="2880">
                      <a:solidFill>
                        <a:srgbClr val="FFFFFF"/>
                      </a:solid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r>
                        <a:rPr lang="fr-FR" sz="1800" b="0" strike="noStrike" spc="-1" dirty="0">
                          <a:solidFill>
                            <a:schemeClr val="tx1">
                              <a:lumMod val="20000"/>
                              <a:lumOff val="80000"/>
                            </a:schemeClr>
                          </a:solidFill>
                          <a:latin typeface="Helvetica Neue Light"/>
                          <a:ea typeface="Helvetica Neue Light"/>
                        </a:rPr>
                        <a:t>Modèles et méthodes en Mécanique</a:t>
                      </a: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Helvetica Neue Light"/>
                        </a:rPr>
                        <a:t>80h</a:t>
                      </a:r>
                      <a:endParaRPr lang="fr-FR" sz="1800" dirty="0">
                        <a:solidFill>
                          <a:schemeClr val="tx1">
                            <a:lumMod val="20000"/>
                            <a:lumOff val="80000"/>
                          </a:schemeClr>
                        </a:solidFill>
                        <a:latin typeface="Helvetica Neue Light"/>
                      </a:endParaRPr>
                    </a:p>
                    <a:p>
                      <a:pPr algn="ct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mn-ea"/>
                        </a:rPr>
                        <a:t>Modèles spatio-temporels en Sciences du Vivant</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endParaRPr lang="fr-FR" sz="1800" b="0" strike="noStrike" spc="-1" dirty="0">
                        <a:solidFill>
                          <a:srgbClr val="000000"/>
                        </a:solidFill>
                        <a:latin typeface="Palatino"/>
                        <a:ea typeface="Palatino"/>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Helvetica Neue Light"/>
                        </a:rPr>
                        <a:t>60h</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10"/>
                  </a:ext>
                </a:extLst>
              </a:tr>
              <a:tr h="698078">
                <a:tc vMerge="1">
                  <a:txBody>
                    <a:bodyPr/>
                    <a:lstStyle/>
                    <a:p>
                      <a:endParaRPr lang="fr-FR"/>
                    </a:p>
                  </a:txBody>
                  <a:tcPr/>
                </a:tc>
                <a:tc gridSpan="2">
                  <a:txBody>
                    <a:bodyPr/>
                    <a:lstStyle/>
                    <a:p>
                      <a:r>
                        <a:rPr lang="fr-FR" sz="1800" b="0" strike="noStrike" spc="-1">
                          <a:solidFill>
                            <a:schemeClr val="tx1">
                              <a:lumMod val="20000"/>
                              <a:lumOff val="80000"/>
                            </a:schemeClr>
                          </a:solidFill>
                          <a:latin typeface="Helvetica Neue Light"/>
                          <a:ea typeface="Helvetica Neue Light"/>
                        </a:rPr>
                        <a:t>Apprentissage supervisé </a:t>
                      </a:r>
                      <a:endParaRPr lang="fr-F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r>
                        <a:rPr lang="fr-FR" sz="1800" b="0" strike="noStrike" spc="-1" dirty="0">
                          <a:solidFill>
                            <a:schemeClr val="tx1">
                              <a:lumMod val="20000"/>
                              <a:lumOff val="80000"/>
                            </a:schemeClr>
                          </a:solidFill>
                          <a:latin typeface="Helvetica Neue Light"/>
                          <a:ea typeface="Helvetica Neue Light"/>
                        </a:rPr>
                        <a:t>Eléments finis</a:t>
                      </a:r>
                      <a:endParaRPr lang="fr-FR" dirty="0"/>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vMerge="1">
                  <a:txBody>
                    <a:bodyPr/>
                    <a:lstStyle/>
                    <a:p>
                      <a:endParaRPr lang="fr-F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mn-ea"/>
                        </a:rPr>
                        <a:t>Modèles de Populations Structurées</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1485983933"/>
                  </a:ext>
                </a:extLst>
              </a:tr>
              <a:tr h="488545">
                <a:tc vMerge="1">
                  <a:txBody>
                    <a:bodyPr/>
                    <a:lstStyle/>
                    <a:p>
                      <a:endParaRPr lang="fr-FR" sz="1800" b="0" strike="noStrike" spc="-1">
                        <a:solidFill>
                          <a:srgbClr val="000000"/>
                        </a:solidFill>
                        <a:latin typeface="Arial"/>
                      </a:endParaRPr>
                    </a:p>
                  </a:txBody>
                  <a:tcPr marL="90000" marR="90000">
                    <a:lnL>
                      <a:noFill/>
                    </a:lnL>
                    <a:lnR>
                      <a:noFill/>
                    </a:lnR>
                    <a:lnT w="2880" cap="flat" cmpd="sng" algn="ctr">
                      <a:solidFill>
                        <a:srgbClr val="A0A4A8"/>
                      </a:solidFill>
                      <a:prstDash val="solid"/>
                      <a:round/>
                      <a:headEnd type="none" w="med" len="med"/>
                      <a:tailEnd type="none" w="med" len="med"/>
                    </a:lnT>
                    <a:lnB>
                      <a:noFill/>
                    </a:lnB>
                    <a:solidFill>
                      <a:srgbClr val="729FCF"/>
                    </a:solidFill>
                  </a:tcPr>
                </a:tc>
                <a:tc gridSpan="8">
                  <a:txBody>
                    <a:bodyPr/>
                    <a:lstStyle/>
                    <a:p>
                      <a:pPr algn="ctr"/>
                      <a:r>
                        <a:rPr lang="fr-FR" sz="1800" b="0" strike="noStrike" spc="-1" dirty="0">
                          <a:solidFill>
                            <a:srgbClr val="FFFFFF"/>
                          </a:solidFill>
                          <a:latin typeface="Helvetica Neue Light"/>
                          <a:ea typeface="Helvetica Neue Light"/>
                        </a:rPr>
                        <a:t>Découverte du monde de l’entreprise: Informatique pour l’entreprise &amp; Ateliers professionnels</a:t>
                      </a:r>
                      <a:endParaRPr lang="fr-FR" sz="1800" dirty="0">
                        <a:latin typeface="Helvetica Neue Light"/>
                      </a:endParaRPr>
                    </a:p>
                  </a:txBody>
                  <a:tcPr marL="50760" marR="50760" anchor="ctr">
                    <a:lnL w="2880">
                      <a:noFill/>
                      <a:prstDash val="solid"/>
                    </a:lnL>
                    <a:lnR w="2880">
                      <a:solidFill>
                        <a:srgbClr val="FFFFFF"/>
                      </a:solidFill>
                      <a:prstDash val="soli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a:p>
                  </a:txBody>
                  <a:tcPr/>
                </a:tc>
                <a:tc hMerge="1">
                  <a:txBody>
                    <a:bodyPr/>
                    <a:lstStyle/>
                    <a:p>
                      <a:pPr algn="ctr" defTabSz="914400">
                        <a:lnSpc>
                          <a:spcPct val="100000"/>
                        </a:lnSpc>
                        <a:tabLst>
                          <a:tab pos="0" algn="l"/>
                        </a:tabLst>
                      </a:pPr>
                      <a:endParaRPr lang="fr-F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algn="ctr" defTabSz="914400">
                        <a:lnSpc>
                          <a:spcPct val="100000"/>
                        </a:lnSpc>
                        <a:tabLst>
                          <a:tab pos="0" algn="l"/>
                        </a:tabLst>
                      </a:pPr>
                      <a:endParaRPr lang="fr-FR" dirty="0"/>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sz="1800" b="0" strike="noStrike" spc="-1" dirty="0">
                        <a:solidFill>
                          <a:srgbClr val="000000"/>
                        </a:solidFill>
                        <a:latin typeface="Palatino"/>
                        <a:ea typeface="Palatino"/>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endParaRPr lang="fr-FR" sz="1800" b="0" strike="noStrike" spc="-1">
                        <a:solidFill>
                          <a:srgbClr val="000000"/>
                        </a:solidFill>
                        <a:latin typeface="Palatino"/>
                        <a:ea typeface="Palatino"/>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sz="1800" b="0" strike="noStrike" spc="-1" dirty="0">
                        <a:solidFill>
                          <a:srgbClr val="000000"/>
                        </a:solidFill>
                        <a:latin typeface="Palatino"/>
                        <a:ea typeface="Palatino"/>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11"/>
                  </a:ext>
                </a:extLst>
              </a:tr>
              <a:tr h="750372">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gridSpan="8">
                  <a:txBody>
                    <a:bodyPr/>
                    <a:lstStyle/>
                    <a:p>
                      <a:pPr algn="ctr"/>
                      <a:r>
                        <a:rPr lang="fr-FR" sz="1800" b="0" strike="noStrike" spc="-1" dirty="0">
                          <a:solidFill>
                            <a:srgbClr val="FFFFFF"/>
                          </a:solidFill>
                          <a:latin typeface="Helvetica Neue Light"/>
                          <a:ea typeface="Helvetica Neue Light"/>
                        </a:rPr>
                        <a:t>Restitution des connaissances (Anglais + Mémoire)</a:t>
                      </a:r>
                      <a:endParaRPr lang="fr-FR" sz="1800" dirty="0">
                        <a:latin typeface="Helvetica Neue Light"/>
                      </a:endParaRPr>
                    </a:p>
                  </a:txBody>
                  <a:tcPr marL="50760" marR="50760" anchor="ctr">
                    <a:lnL w="2880">
                      <a:solidFill>
                        <a:srgbClr val="FFFFFF"/>
                      </a:solidFill>
                      <a:prstDash val="solid"/>
                    </a:lnL>
                    <a:lnR w="2880">
                      <a:solidFill>
                        <a:srgbClr val="FFFFFF"/>
                      </a:solidFill>
                      <a:prstDash val="solid"/>
                    </a:lnR>
                    <a:lnT w="2880">
                      <a:solidFill>
                        <a:srgbClr val="FFFFFF"/>
                      </a:solidFill>
                      <a:prstDash val="solid"/>
                    </a:lnT>
                    <a:lnB w="2880">
                      <a:solidFill>
                        <a:srgbClr val="A0A4A8"/>
                      </a:solidFill>
                      <a:prstDash val="solid"/>
                    </a:lnB>
                    <a:solidFill>
                      <a:schemeClr val="accent1">
                        <a:lumMod val="50000"/>
                      </a:schemeClr>
                    </a:solidFill>
                  </a:tcPr>
                </a:tc>
                <a:tc hMerge="1">
                  <a:txBody>
                    <a:bodyPr/>
                    <a:lstStyle/>
                    <a:p>
                      <a:endParaRPr lang="fr-FR"/>
                    </a:p>
                  </a:txBody>
                  <a:tcPr/>
                </a:tc>
                <a:tc hMerge="1">
                  <a:txBody>
                    <a:bodyPr/>
                    <a:lstStyle/>
                    <a:p>
                      <a:endParaRPr lang="fr-FR" sz="1600" dirty="0"/>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tc hMerge="1">
                  <a:txBody>
                    <a:bodyPr/>
                    <a:lstStyle/>
                    <a:p>
                      <a:endParaRPr lang="fr-FR" dirty="0"/>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tc hMerge="1">
                  <a:txBody>
                    <a:bodyPr/>
                    <a:lstStyle/>
                    <a:p>
                      <a:pPr algn="ctr" defTabSz="914400">
                        <a:lnSpc>
                          <a:spcPct val="100000"/>
                        </a:lnSpc>
                        <a:tabLst>
                          <a:tab pos="0" algn="l"/>
                        </a:tabLst>
                      </a:pPr>
                      <a:endParaRPr lang="fr-FR" sz="1800" b="0" strike="noStrike" spc="-1" dirty="0">
                        <a:solidFill>
                          <a:srgbClr val="000000"/>
                        </a:solidFill>
                        <a:latin typeface="Arial"/>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tc hMerge="1">
                  <a:txBody>
                    <a:bodyPr/>
                    <a:lstStyle/>
                    <a:p>
                      <a:endParaRPr lang="fr-FR"/>
                    </a:p>
                  </a:txBody>
                  <a:tcPr/>
                </a:tc>
                <a:tc hMerge="1">
                  <a:txBody>
                    <a:bodyPr/>
                    <a:lstStyle/>
                    <a:p>
                      <a:pPr algn="ctr" defTabSz="914400">
                        <a:lnSpc>
                          <a:spcPct val="100000"/>
                        </a:lnSpc>
                        <a:tabLst>
                          <a:tab pos="0" algn="l"/>
                        </a:tabLst>
                      </a:pPr>
                      <a:endParaRPr lang="fr-FR" sz="1800" b="0" strike="noStrike" spc="-1" dirty="0">
                        <a:solidFill>
                          <a:srgbClr val="000000"/>
                        </a:solidFill>
                        <a:latin typeface="Arial"/>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tc hMerge="1">
                  <a:txBody>
                    <a:bodyPr/>
                    <a:lstStyle/>
                    <a:p>
                      <a:pPr algn="ctr" defTabSz="914400">
                        <a:lnSpc>
                          <a:spcPct val="100000"/>
                        </a:lnSpc>
                        <a:tabLst>
                          <a:tab pos="0" algn="l"/>
                        </a:tabLst>
                      </a:pPr>
                      <a:endParaRPr lang="fr-FR" sz="1800" b="0" strike="noStrike" spc="-1" dirty="0">
                        <a:solidFill>
                          <a:srgbClr val="000000"/>
                        </a:solidFill>
                        <a:latin typeface="Arial"/>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2BB02987-3562-8866-8B0A-4CC8D527840A}"/>
              </a:ext>
            </a:extLst>
          </p:cNvPr>
          <p:cNvSpPr>
            <a:spLocks noGrp="1" noChangeArrowheads="1"/>
          </p:cNvSpPr>
          <p:nvPr>
            <p:ph type="title"/>
          </p:nvPr>
        </p:nvSpPr>
        <p:spPr>
          <a:xfrm>
            <a:off x="-46038" y="131763"/>
            <a:ext cx="7151688" cy="885825"/>
          </a:xfrm>
        </p:spPr>
        <p:txBody>
          <a:bodyPr lIns="21431" tIns="21431" rIns="21431" bIns="21431"/>
          <a:lstStyle/>
          <a:p>
            <a:pPr defTabSz="466725">
              <a:spcBef>
                <a:spcPts val="1200"/>
              </a:spcBef>
            </a:pPr>
            <a:r>
              <a:rPr lang="fr-FR" altLang="fr-FR" sz="5600"/>
              <a:t>Constat national</a:t>
            </a:r>
          </a:p>
        </p:txBody>
      </p:sp>
      <p:pic>
        <p:nvPicPr>
          <p:cNvPr id="6146" name="Picture 2">
            <a:extLst>
              <a:ext uri="{FF2B5EF4-FFF2-40B4-BE49-F238E27FC236}">
                <a16:creationId xmlns:a16="http://schemas.microsoft.com/office/drawing/2014/main" id="{412EA275-542D-C911-68EB-6ACA6849E3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4725" y="452438"/>
            <a:ext cx="3703638" cy="5275262"/>
          </a:xfrm>
          <a:prstGeom prst="rect">
            <a:avLst/>
          </a:prstGeom>
          <a:noFill/>
          <a:ln w="25400" cap="flat" cmpd="sng">
            <a:solidFill>
              <a:srgbClr val="F3F7F5"/>
            </a:solidFill>
            <a:prstDash val="solid"/>
            <a:miter lim="400000"/>
            <a:headEnd type="none" w="med" len="med"/>
            <a:tailEnd type="none" w="med" len="med"/>
          </a:ln>
          <a:effectLst>
            <a:outerShdw blurRad="50800" dist="25400" dir="3599997"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147" name="Text Box 3">
            <a:extLst>
              <a:ext uri="{FF2B5EF4-FFF2-40B4-BE49-F238E27FC236}">
                <a16:creationId xmlns:a16="http://schemas.microsoft.com/office/drawing/2014/main" id="{4EA00EF3-52D5-693C-2006-46A819835263}"/>
              </a:ext>
            </a:extLst>
          </p:cNvPr>
          <p:cNvSpPr txBox="1">
            <a:spLocks/>
          </p:cNvSpPr>
          <p:nvPr/>
        </p:nvSpPr>
        <p:spPr bwMode="auto">
          <a:xfrm>
            <a:off x="8597900" y="5935663"/>
            <a:ext cx="3697288"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p>
            <a:pPr algn="just"/>
            <a:r>
              <a:rPr lang="fr-FR" altLang="fr-FR" sz="2100" i="1"/>
              <a:t>« La souveraineté économique de la France repose plus que jamais sur sa souveraineté mathématique. »</a:t>
            </a:r>
          </a:p>
          <a:p>
            <a:pPr algn="just"/>
            <a:endParaRPr lang="fr-FR" altLang="fr-FR" sz="2100"/>
          </a:p>
          <a:p>
            <a:pPr algn="just"/>
            <a:r>
              <a:rPr lang="fr-FR" altLang="fr-FR" sz="2100"/>
              <a:t>                         </a:t>
            </a:r>
          </a:p>
          <a:p>
            <a:pPr algn="just"/>
            <a:r>
              <a:rPr lang="fr-FR" altLang="fr-FR" sz="2100"/>
              <a:t> Bruno Le Maire</a:t>
            </a:r>
          </a:p>
        </p:txBody>
      </p:sp>
      <p:pic>
        <p:nvPicPr>
          <p:cNvPr id="6148" name="Picture 4">
            <a:extLst>
              <a:ext uri="{FF2B5EF4-FFF2-40B4-BE49-F238E27FC236}">
                <a16:creationId xmlns:a16="http://schemas.microsoft.com/office/drawing/2014/main" id="{CDB085E9-081C-425E-4B15-6A463417E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7415213"/>
            <a:ext cx="1081087"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Line 5">
            <a:extLst>
              <a:ext uri="{FF2B5EF4-FFF2-40B4-BE49-F238E27FC236}">
                <a16:creationId xmlns:a16="http://schemas.microsoft.com/office/drawing/2014/main" id="{0F285C3C-0387-5528-1E80-575D27C06ACB}"/>
              </a:ext>
            </a:extLst>
          </p:cNvPr>
          <p:cNvSpPr>
            <a:spLocks noChangeShapeType="1"/>
          </p:cNvSpPr>
          <p:nvPr/>
        </p:nvSpPr>
        <p:spPr bwMode="auto">
          <a:xfrm flipV="1">
            <a:off x="7843838" y="496888"/>
            <a:ext cx="0" cy="8758237"/>
          </a:xfrm>
          <a:prstGeom prst="line">
            <a:avLst/>
          </a:prstGeom>
          <a:noFill/>
          <a:ln w="254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pic>
        <p:nvPicPr>
          <p:cNvPr id="6150" name="Picture 6">
            <a:extLst>
              <a:ext uri="{FF2B5EF4-FFF2-40B4-BE49-F238E27FC236}">
                <a16:creationId xmlns:a16="http://schemas.microsoft.com/office/drawing/2014/main" id="{EEE5CF62-8B79-08BF-735E-F4A14A7726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200150"/>
            <a:ext cx="3235325"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1" name="Text Box 7">
            <a:extLst>
              <a:ext uri="{FF2B5EF4-FFF2-40B4-BE49-F238E27FC236}">
                <a16:creationId xmlns:a16="http://schemas.microsoft.com/office/drawing/2014/main" id="{264D8D39-212B-3371-4CEC-4A6F89DAED65}"/>
              </a:ext>
            </a:extLst>
          </p:cNvPr>
          <p:cNvSpPr txBox="1">
            <a:spLocks/>
          </p:cNvSpPr>
          <p:nvPr/>
        </p:nvSpPr>
        <p:spPr bwMode="auto">
          <a:xfrm>
            <a:off x="-847725" y="3825875"/>
            <a:ext cx="165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1600">
                <a:solidFill>
                  <a:srgbClr val="000000"/>
                </a:solidFill>
                <a:latin typeface="Times Roman" charset="0"/>
                <a:ea typeface="Times Roman" charset="0"/>
                <a:cs typeface="Times Roman" charset="0"/>
                <a:sym typeface="Times Roman" charset="0"/>
              </a:rPr>
              <a:t> </a:t>
            </a:r>
          </a:p>
        </p:txBody>
      </p:sp>
      <p:pic>
        <p:nvPicPr>
          <p:cNvPr id="6152" name="Picture 8">
            <a:extLst>
              <a:ext uri="{FF2B5EF4-FFF2-40B4-BE49-F238E27FC236}">
                <a16:creationId xmlns:a16="http://schemas.microsoft.com/office/drawing/2014/main" id="{8731736D-13D9-5DB4-993B-123DE46C41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050" y="5145088"/>
            <a:ext cx="3330575" cy="450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3" name="Text Box 9">
            <a:extLst>
              <a:ext uri="{FF2B5EF4-FFF2-40B4-BE49-F238E27FC236}">
                <a16:creationId xmlns:a16="http://schemas.microsoft.com/office/drawing/2014/main" id="{3D088277-8F46-3737-9CC5-B3702427B57E}"/>
              </a:ext>
            </a:extLst>
          </p:cNvPr>
          <p:cNvSpPr txBox="1">
            <a:spLocks/>
          </p:cNvSpPr>
          <p:nvPr/>
        </p:nvSpPr>
        <p:spPr bwMode="auto">
          <a:xfrm>
            <a:off x="4341813" y="-1017588"/>
            <a:ext cx="165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1600">
                <a:solidFill>
                  <a:srgbClr val="000000"/>
                </a:solidFill>
                <a:latin typeface="Times Roman" charset="0"/>
                <a:ea typeface="Times Roman" charset="0"/>
                <a:cs typeface="Times Roman" charset="0"/>
                <a:sym typeface="Times Roman" charset="0"/>
              </a:rPr>
              <a:t> </a:t>
            </a:r>
          </a:p>
        </p:txBody>
      </p:sp>
      <p:pic>
        <p:nvPicPr>
          <p:cNvPr id="6154" name="Picture 10">
            <a:extLst>
              <a:ext uri="{FF2B5EF4-FFF2-40B4-BE49-F238E27FC236}">
                <a16:creationId xmlns:a16="http://schemas.microsoft.com/office/drawing/2014/main" id="{29930DEC-5BE8-5DA2-3ECA-78CD649584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40188" y="2454275"/>
            <a:ext cx="3432175" cy="517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5" name="Text Box 11">
            <a:extLst>
              <a:ext uri="{FF2B5EF4-FFF2-40B4-BE49-F238E27FC236}">
                <a16:creationId xmlns:a16="http://schemas.microsoft.com/office/drawing/2014/main" id="{93AF0915-8697-1738-8944-56D8801C77CD}"/>
              </a:ext>
            </a:extLst>
          </p:cNvPr>
          <p:cNvSpPr txBox="1">
            <a:spLocks/>
          </p:cNvSpPr>
          <p:nvPr/>
        </p:nvSpPr>
        <p:spPr bwMode="auto">
          <a:xfrm>
            <a:off x="4386263" y="1435100"/>
            <a:ext cx="1651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1600">
                <a:solidFill>
                  <a:srgbClr val="000000"/>
                </a:solidFill>
                <a:latin typeface="Times Roman" charset="0"/>
                <a:ea typeface="Times Roman" charset="0"/>
                <a:cs typeface="Times Roman" charset="0"/>
                <a:sym typeface="Times Roman" charset="0"/>
              </a:rPr>
              <a:t> </a:t>
            </a:r>
          </a:p>
        </p:txBody>
      </p:sp>
      <p:sp>
        <p:nvSpPr>
          <p:cNvPr id="6156" name="Text Box 12">
            <a:extLst>
              <a:ext uri="{FF2B5EF4-FFF2-40B4-BE49-F238E27FC236}">
                <a16:creationId xmlns:a16="http://schemas.microsoft.com/office/drawing/2014/main" id="{F8153618-6D5D-7090-5B55-1813A865B066}"/>
              </a:ext>
            </a:extLst>
          </p:cNvPr>
          <p:cNvSpPr txBox="1">
            <a:spLocks/>
          </p:cNvSpPr>
          <p:nvPr/>
        </p:nvSpPr>
        <p:spPr bwMode="auto">
          <a:xfrm>
            <a:off x="4697413" y="850900"/>
            <a:ext cx="2770187"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p>
            <a:r>
              <a:rPr lang="fr-FR" altLang="fr-FR" i="1"/>
              <a:t>(sept. 2022)</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Group 1"/>
          <p:cNvGraphicFramePr/>
          <p:nvPr/>
        </p:nvGraphicFramePr>
        <p:xfrm>
          <a:off x="155279" y="437885"/>
          <a:ext cx="12694241" cy="8578081"/>
        </p:xfrm>
        <a:graphic>
          <a:graphicData uri="http://schemas.openxmlformats.org/drawingml/2006/table">
            <a:tbl>
              <a:tblPr/>
              <a:tblGrid>
                <a:gridCol w="983665">
                  <a:extLst>
                    <a:ext uri="{9D8B030D-6E8A-4147-A177-3AD203B41FA5}">
                      <a16:colId xmlns:a16="http://schemas.microsoft.com/office/drawing/2014/main" val="20000"/>
                    </a:ext>
                  </a:extLst>
                </a:gridCol>
                <a:gridCol w="2399825">
                  <a:extLst>
                    <a:ext uri="{9D8B030D-6E8A-4147-A177-3AD203B41FA5}">
                      <a16:colId xmlns:a16="http://schemas.microsoft.com/office/drawing/2014/main" val="351284836"/>
                    </a:ext>
                  </a:extLst>
                </a:gridCol>
                <a:gridCol w="2399825">
                  <a:extLst>
                    <a:ext uri="{9D8B030D-6E8A-4147-A177-3AD203B41FA5}">
                      <a16:colId xmlns:a16="http://schemas.microsoft.com/office/drawing/2014/main" val="1058989766"/>
                    </a:ext>
                  </a:extLst>
                </a:gridCol>
                <a:gridCol w="720191">
                  <a:extLst>
                    <a:ext uri="{9D8B030D-6E8A-4147-A177-3AD203B41FA5}">
                      <a16:colId xmlns:a16="http://schemas.microsoft.com/office/drawing/2014/main" val="2219479200"/>
                    </a:ext>
                  </a:extLst>
                </a:gridCol>
                <a:gridCol w="2749436">
                  <a:extLst>
                    <a:ext uri="{9D8B030D-6E8A-4147-A177-3AD203B41FA5}">
                      <a16:colId xmlns:a16="http://schemas.microsoft.com/office/drawing/2014/main" val="1623568341"/>
                    </a:ext>
                  </a:extLst>
                </a:gridCol>
                <a:gridCol w="263814">
                  <a:extLst>
                    <a:ext uri="{9D8B030D-6E8A-4147-A177-3AD203B41FA5}">
                      <a16:colId xmlns:a16="http://schemas.microsoft.com/office/drawing/2014/main" val="4049195558"/>
                    </a:ext>
                  </a:extLst>
                </a:gridCol>
                <a:gridCol w="2485622">
                  <a:extLst>
                    <a:ext uri="{9D8B030D-6E8A-4147-A177-3AD203B41FA5}">
                      <a16:colId xmlns:a16="http://schemas.microsoft.com/office/drawing/2014/main" val="3343620846"/>
                    </a:ext>
                  </a:extLst>
                </a:gridCol>
                <a:gridCol w="691863">
                  <a:extLst>
                    <a:ext uri="{9D8B030D-6E8A-4147-A177-3AD203B41FA5}">
                      <a16:colId xmlns:a16="http://schemas.microsoft.com/office/drawing/2014/main" val="759685652"/>
                    </a:ext>
                  </a:extLst>
                </a:gridCol>
              </a:tblGrid>
              <a:tr h="498313">
                <a:tc>
                  <a:txBody>
                    <a:bodyPr/>
                    <a:lstStyle/>
                    <a:p>
                      <a:r>
                        <a:rPr lang="fr-FR" sz="1800" b="1" strike="noStrike" spc="-1" dirty="0">
                          <a:solidFill>
                            <a:srgbClr val="FFFFFF"/>
                          </a:solidFill>
                          <a:latin typeface="Helvetica Neue"/>
                          <a:ea typeface="Helvetica Neue"/>
                        </a:rPr>
                        <a:t>M2 IM </a:t>
                      </a:r>
                    </a:p>
                  </a:txBody>
                  <a:tcPr marL="50760" marR="50760" anchor="ctr">
                    <a:lnL w="2880">
                      <a:solidFill>
                        <a:srgbClr val="A0A4A8"/>
                      </a:solidFill>
                      <a:prstDash val="solid"/>
                    </a:lnL>
                    <a:lnR w="2880">
                      <a:solidFill>
                        <a:srgbClr val="FFFFFF"/>
                      </a:solidFill>
                      <a:prstDash val="solid"/>
                    </a:lnR>
                    <a:lnT w="2880">
                      <a:solidFill>
                        <a:srgbClr val="A0A4A8"/>
                      </a:solidFill>
                      <a:prstDash val="solid"/>
                    </a:lnT>
                    <a:lnB w="2880">
                      <a:solidFill>
                        <a:srgbClr val="FFFFFF"/>
                      </a:solidFill>
                      <a:prstDash val="solid"/>
                    </a:lnB>
                    <a:solidFill>
                      <a:schemeClr val="accent1"/>
                    </a:solidFill>
                  </a:tcPr>
                </a:tc>
                <a:tc gridSpan="3">
                  <a:txBody>
                    <a:bodyPr/>
                    <a:lstStyle/>
                    <a:p>
                      <a:r>
                        <a:rPr lang="fr-FR" sz="1800" b="1" strike="noStrike" spc="-1" dirty="0">
                          <a:solidFill>
                            <a:srgbClr val="FFFFFF"/>
                          </a:solidFill>
                          <a:latin typeface="Helvetica Neue"/>
                          <a:ea typeface="Helvetica Neue"/>
                        </a:rPr>
                        <a:t>Math Sciences des Données</a:t>
                      </a:r>
                    </a:p>
                  </a:txBody>
                  <a:tcPr marL="50760" marR="50760" anchor="ctr">
                    <a:lnL w="2880">
                      <a:solidFill>
                        <a:srgbClr val="FFFFFF"/>
                      </a:solidFill>
                      <a:prstDash val="solid"/>
                    </a:lnL>
                    <a:lnR w="2880" cap="flat" cmpd="sng" algn="ctr">
                      <a:solidFill>
                        <a:srgbClr val="FFFFFF"/>
                      </a:solidFill>
                      <a:prstDash val="solid"/>
                      <a:round/>
                      <a:headEnd type="none" w="med" len="med"/>
                      <a:tailEnd type="none" w="med" len="med"/>
                    </a:lnR>
                    <a:lnT w="2880">
                      <a:solidFill>
                        <a:srgbClr val="A0A4A8"/>
                      </a:solidFill>
                      <a:prstDash val="solid"/>
                    </a:lnT>
                    <a:lnB w="2880">
                      <a:solidFill>
                        <a:srgbClr val="FFFFFF"/>
                      </a:solidFill>
                      <a:prstDash val="solid"/>
                    </a:lnB>
                    <a:solidFill>
                      <a:schemeClr val="accent1"/>
                    </a:solidFill>
                  </a:tcPr>
                </a:tc>
                <a:tc hMerge="1">
                  <a:txBody>
                    <a:bodyPr/>
                    <a:lstStyle/>
                    <a:p>
                      <a:endParaRPr lang="fr-FR"/>
                    </a:p>
                  </a:txBody>
                  <a:tcPr>
                    <a:lnL w="2880" cap="flat" cmpd="sng" algn="ctr">
                      <a:solidFill>
                        <a:srgbClr val="FFFFFF"/>
                      </a:solidFill>
                      <a:prstDash val="solid"/>
                      <a:round/>
                      <a:headEnd type="none" w="med" len="med"/>
                      <a:tailEnd type="none" w="med" len="med"/>
                    </a:lnL>
                  </a:tcPr>
                </a:tc>
                <a:tc hMerge="1">
                  <a:txBody>
                    <a:bodyPr/>
                    <a:lstStyle/>
                    <a:p>
                      <a:endParaRPr lang="fr-FR" sz="1800" b="1" strike="noStrike" spc="-1" dirty="0">
                        <a:solidFill>
                          <a:srgbClr val="FFFFFF"/>
                        </a:solidFill>
                        <a:latin typeface="Helvetica Neue"/>
                        <a:ea typeface="Helvetica Neue"/>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solidFill>
                        <a:srgbClr val="A0A4A8"/>
                      </a:solidFill>
                      <a:prstDash val="solid"/>
                    </a:lnT>
                    <a:lnB w="2880">
                      <a:noFill/>
                      <a:prstDash val="solid"/>
                    </a:lnB>
                    <a:solidFill>
                      <a:schemeClr val="accent1"/>
                    </a:solidFill>
                  </a:tcPr>
                </a:tc>
                <a:tc gridSpan="3">
                  <a:txBody>
                    <a:bodyPr/>
                    <a:lstStyle/>
                    <a:p>
                      <a:r>
                        <a:rPr lang="fr-FR" sz="1800" b="1" strike="noStrike" spc="-1" dirty="0">
                          <a:solidFill>
                            <a:srgbClr val="FFFFFF"/>
                          </a:solidFill>
                          <a:latin typeface="Helvetica Neue"/>
                          <a:ea typeface="Helvetica Neue"/>
                        </a:rPr>
                        <a:t>Math Modélisation du Vivant </a:t>
                      </a: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solidFill>
                        <a:srgbClr val="A0A4A8"/>
                      </a:solidFill>
                      <a:prstDash val="solid"/>
                    </a:lnT>
                    <a:lnB w="2880">
                      <a:noFill/>
                      <a:prstDash val="solid"/>
                    </a:lnB>
                    <a:solidFill>
                      <a:schemeClr val="accent1"/>
                    </a:solidFill>
                  </a:tcPr>
                </a:tc>
                <a:tc hMerge="1">
                  <a:txBody>
                    <a:bodyPr/>
                    <a:lstStyle/>
                    <a:p>
                      <a:endParaRPr lang="fr-FR"/>
                    </a:p>
                  </a:txBody>
                  <a:tcPr/>
                </a:tc>
                <a:tc hMerge="1">
                  <a:txBody>
                    <a:bodyPr/>
                    <a:lstStyle/>
                    <a:p>
                      <a:endParaRPr lang="fr-FR" sz="1800" b="1" strike="noStrike" spc="-1" dirty="0">
                        <a:solidFill>
                          <a:srgbClr val="FFFFFF"/>
                        </a:solidFill>
                        <a:latin typeface="Helvetica Neue"/>
                        <a:ea typeface="Helvetica Neue"/>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solidFill>
                        <a:srgbClr val="A0A4A8"/>
                      </a:solidFill>
                      <a:prstDash val="solid"/>
                    </a:lnT>
                    <a:lnB w="2880">
                      <a:noFill/>
                      <a:prstDash val="solid"/>
                    </a:lnB>
                    <a:solidFill>
                      <a:schemeClr val="accent1"/>
                    </a:solidFill>
                  </a:tcPr>
                </a:tc>
                <a:tc>
                  <a:txBody>
                    <a:bodyPr/>
                    <a:lstStyle/>
                    <a:p>
                      <a:endParaRPr lang="fr-FR" sz="1800" b="1" strike="noStrike" spc="-1" dirty="0">
                        <a:solidFill>
                          <a:srgbClr val="FFFFFF"/>
                        </a:solidFill>
                        <a:latin typeface="Helvetica Neue"/>
                        <a:ea typeface="Helvetica Neue"/>
                      </a:endParaRPr>
                    </a:p>
                  </a:txBody>
                  <a:tcPr marL="50760" marR="50760" anchor="ctr">
                    <a:lnL w="2880" cap="flat" cmpd="sng" algn="ctr">
                      <a:solidFill>
                        <a:srgbClr val="FFFFFF"/>
                      </a:solidFill>
                      <a:prstDash val="solid"/>
                      <a:round/>
                      <a:headEnd type="none" w="med" len="med"/>
                      <a:tailEnd type="none" w="med" len="med"/>
                    </a:lnL>
                    <a:lnR w="2880">
                      <a:solidFill>
                        <a:srgbClr val="A0A4A8"/>
                      </a:solidFill>
                      <a:prstDash val="solid"/>
                    </a:lnR>
                    <a:lnT w="2880">
                      <a:solidFill>
                        <a:srgbClr val="A0A4A8"/>
                      </a:solidFill>
                      <a:prstDash val="solid"/>
                    </a:lnT>
                    <a:lnB w="2880">
                      <a:noFill/>
                      <a:prstDash val="solid"/>
                    </a:lnB>
                    <a:solidFill>
                      <a:schemeClr val="accent1"/>
                    </a:solidFill>
                  </a:tcPr>
                </a:tc>
                <a:extLst>
                  <a:ext uri="{0D108BD9-81ED-4DB2-BD59-A6C34878D82A}">
                    <a16:rowId xmlns:a16="http://schemas.microsoft.com/office/drawing/2014/main" val="10000"/>
                  </a:ext>
                </a:extLst>
              </a:tr>
              <a:tr h="850354">
                <a:tc rowSpan="12">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ea typeface="Helvetica Neue Light"/>
                        </a:rPr>
                        <a:t>S3</a:t>
                      </a:r>
                      <a:endParaRPr lang="fr-FR" sz="1800" b="0" strike="noStrike" spc="-1" dirty="0">
                        <a:solidFill>
                          <a:schemeClr val="tx1">
                            <a:lumMod val="20000"/>
                            <a:lumOff val="80000"/>
                          </a:schemeClr>
                        </a:solidFill>
                        <a:latin typeface="Helvetica Neue Light"/>
                      </a:endParaRPr>
                    </a:p>
                  </a:txBody>
                  <a:tcPr marL="50760" marR="50760" anchor="ctr">
                    <a:lnL w="2880">
                      <a:solidFill>
                        <a:srgbClr val="A0A4A8"/>
                      </a:solidFill>
                      <a:prstDash val="solid"/>
                    </a:lnL>
                    <a:lnR w="2880">
                      <a:solidFill>
                        <a:srgbClr val="FFFFFF"/>
                      </a:solidFill>
                      <a:prstDash val="solid"/>
                    </a:lnR>
                    <a:lnT w="2880">
                      <a:solidFill>
                        <a:srgbClr val="FFFFFF"/>
                      </a:solidFill>
                      <a:prstDash val="solid"/>
                    </a:lnT>
                    <a:lnB w="2880">
                      <a:solidFill>
                        <a:srgbClr val="FFFFFF"/>
                      </a:solidFill>
                      <a:prstDash val="solid"/>
                    </a:lnB>
                    <a:solidFill>
                      <a:schemeClr val="accent1">
                        <a:lumMod val="50000"/>
                      </a:schemeClr>
                    </a:solidFill>
                  </a:tcPr>
                </a:tc>
                <a:tc>
                  <a:txBody>
                    <a:bodyPr/>
                    <a:lstStyle/>
                    <a:p>
                      <a:pPr algn="l" defTabSz="914400">
                        <a:lnSpc>
                          <a:spcPct val="100000"/>
                        </a:lnSpc>
                        <a:tabLst>
                          <a:tab pos="0" algn="l"/>
                        </a:tabLst>
                      </a:pPr>
                      <a:r>
                        <a:rPr lang="en-US" sz="1800" b="0" strike="noStrike" spc="-1" dirty="0">
                          <a:solidFill>
                            <a:schemeClr val="tx1">
                              <a:lumMod val="20000"/>
                              <a:lumOff val="80000"/>
                            </a:schemeClr>
                          </a:solidFill>
                          <a:latin typeface="Helvetica Neue Light"/>
                        </a:rPr>
                        <a:t>Statistical learning from and on Graphs</a:t>
                      </a:r>
                    </a:p>
                  </a:txBody>
                  <a:tcPr marL="50760" marR="50760">
                    <a:lnL w="2880">
                      <a:solidFill>
                        <a:srgbClr val="FFFFFF"/>
                      </a:solidFill>
                      <a:prstDash val="solid"/>
                    </a:lnL>
                    <a:lnR w="2880" cap="flat" cmpd="sng" algn="ctr">
                      <a:solidFill>
                        <a:srgbClr val="FFFFFF"/>
                      </a:solidFill>
                      <a:prstDash val="solid"/>
                      <a:round/>
                      <a:headEnd type="none" w="med" len="med"/>
                      <a:tailEnd type="none" w="med" len="med"/>
                    </a:lnR>
                    <a:lnT w="2880">
                      <a:solidFill>
                        <a:srgbClr val="FFFFFF"/>
                      </a:solidFill>
                      <a:prstDash val="solid"/>
                    </a:lnT>
                    <a:lnB w="2880">
                      <a:solidFill>
                        <a:srgbClr val="FFFFFF"/>
                      </a:solidFill>
                      <a:prstDash val="solid"/>
                    </a:lnB>
                    <a:solidFill>
                      <a:schemeClr val="accent1">
                        <a:lumMod val="50000"/>
                      </a:schemeClr>
                    </a:solidFill>
                  </a:tcPr>
                </a:tc>
                <a:tc rowSpan="2">
                  <a:txBody>
                    <a:bodyPr/>
                    <a:lstStyle/>
                    <a:p>
                      <a:pPr algn="ctr"/>
                      <a:r>
                        <a:rPr lang="en-US" sz="1800" dirty="0">
                          <a:solidFill>
                            <a:schemeClr val="tx1">
                              <a:lumMod val="20000"/>
                              <a:lumOff val="80000"/>
                            </a:schemeClr>
                          </a:solidFill>
                          <a:latin typeface="Helvetica Neue Light"/>
                        </a:rPr>
                        <a:t>Geometric Statistics</a:t>
                      </a: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rPr>
                        <a:t>60h</a:t>
                      </a: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algn="l" defTabSz="914400">
                        <a:lnSpc>
                          <a:spcPct val="100000"/>
                        </a:lnSpc>
                        <a:tabLst>
                          <a:tab pos="0" algn="l"/>
                        </a:tabLst>
                      </a:pPr>
                      <a:r>
                        <a:rPr lang="en-US" sz="1800" b="0" strike="noStrike" spc="-1" dirty="0">
                          <a:solidFill>
                            <a:schemeClr val="tx1">
                              <a:lumMod val="20000"/>
                              <a:lumOff val="80000"/>
                            </a:schemeClr>
                          </a:solidFill>
                          <a:latin typeface="Helvetica Neue Light"/>
                        </a:rPr>
                        <a:t>Statistical learning from and on Graphs</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rowSpan="2">
                  <a:txBody>
                    <a:bodyPr/>
                    <a:lstStyle/>
                    <a:p>
                      <a:pPr algn="l" defTabSz="914400">
                        <a:lnSpc>
                          <a:spcPct val="100000"/>
                        </a:lnSpc>
                        <a:tabLst>
                          <a:tab pos="0" algn="l"/>
                        </a:tabLst>
                      </a:pPr>
                      <a:r>
                        <a:rPr lang="en-US" sz="1800" b="0" strike="noStrike" spc="-1" dirty="0">
                          <a:solidFill>
                            <a:schemeClr val="tx1">
                              <a:lumMod val="20000"/>
                              <a:lumOff val="80000"/>
                            </a:schemeClr>
                          </a:solidFill>
                          <a:latin typeface="Helvetica Neue Light"/>
                        </a:rPr>
                        <a:t>Mixed Effects Models and Population Variability</a:t>
                      </a:r>
                      <a:endParaRPr lang="fr-FR" sz="1800" b="0" strike="noStrike" spc="-1"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rPr>
                        <a:t>60h</a:t>
                      </a: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a:noFill/>
                      <a:prstDash val="soli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1"/>
                  </a:ext>
                </a:extLst>
              </a:tr>
              <a:tr h="854977">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strike="noStrike" spc="-1" dirty="0">
                          <a:solidFill>
                            <a:schemeClr val="tx1">
                              <a:lumMod val="20000"/>
                              <a:lumOff val="80000"/>
                            </a:schemeClr>
                          </a:solidFill>
                          <a:latin typeface="Helvetica Neue Light"/>
                        </a:rPr>
                        <a:t>Probabilistic Computational Methods</a:t>
                      </a:r>
                      <a:endParaRPr lang="fr-FR" dirty="0"/>
                    </a:p>
                  </a:txBody>
                  <a:tcPr marL="50760" marR="50760">
                    <a:lnL w="2880">
                      <a:solidFill>
                        <a:srgbClr val="FFFFFF"/>
                      </a:solidFill>
                      <a:prstDash val="solid"/>
                    </a:lnL>
                    <a:lnR w="2880" cap="flat" cmpd="sng" algn="ctr">
                      <a:solidFill>
                        <a:srgbClr val="FFFFFF"/>
                      </a:solidFill>
                      <a:prstDash val="solid"/>
                      <a:round/>
                      <a:headEnd type="none" w="med" len="med"/>
                      <a:tailEnd type="none" w="med" len="med"/>
                    </a:lnR>
                    <a:lnT w="2880">
                      <a:solidFill>
                        <a:srgbClr val="FFFFFF"/>
                      </a:solidFill>
                      <a:prstDash val="solid"/>
                    </a:lnT>
                    <a:lnB w="2880">
                      <a:solidFill>
                        <a:srgbClr val="FFFFFF"/>
                      </a:solidFill>
                      <a:prstDash val="solid"/>
                    </a:lnB>
                    <a:solidFill>
                      <a:schemeClr val="accent1">
                        <a:lumMod val="50000"/>
                      </a:schemeClr>
                    </a:solidFill>
                  </a:tcPr>
                </a:tc>
                <a:tc vMerge="1">
                  <a:txBody>
                    <a:bodyPr/>
                    <a:lstStyle/>
                    <a:p>
                      <a:endParaRPr lang="fr-FR" dirty="0"/>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vMerge="1">
                  <a:txBody>
                    <a:bodyPr/>
                    <a:lstStyle/>
                    <a:p>
                      <a:pPr algn="ct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strike="noStrike" spc="-1" dirty="0">
                          <a:solidFill>
                            <a:schemeClr val="tx1">
                              <a:lumMod val="20000"/>
                              <a:lumOff val="80000"/>
                            </a:schemeClr>
                          </a:solidFill>
                          <a:latin typeface="Helvetica Neue Light"/>
                        </a:rPr>
                        <a:t>Probabilistic Computational Methods</a:t>
                      </a:r>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fr-FR" sz="1700" b="0" strike="noStrike" spc="-1" dirty="0">
                        <a:solidFill>
                          <a:srgbClr val="000000"/>
                        </a:solidFill>
                        <a:latin typeface="Arial"/>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vMerge="1">
                  <a:txBody>
                    <a:bodyPr/>
                    <a:lstStyle/>
                    <a:p>
                      <a:pPr algn="ct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2"/>
                  </a:ext>
                </a:extLst>
              </a:tr>
              <a:tr h="854977">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20000"/>
                              <a:lumOff val="80000"/>
                            </a:schemeClr>
                          </a:solidFill>
                          <a:latin typeface="Helvetica Neue Light"/>
                        </a:rPr>
                        <a:t>Stochastic Calculus and Applications (45h)</a:t>
                      </a:r>
                    </a:p>
                    <a:p>
                      <a:pPr algn="l"/>
                      <a:endParaRPr lang="en-US" sz="1800" dirty="0">
                        <a:solidFill>
                          <a:schemeClr val="tx1">
                            <a:lumMod val="20000"/>
                            <a:lumOff val="80000"/>
                          </a:schemeClr>
                        </a:solidFill>
                        <a:latin typeface="Helvetica Neue Light"/>
                      </a:endParaRPr>
                    </a:p>
                  </a:txBody>
                  <a:tcPr marL="50760" marR="50760">
                    <a:lnL w="2880">
                      <a:solidFill>
                        <a:srgbClr val="FFFFFF"/>
                      </a:solidFill>
                      <a:prstDash val="solid"/>
                    </a:lnL>
                    <a:lnR w="2880" cap="flat" cmpd="sng" algn="ctr">
                      <a:solidFill>
                        <a:srgbClr val="FFFFFF"/>
                      </a:solidFill>
                      <a:prstDash val="solid"/>
                      <a:round/>
                      <a:headEnd type="none" w="med" len="med"/>
                      <a:tailEnd type="none" w="med" len="med"/>
                    </a:lnR>
                    <a:lnT w="2880">
                      <a:solidFill>
                        <a:srgbClr val="FFFFFF"/>
                      </a:solidFill>
                      <a:prstDash val="soli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20000"/>
                              <a:lumOff val="80000"/>
                            </a:schemeClr>
                          </a:solidFill>
                          <a:latin typeface="Helvetica Neue Light"/>
                        </a:rPr>
                        <a:t>Advanced optimization (30h)</a:t>
                      </a:r>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a:endParaRPr lang="fr-FR" sz="1800" dirty="0">
                        <a:solidFill>
                          <a:schemeClr val="tx1">
                            <a:lumMod val="20000"/>
                            <a:lumOff val="80000"/>
                          </a:schemeClr>
                        </a:solidFill>
                        <a:latin typeface="Helvetica Neue Light"/>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dirty="0">
                          <a:solidFill>
                            <a:schemeClr val="tx1">
                              <a:lumMod val="20000"/>
                              <a:lumOff val="80000"/>
                            </a:schemeClr>
                          </a:solidFill>
                          <a:latin typeface="Helvetica Neue Light"/>
                        </a:rPr>
                        <a:t>Stochastic Calculus and Applications (45h)</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fr-FR" sz="1800" b="0" strike="noStrike" spc="-1"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fr-FR" sz="1800" b="0" strike="noStrike" spc="-1" dirty="0">
                          <a:solidFill>
                            <a:schemeClr val="tx1">
                              <a:lumMod val="20000"/>
                              <a:lumOff val="80000"/>
                            </a:schemeClr>
                          </a:solidFill>
                          <a:latin typeface="Helvetica Neue Light"/>
                        </a:rPr>
                        <a:t>Control Theory</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fr-FR" sz="1600" b="0" strike="noStrike" spc="-1" dirty="0">
                        <a:solidFill>
                          <a:srgbClr val="000000"/>
                        </a:solidFill>
                        <a:latin typeface="Arial"/>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defTabSz="914400">
                        <a:lnSpc>
                          <a:spcPct val="100000"/>
                        </a:lnSpc>
                        <a:tabLst>
                          <a:tab pos="0" algn="l"/>
                        </a:tabLst>
                      </a:pPr>
                      <a:r>
                        <a:rPr lang="fr-FR" sz="1800" b="0" strike="noStrike" spc="-1" dirty="0">
                          <a:solidFill>
                            <a:schemeClr val="tx1">
                              <a:lumMod val="20000"/>
                              <a:lumOff val="80000"/>
                            </a:schemeClr>
                          </a:solidFill>
                          <a:latin typeface="Helvetica Neue Light"/>
                        </a:rPr>
                        <a:t>45h</a:t>
                      </a: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3"/>
                  </a:ext>
                </a:extLst>
              </a:tr>
              <a:tr h="341991">
                <a:tc vMerge="1">
                  <a:txBody>
                    <a:bodyPr/>
                    <a:lstStyle/>
                    <a:p>
                      <a:endParaRPr lang="fr-FR"/>
                    </a:p>
                  </a:txBody>
                  <a:tcPr/>
                </a:tc>
                <a:tc gridSpan="2">
                  <a:txBody>
                    <a:bodyPr/>
                    <a:lstStyle/>
                    <a:p>
                      <a:pPr algn="l"/>
                      <a:r>
                        <a:rPr lang="en-US" sz="1800" dirty="0">
                          <a:solidFill>
                            <a:schemeClr val="tx1">
                              <a:lumMod val="20000"/>
                              <a:lumOff val="80000"/>
                            </a:schemeClr>
                          </a:solidFill>
                          <a:latin typeface="Helvetica Neue Light"/>
                        </a:rPr>
                        <a:t>Fundamentals of Machine Learning</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lnL w="2880" cap="flat" cmpd="sng" algn="ctr">
                      <a:solidFill>
                        <a:srgbClr val="FFFFFF"/>
                      </a:solidFill>
                      <a:prstDash val="solid"/>
                      <a:round/>
                      <a:headEnd type="none" w="med" len="med"/>
                      <a:tailEnd type="none" w="med" len="med"/>
                    </a:lnL>
                    <a:lnT w="2880" cap="flat" cmpd="sng" algn="ctr">
                      <a:solidFill>
                        <a:srgbClr val="FFFFFF"/>
                      </a:solidFill>
                      <a:prstDash val="solid"/>
                      <a:round/>
                      <a:headEnd type="none" w="med" len="med"/>
                      <a:tailEnd type="none" w="med" len="med"/>
                    </a:lnT>
                  </a:tcPr>
                </a:tc>
                <a:tc rowSpan="4">
                  <a:txBody>
                    <a:bodyPr/>
                    <a:lstStyle/>
                    <a:p>
                      <a:pPr algn="ctr"/>
                      <a:r>
                        <a:rPr lang="fr-FR" sz="1800" dirty="0">
                          <a:solidFill>
                            <a:schemeClr val="tx1">
                              <a:lumMod val="20000"/>
                              <a:lumOff val="80000"/>
                            </a:schemeClr>
                          </a:solidFill>
                          <a:latin typeface="Helvetica Neue Light"/>
                        </a:rPr>
                        <a:t>90h</a:t>
                      </a: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2" gridSpan="3">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solidFill>
                            <a:schemeClr val="tx1">
                              <a:lumMod val="20000"/>
                              <a:lumOff val="80000"/>
                            </a:schemeClr>
                          </a:solidFill>
                          <a:latin typeface="Helvetica Neue Light"/>
                        </a:rPr>
                        <a:t>Fundamentals of Machine Learning</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2" hMerge="1">
                  <a:txBody>
                    <a:bodyPr/>
                    <a:lstStyle/>
                    <a:p>
                      <a:endParaRPr lang="fr-FR"/>
                    </a:p>
                  </a:txBody>
                  <a:tcPr/>
                </a:tc>
                <a:tc rowSpan="2" h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fr-FR" sz="1600" b="0" strike="noStrike" spc="-1" dirty="0">
                        <a:solidFill>
                          <a:srgbClr val="000000"/>
                        </a:solidFill>
                        <a:latin typeface="Arial"/>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4">
                  <a:txBody>
                    <a:bodyPr/>
                    <a:lstStyle/>
                    <a:p>
                      <a:pPr algn="ctr"/>
                      <a:r>
                        <a:rPr lang="fr-FR" sz="1800" dirty="0">
                          <a:solidFill>
                            <a:schemeClr val="tx1">
                              <a:lumMod val="20000"/>
                              <a:lumOff val="80000"/>
                            </a:schemeClr>
                          </a:solidFill>
                          <a:latin typeface="Helvetica Neue Light"/>
                        </a:rPr>
                        <a:t>88h</a:t>
                      </a: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48786150"/>
                  </a:ext>
                </a:extLst>
              </a:tr>
              <a:tr h="0">
                <a:tc vMerge="1">
                  <a:txBody>
                    <a:bodyPr/>
                    <a:lstStyle/>
                    <a:p>
                      <a:endParaRPr lang="fr-FR"/>
                    </a:p>
                  </a:txBody>
                  <a:tcPr/>
                </a:tc>
                <a:tc rowSpan="2" gridSpan="2">
                  <a:txBody>
                    <a:bodyPr/>
                    <a:lstStyle/>
                    <a:p>
                      <a:pPr algn="l"/>
                      <a:r>
                        <a:rPr lang="en-US" sz="1800" dirty="0">
                          <a:solidFill>
                            <a:schemeClr val="tx1">
                              <a:lumMod val="20000"/>
                              <a:lumOff val="80000"/>
                            </a:schemeClr>
                          </a:solidFill>
                          <a:latin typeface="Helvetica Neue Light"/>
                        </a:rPr>
                        <a:t>Computational Optimal Transport</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2" hMerge="1">
                  <a:txBody>
                    <a:bodyPr/>
                    <a:lstStyle/>
                    <a:p>
                      <a:endParaRPr lang="fr-FR"/>
                    </a:p>
                  </a:txBody>
                  <a:tcPr/>
                </a:tc>
                <a:tc vMerge="1">
                  <a:txBody>
                    <a:bodyPr/>
                    <a:lstStyle/>
                    <a:p>
                      <a:endParaRPr lang="fr-FR"/>
                    </a:p>
                  </a:txBody>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extLst>
                  <a:ext uri="{0D108BD9-81ED-4DB2-BD59-A6C34878D82A}">
                    <a16:rowId xmlns:a16="http://schemas.microsoft.com/office/drawing/2014/main" val="619326546"/>
                  </a:ext>
                </a:extLst>
              </a:tr>
              <a:tr h="375686">
                <a:tc vMerge="1">
                  <a:txBody>
                    <a:bodyPr/>
                    <a:lstStyle/>
                    <a:p>
                      <a:endParaRPr lang="fr-FR"/>
                    </a:p>
                  </a:txBody>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solidFill>
                            <a:schemeClr val="tx1">
                              <a:lumMod val="20000"/>
                              <a:lumOff val="80000"/>
                            </a:schemeClr>
                          </a:solidFill>
                          <a:latin typeface="Helvetica Neue Light"/>
                        </a:rPr>
                        <a:t>AI for biological and medical data</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3204760999"/>
                  </a:ext>
                </a:extLst>
              </a:tr>
              <a:tr h="367147">
                <a:tc vMerge="1">
                  <a:txBody>
                    <a:bodyPr/>
                    <a:lstStyle/>
                    <a:p>
                      <a:endParaRPr lang="fr-FR"/>
                    </a:p>
                  </a:txBody>
                  <a:tcPr/>
                </a:tc>
                <a:tc gridSpan="2">
                  <a:txBody>
                    <a:bodyPr/>
                    <a:lstStyle/>
                    <a:p>
                      <a:r>
                        <a:rPr lang="en-US" sz="1800" dirty="0">
                          <a:solidFill>
                            <a:schemeClr val="tx1">
                              <a:lumMod val="20000"/>
                              <a:lumOff val="80000"/>
                            </a:schemeClr>
                          </a:solidFill>
                          <a:latin typeface="Helvetica Neue Light"/>
                        </a:rPr>
                        <a:t>Technologies of Big Data</a:t>
                      </a:r>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a:p>
                  </a:txBody>
                  <a:tcPr/>
                </a:tc>
                <a:tc vMerge="1">
                  <a:txBody>
                    <a:bodyPr/>
                    <a:lstStyle/>
                    <a:p>
                      <a:endParaRPr lang="fr-F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err="1">
                          <a:solidFill>
                            <a:schemeClr val="tx1">
                              <a:lumMod val="20000"/>
                              <a:lumOff val="80000"/>
                            </a:schemeClr>
                          </a:solidFill>
                          <a:latin typeface="Helvetica Neue Light"/>
                        </a:rPr>
                        <a:t>Biomécanique</a:t>
                      </a:r>
                      <a:r>
                        <a:rPr lang="en-US" sz="1800" b="0" strike="noStrike" spc="-1" dirty="0">
                          <a:solidFill>
                            <a:schemeClr val="tx1">
                              <a:lumMod val="20000"/>
                              <a:lumOff val="80000"/>
                            </a:schemeClr>
                          </a:solidFill>
                          <a:latin typeface="Helvetica Neue Light"/>
                        </a:rPr>
                        <a:t> de la cellule</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235738399"/>
                  </a:ext>
                </a:extLst>
              </a:tr>
              <a:tr h="341991">
                <a:tc vMerge="1">
                  <a:txBody>
                    <a:bodyPr/>
                    <a:lstStyle/>
                    <a:p>
                      <a:endParaRPr lang="fr-FR" sz="1800" b="0" strike="noStrike" spc="-1">
                        <a:solidFill>
                          <a:srgbClr val="000000"/>
                        </a:solidFill>
                        <a:latin typeface="Arial"/>
                      </a:endParaRPr>
                    </a:p>
                  </a:txBody>
                  <a:tcPr marL="90000" marR="90000">
                    <a:lnL>
                      <a:noFill/>
                    </a:lnL>
                    <a:lnR>
                      <a:noFill/>
                    </a:lnR>
                    <a:lnT w="2880" cap="flat" cmpd="sng" algn="ctr">
                      <a:solidFill>
                        <a:srgbClr val="FFFFFF"/>
                      </a:solidFill>
                      <a:prstDash val="solid"/>
                      <a:round/>
                      <a:headEnd type="none" w="med" len="med"/>
                      <a:tailEnd type="none" w="med" len="med"/>
                    </a:lnT>
                    <a:lnB>
                      <a:noFill/>
                    </a:lnB>
                    <a:solidFill>
                      <a:srgbClr val="729FCF"/>
                    </a:solidFill>
                  </a:tcPr>
                </a:tc>
                <a:tc gridSpan="2">
                  <a:txBody>
                    <a:bodyPr/>
                    <a:lstStyle/>
                    <a:p>
                      <a:pPr algn="l"/>
                      <a:r>
                        <a:rPr lang="en-US" sz="1800" b="0" strike="noStrike" spc="-1" dirty="0">
                          <a:solidFill>
                            <a:schemeClr val="tx1">
                              <a:lumMod val="20000"/>
                              <a:lumOff val="80000"/>
                            </a:schemeClr>
                          </a:solidFill>
                          <a:latin typeface="Helvetica Neue Light"/>
                          <a:ea typeface="Helvetica Neue Light"/>
                        </a:rPr>
                        <a:t>Modeling and simulation in Medicine and Health</a:t>
                      </a:r>
                    </a:p>
                  </a:txBody>
                  <a:tcPr marL="50760" marR="50760">
                    <a:lnL w="2880">
                      <a:noFill/>
                      <a:prstDash val="solid"/>
                    </a:lnL>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rowSpan="4">
                  <a:txBody>
                    <a:bodyPr/>
                    <a:lstStyle/>
                    <a:p>
                      <a:pPr algn="ctr"/>
                      <a:r>
                        <a:rPr lang="fr-FR" sz="1800" dirty="0">
                          <a:solidFill>
                            <a:schemeClr val="tx1">
                              <a:lumMod val="20000"/>
                              <a:lumOff val="80000"/>
                            </a:schemeClr>
                          </a:solidFill>
                          <a:latin typeface="Helvetica Neue Light"/>
                        </a:rPr>
                        <a:t>96h</a:t>
                      </a:r>
                    </a:p>
                  </a:txBody>
                  <a:tcPr marL="50760" marR="50760" anchor="ctr">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gridSpan="3">
                  <a:txBody>
                    <a:bodyPr/>
                    <a:lstStyle/>
                    <a:p>
                      <a:pPr algn="l"/>
                      <a:r>
                        <a:rPr lang="en-US" sz="1800" b="0" strike="noStrike" spc="-1" dirty="0">
                          <a:solidFill>
                            <a:schemeClr val="tx1">
                              <a:lumMod val="20000"/>
                              <a:lumOff val="80000"/>
                            </a:schemeClr>
                          </a:solidFill>
                          <a:latin typeface="Helvetica Neue Light"/>
                          <a:ea typeface="Helvetica Neue Light"/>
                        </a:rPr>
                        <a:t>Modeling and simulation in Medicine and Health</a:t>
                      </a: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12700" cmpd="sng">
                      <a:noFill/>
                      <a:prstDash val="solid"/>
                    </a:lnB>
                    <a:solidFill>
                      <a:schemeClr val="accent1">
                        <a:lumMod val="50000"/>
                      </a:schemeClr>
                    </a:solidFill>
                  </a:tcPr>
                </a:tc>
                <a:tc hMerge="1">
                  <a:txBody>
                    <a:bodyPr/>
                    <a:lstStyle/>
                    <a:p>
                      <a:endParaRPr lang="fr-FR"/>
                    </a:p>
                  </a:txBody>
                  <a:tcPr/>
                </a:tc>
                <a:tc hMerge="1">
                  <a:txBody>
                    <a:bodyPr/>
                    <a:lstStyle/>
                    <a:p>
                      <a:pPr algn="l"/>
                      <a:endParaRPr lang="en-US" sz="1800" b="0" strike="noStrike" spc="-1" dirty="0">
                        <a:solidFill>
                          <a:schemeClr val="tx1">
                            <a:lumMod val="20000"/>
                            <a:lumOff val="80000"/>
                          </a:schemeClr>
                        </a:solidFill>
                        <a:latin typeface="Helvetica Neue Light"/>
                        <a:ea typeface="Helvetica Neue Light"/>
                      </a:endParaRPr>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rowSpan="4">
                  <a:txBody>
                    <a:bodyPr/>
                    <a:lstStyle/>
                    <a:p>
                      <a:pPr algn="ctr"/>
                      <a:r>
                        <a:rPr lang="fr-FR" sz="1800" dirty="0">
                          <a:solidFill>
                            <a:schemeClr val="tx1">
                              <a:lumMod val="20000"/>
                              <a:lumOff val="80000"/>
                            </a:schemeClr>
                          </a:solidFill>
                          <a:latin typeface="Helvetica Neue Light"/>
                        </a:rPr>
                        <a:t>96h</a:t>
                      </a: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4"/>
                  </a:ext>
                </a:extLst>
              </a:tr>
              <a:tr h="598484">
                <a:tc vMerge="1">
                  <a:txBody>
                    <a:bodyPr/>
                    <a:lstStyle/>
                    <a:p>
                      <a:endParaRPr lang="fr-FR"/>
                    </a:p>
                  </a:txBody>
                  <a:tcPr/>
                </a:tc>
                <a:tc gridSpan="2">
                  <a:txBody>
                    <a:bodyPr/>
                    <a:lstStyle/>
                    <a:p>
                      <a:pPr algn="l"/>
                      <a:r>
                        <a:rPr lang="en-US" sz="1800" b="0" strike="noStrike" spc="-1" dirty="0">
                          <a:solidFill>
                            <a:schemeClr val="tx1">
                              <a:lumMod val="20000"/>
                              <a:lumOff val="80000"/>
                            </a:schemeClr>
                          </a:solidFill>
                          <a:latin typeface="Helvetica Neue Light"/>
                          <a:ea typeface="Helvetica Neue Light"/>
                        </a:rPr>
                        <a:t>AI Seminar in Environment, Neuroscience, Language</a:t>
                      </a:r>
                    </a:p>
                  </a:txBody>
                  <a:tcPr marL="50760" marR="50760">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vMerge="1">
                  <a:txBody>
                    <a:bodyPr/>
                    <a:lstStyle/>
                    <a:p>
                      <a:endParaRPr lang="fr-FR"/>
                    </a:p>
                  </a:txBody>
                  <a:tcPr/>
                </a:tc>
                <a:tc gridSpan="3">
                  <a:txBody>
                    <a:bodyPr/>
                    <a:lstStyle/>
                    <a:p>
                      <a:pPr algn="l"/>
                      <a:r>
                        <a:rPr lang="en-US" sz="1800" b="0" strike="noStrike" spc="-1" dirty="0">
                          <a:solidFill>
                            <a:schemeClr val="tx1">
                              <a:lumMod val="20000"/>
                              <a:lumOff val="80000"/>
                            </a:schemeClr>
                          </a:solidFill>
                          <a:latin typeface="Helvetica Neue Light"/>
                          <a:ea typeface="Helvetica Neue Light"/>
                        </a:rPr>
                        <a:t>AI Seminar in Environment, Neuroscience, Language</a:t>
                      </a:r>
                    </a:p>
                  </a:txBody>
                  <a:tcPr marL="50760" marR="5076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5475C"/>
                    </a:solidFill>
                  </a:tcPr>
                </a:tc>
                <a:tc hMerge="1">
                  <a:txBody>
                    <a:bodyPr/>
                    <a:lstStyle/>
                    <a:p>
                      <a:endParaRPr lang="fr-FR"/>
                    </a:p>
                  </a:txBody>
                  <a:tcPr/>
                </a:tc>
                <a:tc hMerge="1">
                  <a:txBody>
                    <a:bodyPr/>
                    <a:lstStyle/>
                    <a:p>
                      <a:pPr algn="l"/>
                      <a:endParaRPr lang="en-US" sz="1800" b="0" strike="noStrike" spc="-1" dirty="0">
                        <a:solidFill>
                          <a:schemeClr val="tx1">
                            <a:lumMod val="20000"/>
                            <a:lumOff val="80000"/>
                          </a:schemeClr>
                        </a:solidFill>
                        <a:latin typeface="Helvetica Neue Light"/>
                        <a:ea typeface="Helvetica Neue Light"/>
                      </a:endParaRPr>
                    </a:p>
                  </a:txBody>
                  <a:tcPr marL="50760" marR="50760"/>
                </a:tc>
                <a:tc vMerge="1">
                  <a:txBody>
                    <a:bodyPr/>
                    <a:lstStyle/>
                    <a:p>
                      <a:endParaRPr lang="fr-FR"/>
                    </a:p>
                  </a:txBody>
                  <a:tcPr/>
                </a:tc>
                <a:extLst>
                  <a:ext uri="{0D108BD9-81ED-4DB2-BD59-A6C34878D82A}">
                    <a16:rowId xmlns:a16="http://schemas.microsoft.com/office/drawing/2014/main" val="1691783914"/>
                  </a:ext>
                </a:extLst>
              </a:tr>
              <a:tr h="341991">
                <a:tc vMerge="1">
                  <a:txBody>
                    <a:bodyPr/>
                    <a:lstStyle/>
                    <a:p>
                      <a:endParaRPr lang="fr-FR"/>
                    </a:p>
                  </a:txBody>
                  <a:tcPr/>
                </a:tc>
                <a:tc gridSpan="2">
                  <a:txBody>
                    <a:bodyPr/>
                    <a:lstStyle/>
                    <a:p>
                      <a:pPr algn="l"/>
                      <a:r>
                        <a:rPr lang="en-US" sz="1800" b="0" strike="noStrike" spc="-1" dirty="0">
                          <a:solidFill>
                            <a:schemeClr val="tx1">
                              <a:lumMod val="20000"/>
                              <a:lumOff val="80000"/>
                            </a:schemeClr>
                          </a:solidFill>
                          <a:latin typeface="Helvetica Neue Light"/>
                          <a:ea typeface="Helvetica Neue Light"/>
                        </a:rPr>
                        <a:t>AI Seminar in Ethic, Legal and Societal Issues</a:t>
                      </a:r>
                    </a:p>
                  </a:txBody>
                  <a:tcPr marL="50760" marR="50760">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vMerge="1">
                  <a:txBody>
                    <a:bodyPr/>
                    <a:lstStyle/>
                    <a:p>
                      <a:endParaRPr lang="fr-FR"/>
                    </a:p>
                  </a:txBody>
                  <a:tcPr/>
                </a:tc>
                <a:tc gridSpan="3">
                  <a:txBody>
                    <a:bodyPr/>
                    <a:lstStyle/>
                    <a:p>
                      <a:pPr algn="l"/>
                      <a:r>
                        <a:rPr lang="en-US" sz="1800" b="0" strike="noStrike" spc="-1" dirty="0">
                          <a:solidFill>
                            <a:schemeClr val="tx1">
                              <a:lumMod val="20000"/>
                              <a:lumOff val="80000"/>
                            </a:schemeClr>
                          </a:solidFill>
                          <a:latin typeface="Helvetica Neue Light"/>
                          <a:ea typeface="Helvetica Neue Light"/>
                        </a:rPr>
                        <a:t>AI Seminar in Ethic, Legal and Societal Issues</a:t>
                      </a:r>
                    </a:p>
                  </a:txBody>
                  <a:tcPr marL="50760" marR="5076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5475C"/>
                    </a:solidFill>
                  </a:tcPr>
                </a:tc>
                <a:tc hMerge="1">
                  <a:txBody>
                    <a:bodyPr/>
                    <a:lstStyle/>
                    <a:p>
                      <a:endParaRPr lang="fr-FR"/>
                    </a:p>
                  </a:txBody>
                  <a:tcPr/>
                </a:tc>
                <a:tc hMerge="1">
                  <a:txBody>
                    <a:bodyPr/>
                    <a:lstStyle/>
                    <a:p>
                      <a:pPr algn="l"/>
                      <a:endParaRPr lang="en-US" sz="1800" b="0" strike="noStrike" spc="-1" dirty="0">
                        <a:solidFill>
                          <a:schemeClr val="tx1">
                            <a:lumMod val="20000"/>
                            <a:lumOff val="80000"/>
                          </a:schemeClr>
                        </a:solidFill>
                        <a:latin typeface="Helvetica Neue Light"/>
                        <a:ea typeface="Helvetica Neue Light"/>
                      </a:endParaRPr>
                    </a:p>
                  </a:txBody>
                  <a:tcPr marL="50760" marR="50760"/>
                </a:tc>
                <a:tc vMerge="1">
                  <a:txBody>
                    <a:bodyPr/>
                    <a:lstStyle/>
                    <a:p>
                      <a:endParaRPr lang="fr-FR"/>
                    </a:p>
                  </a:txBody>
                  <a:tcPr/>
                </a:tc>
                <a:extLst>
                  <a:ext uri="{0D108BD9-81ED-4DB2-BD59-A6C34878D82A}">
                    <a16:rowId xmlns:a16="http://schemas.microsoft.com/office/drawing/2014/main" val="1321313756"/>
                  </a:ext>
                </a:extLst>
              </a:tr>
              <a:tr h="341991">
                <a:tc vMerge="1">
                  <a:txBody>
                    <a:bodyPr/>
                    <a:lstStyle/>
                    <a:p>
                      <a:endParaRPr lang="fr-F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strike="noStrike" spc="-1" dirty="0">
                          <a:solidFill>
                            <a:schemeClr val="tx1">
                              <a:lumMod val="20000"/>
                              <a:lumOff val="80000"/>
                            </a:schemeClr>
                          </a:solidFill>
                          <a:latin typeface="Helvetica Neue Light"/>
                          <a:ea typeface="Helvetica Neue Light"/>
                        </a:rPr>
                        <a:t>Big Data and Analytics</a:t>
                      </a:r>
                    </a:p>
                  </a:txBody>
                  <a:tcPr marL="50760" marR="50760">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dirty="0"/>
                    </a:p>
                  </a:txBody>
                  <a:tcPr/>
                </a:tc>
                <a:tc vMerge="1">
                  <a:txBody>
                    <a:bodyPr/>
                    <a:lstStyle/>
                    <a:p>
                      <a:endParaRPr lang="fr-F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strike="noStrike" spc="-1" dirty="0">
                          <a:solidFill>
                            <a:schemeClr val="tx1">
                              <a:lumMod val="20000"/>
                              <a:lumOff val="80000"/>
                            </a:schemeClr>
                          </a:solidFill>
                          <a:latin typeface="Helvetica Neue Light"/>
                          <a:ea typeface="Helvetica Neue Light"/>
                        </a:rPr>
                        <a:t>Big Data and Analytics</a:t>
                      </a:r>
                    </a:p>
                  </a:txBody>
                  <a:tcPr marL="50760" marR="5076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5475C"/>
                    </a:solidFill>
                  </a:tcPr>
                </a:tc>
                <a:tc hMerge="1">
                  <a:txBody>
                    <a:bodyPr/>
                    <a:lstStyle/>
                    <a:p>
                      <a:endParaRPr lang="fr-FR"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strike="noStrike" spc="-1" dirty="0">
                        <a:solidFill>
                          <a:schemeClr val="tx1">
                            <a:lumMod val="20000"/>
                            <a:lumOff val="80000"/>
                          </a:schemeClr>
                        </a:solidFill>
                        <a:latin typeface="Helvetica Neue Light"/>
                        <a:ea typeface="Helvetica Neue Light"/>
                      </a:endParaRPr>
                    </a:p>
                  </a:txBody>
                  <a:tcPr marL="50760" marR="50760"/>
                </a:tc>
                <a:tc vMerge="1">
                  <a:txBody>
                    <a:bodyPr/>
                    <a:lstStyle/>
                    <a:p>
                      <a:endParaRPr lang="fr-FR"/>
                    </a:p>
                  </a:txBody>
                  <a:tcPr/>
                </a:tc>
                <a:extLst>
                  <a:ext uri="{0D108BD9-81ED-4DB2-BD59-A6C34878D82A}">
                    <a16:rowId xmlns:a16="http://schemas.microsoft.com/office/drawing/2014/main" val="1884773807"/>
                  </a:ext>
                </a:extLst>
              </a:tr>
              <a:tr h="485917">
                <a:tc vMerge="1">
                  <a:txBody>
                    <a:bodyPr/>
                    <a:lstStyle/>
                    <a:p>
                      <a:endParaRPr lang="fr-FR" sz="1800" b="0" strike="noStrike" spc="-1">
                        <a:solidFill>
                          <a:srgbClr val="000000"/>
                        </a:solidFill>
                        <a:latin typeface="Arial"/>
                      </a:endParaRPr>
                    </a:p>
                  </a:txBody>
                  <a:tcPr marL="90000" marR="90000">
                    <a:lnL>
                      <a:noFill/>
                    </a:lnL>
                    <a:lnR>
                      <a:noFill/>
                    </a:lnR>
                    <a:lnB>
                      <a:noFill/>
                    </a:lnB>
                    <a:solidFill>
                      <a:srgbClr val="729FCF"/>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strike="noStrike" spc="-1" dirty="0">
                          <a:solidFill>
                            <a:schemeClr val="tx1">
                              <a:lumMod val="20000"/>
                              <a:lumOff val="80000"/>
                            </a:schemeClr>
                          </a:solidFill>
                          <a:latin typeface="Helvetica Neue Light"/>
                          <a:ea typeface="+mn-ea"/>
                        </a:rPr>
                        <a:t>PPR Projet Fin d’étude</a:t>
                      </a:r>
                      <a:endParaRPr lang="fr-FR" sz="1800" dirty="0">
                        <a:solidFill>
                          <a:schemeClr val="tx1">
                            <a:lumMod val="20000"/>
                            <a:lumOff val="80000"/>
                          </a:schemeClr>
                        </a:solidFill>
                        <a:latin typeface="Helvetica Neue Light"/>
                      </a:endParaRPr>
                    </a:p>
                  </a:txBody>
                  <a:tcPr marL="50760" marR="50760" anchor="ctr">
                    <a:lnL w="2880">
                      <a:noFill/>
                      <a:prstDash val="soli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a:p>
                  </a:txBody>
                  <a:tcPr>
                    <a:lnL w="2880" cap="flat" cmpd="sng" algn="ctr">
                      <a:solidFill>
                        <a:srgbClr val="FFFFFF"/>
                      </a:solidFill>
                      <a:prstDash val="solid"/>
                      <a:round/>
                      <a:headEnd type="none" w="med" len="med"/>
                      <a:tailEnd type="none" w="med" len="med"/>
                    </a:lnL>
                  </a:tcPr>
                </a:tc>
                <a:tc hMerge="1">
                  <a:txBody>
                    <a:bodyPr/>
                    <a:lstStyle/>
                    <a:p>
                      <a:pPr algn="l"/>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fr-F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marL="50760" marR="50760">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5"/>
                  </a:ext>
                </a:extLst>
              </a:tr>
              <a:tr h="485917">
                <a:tc>
                  <a:txBody>
                    <a:bodyPr/>
                    <a:lstStyle/>
                    <a:p>
                      <a:pPr algn="ctr" defTabSz="914400">
                        <a:lnSpc>
                          <a:spcPct val="100000"/>
                        </a:lnSpc>
                        <a:tabLst>
                          <a:tab pos="0" algn="l"/>
                        </a:tabLst>
                      </a:pPr>
                      <a:endParaRPr lang="fr-FR" sz="1800" b="0" strike="noStrike" spc="-1" dirty="0">
                        <a:solidFill>
                          <a:schemeClr val="tx1">
                            <a:lumMod val="20000"/>
                            <a:lumOff val="80000"/>
                          </a:schemeClr>
                        </a:solidFill>
                        <a:latin typeface="Helvetica Neue Light"/>
                      </a:endParaRPr>
                    </a:p>
                  </a:txBody>
                  <a:tcPr marL="50760" marR="50760" anchor="ctr">
                    <a:lnL w="2880">
                      <a:solidFill>
                        <a:srgbClr val="A0A4A8"/>
                      </a:solidFill>
                      <a:prstDash val="soli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chemeClr val="tx1">
                              <a:lumMod val="20000"/>
                              <a:lumOff val="80000"/>
                            </a:schemeClr>
                          </a:solidFill>
                          <a:latin typeface="Helvetica Neue Light"/>
                        </a:rPr>
                        <a:t>Management Responsable et cadre juridique</a:t>
                      </a: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chemeClr val="accent1">
                        <a:lumMod val="50000"/>
                      </a:schemeClr>
                    </a:solidFill>
                  </a:tcPr>
                </a:tc>
                <a:tc hMerge="1">
                  <a:txBody>
                    <a:bodyPr/>
                    <a:lstStyle/>
                    <a:p>
                      <a:endParaRPr lang="fr-FR"/>
                    </a:p>
                  </a:txBody>
                  <a:tcPr>
                    <a:lnL w="2880" cap="flat" cmpd="sng" algn="ctr">
                      <a:solidFill>
                        <a:srgbClr val="FFFFFF"/>
                      </a:solidFill>
                      <a:prstDash val="solid"/>
                      <a:round/>
                      <a:headEnd type="none" w="med" len="med"/>
                      <a:tailEnd type="none" w="med" len="med"/>
                    </a:lnL>
                  </a:tcPr>
                </a:tc>
                <a:tc hMerge="1">
                  <a:txBody>
                    <a:bodyPr/>
                    <a:lstStyle/>
                    <a:p>
                      <a:endParaRPr lang="fr-FR"/>
                    </a:p>
                  </a:txBody>
                  <a:tcPr>
                    <a:lnL w="2880" cap="flat" cmpd="sng" algn="ctr">
                      <a:solidFill>
                        <a:srgbClr val="FFFFFF"/>
                      </a:solidFill>
                      <a:prstDash val="solid"/>
                      <a:round/>
                      <a:headEnd type="none" w="med" len="med"/>
                      <a:tailEnd type="none" w="med" len="med"/>
                    </a:lnL>
                    <a:lnT w="2880" cap="flat" cmpd="sng" algn="ctr">
                      <a:solidFill>
                        <a:srgbClr val="FFFFFF"/>
                      </a:solidFill>
                      <a:prstDash val="solid"/>
                      <a:round/>
                      <a:headEnd type="none" w="med" len="med"/>
                      <a:tailEnd type="none" w="med" len="med"/>
                    </a:lnT>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chemeClr val="tx1">
                            <a:lumMod val="20000"/>
                            <a:lumOff val="80000"/>
                          </a:schemeClr>
                        </a:solidFill>
                        <a:latin typeface="Helvetica Neue Light"/>
                      </a:endParaRPr>
                    </a:p>
                  </a:txBody>
                  <a:tcPr marL="50760" marR="50760">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553910468"/>
                  </a:ext>
                </a:extLst>
              </a:tr>
              <a:tr h="485917">
                <a:tc gridSpan="4">
                  <a:txBody>
                    <a:bodyPr/>
                    <a:lstStyle/>
                    <a:p>
                      <a:endParaRPr lang="fr-FR" sz="1800" b="0" strike="noStrike" spc="-1" dirty="0">
                        <a:solidFill>
                          <a:schemeClr val="tx1">
                            <a:lumMod val="20000"/>
                            <a:lumOff val="80000"/>
                          </a:schemeClr>
                        </a:solidFill>
                        <a:latin typeface="Helvetica Neue Light"/>
                        <a:ea typeface="Helvetica Neue Light"/>
                      </a:endParaRPr>
                    </a:p>
                  </a:txBody>
                  <a:tcPr marL="50760" marR="50760" anchor="ctr">
                    <a:lnL w="2880">
                      <a:solidFill>
                        <a:srgbClr val="A0A4A8"/>
                      </a:solidFill>
                      <a:prstDash val="solid"/>
                    </a:lnL>
                    <a:lnR w="2880" cap="flat" cmpd="sng" algn="ctr">
                      <a:solidFill>
                        <a:srgbClr val="A0A4A8"/>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FFFFFF"/>
                      </a:solidFill>
                      <a:prstDash val="solid"/>
                    </a:lnB>
                    <a:solidFill>
                      <a:srgbClr val="66635F"/>
                    </a:solidFill>
                  </a:tcPr>
                </a:tc>
                <a:tc hMerge="1">
                  <a:txBody>
                    <a:bodyPr/>
                    <a:lstStyle/>
                    <a:p>
                      <a:endParaRPr lang="fr-FR"/>
                    </a:p>
                  </a:txBody>
                  <a:tcPr/>
                </a:tc>
                <a:tc hMerge="1">
                  <a:txBody>
                    <a:bodyPr/>
                    <a:lstStyle/>
                    <a:p>
                      <a:endParaRPr lang="fr-FR"/>
                    </a:p>
                  </a:txBody>
                  <a:tcPr>
                    <a:lnL w="2880" cap="flat" cmpd="sng" algn="ctr">
                      <a:solidFill>
                        <a:srgbClr val="A0A4A8"/>
                      </a:solidFill>
                      <a:prstDash val="solid"/>
                      <a:round/>
                      <a:headEnd type="none" w="med" len="med"/>
                      <a:tailEnd type="none" w="med" len="med"/>
                    </a:lnL>
                  </a:tcPr>
                </a:tc>
                <a:tc hMerge="1">
                  <a:txBody>
                    <a:bodyPr/>
                    <a:lstStyle/>
                    <a:p>
                      <a:endParaRPr lang="fr-FR" sz="1700" b="0" strike="noStrike" spc="-1" dirty="0">
                        <a:solidFill>
                          <a:srgbClr val="FFFFFF"/>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cap="flat" cmpd="sng" algn="ctr">
                      <a:solidFill>
                        <a:srgbClr val="A0A4A8"/>
                      </a:solidFill>
                      <a:prstDash val="solid"/>
                      <a:round/>
                      <a:headEnd type="none" w="med" len="med"/>
                      <a:tailEnd type="none" w="med" len="med"/>
                    </a:lnR>
                    <a:lnB w="2880">
                      <a:noFill/>
                      <a:prstDash val="solid"/>
                    </a:lnB>
                    <a:solidFill>
                      <a:srgbClr val="66635F"/>
                    </a:solidFill>
                  </a:tcPr>
                </a:tc>
                <a:tc gridSpan="3">
                  <a:txBody>
                    <a:bodyPr/>
                    <a:lstStyle/>
                    <a:p>
                      <a:endParaRPr lang="fr-FR" sz="1800" b="0" strike="noStrike" spc="-1" dirty="0">
                        <a:solidFill>
                          <a:schemeClr val="tx1">
                            <a:lumMod val="20000"/>
                            <a:lumOff val="80000"/>
                          </a:schemeClr>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cap="flat" cmpd="sng" algn="ctr">
                      <a:solidFill>
                        <a:srgbClr val="A0A4A8"/>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noFill/>
                      <a:prstDash val="solid"/>
                    </a:lnB>
                    <a:solidFill>
                      <a:srgbClr val="66635F"/>
                    </a:solidFill>
                  </a:tcPr>
                </a:tc>
                <a:tc hMerge="1">
                  <a:txBody>
                    <a:bodyPr/>
                    <a:lstStyle/>
                    <a:p>
                      <a:endParaRPr lang="fr-FR"/>
                    </a:p>
                  </a:txBody>
                  <a:tcPr/>
                </a:tc>
                <a:tc hMerge="1">
                  <a:txBody>
                    <a:bodyPr/>
                    <a:lstStyle/>
                    <a:p>
                      <a:endParaRPr lang="fr-FR" sz="1700" b="0" strike="noStrike" spc="-1" dirty="0">
                        <a:solidFill>
                          <a:srgbClr val="FFFFFF"/>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cap="flat" cmpd="sng" algn="ctr">
                      <a:solidFill>
                        <a:srgbClr val="A0A4A8"/>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noFill/>
                      <a:prstDash val="solid"/>
                    </a:lnB>
                    <a:solidFill>
                      <a:srgbClr val="66635F"/>
                    </a:solidFill>
                  </a:tcPr>
                </a:tc>
                <a:tc>
                  <a:txBody>
                    <a:bodyPr/>
                    <a:lstStyle/>
                    <a:p>
                      <a:endParaRPr lang="fr-FR" sz="1800" b="0" strike="noStrike" spc="-1" dirty="0">
                        <a:solidFill>
                          <a:schemeClr val="tx1">
                            <a:lumMod val="20000"/>
                            <a:lumOff val="80000"/>
                          </a:schemeClr>
                        </a:solidFill>
                        <a:latin typeface="Helvetica Neue Light"/>
                        <a:ea typeface="Helvetica Neue Light"/>
                      </a:endParaRPr>
                    </a:p>
                  </a:txBody>
                  <a:tcPr marL="50760" marR="50760" anchor="ctr">
                    <a:lnL w="2880" cap="flat" cmpd="sng" algn="ctr">
                      <a:solidFill>
                        <a:srgbClr val="A0A4A8"/>
                      </a:solidFill>
                      <a:prstDash val="solid"/>
                      <a:round/>
                      <a:headEnd type="none" w="med" len="med"/>
                      <a:tailEnd type="none" w="med" len="med"/>
                    </a:lnL>
                    <a:lnR w="2880">
                      <a:solidFill>
                        <a:srgbClr val="A0A4A8"/>
                      </a:solidFill>
                      <a:prstDash val="solid"/>
                    </a:lnR>
                    <a:lnT w="2880" cap="flat" cmpd="sng" algn="ctr">
                      <a:solidFill>
                        <a:srgbClr val="FFFFFF"/>
                      </a:solidFill>
                      <a:prstDash val="solid"/>
                      <a:round/>
                      <a:headEnd type="none" w="med" len="med"/>
                      <a:tailEnd type="none" w="med" len="med"/>
                    </a:lnT>
                    <a:lnB w="2880">
                      <a:noFill/>
                      <a:prstDash val="solid"/>
                    </a:lnB>
                    <a:solidFill>
                      <a:srgbClr val="66635F"/>
                    </a:solidFill>
                  </a:tcPr>
                </a:tc>
                <a:extLst>
                  <a:ext uri="{0D108BD9-81ED-4DB2-BD59-A6C34878D82A}">
                    <a16:rowId xmlns:a16="http://schemas.microsoft.com/office/drawing/2014/main" val="10007"/>
                  </a:ext>
                </a:extLst>
              </a:tr>
              <a:tr h="1025790">
                <a:tc>
                  <a:txBody>
                    <a:bodyPr/>
                    <a:lstStyle/>
                    <a:p>
                      <a:pPr marL="0" algn="ctr" defTabSz="914400" rtl="0" eaLnBrk="1" latinLnBrk="0" hangingPunct="1">
                        <a:lnSpc>
                          <a:spcPct val="100000"/>
                        </a:lnSpc>
                        <a:tabLst>
                          <a:tab pos="0" algn="l"/>
                        </a:tabLst>
                      </a:pPr>
                      <a:r>
                        <a:rPr lang="fr-FR" sz="1800" b="0" strike="noStrike" kern="1200" spc="-1" dirty="0">
                          <a:solidFill>
                            <a:schemeClr val="tx1">
                              <a:lumMod val="20000"/>
                              <a:lumOff val="80000"/>
                            </a:schemeClr>
                          </a:solidFill>
                          <a:latin typeface="Helvetica Neue Light"/>
                          <a:cs typeface="+mn-cs"/>
                        </a:rPr>
                        <a:t>S4</a:t>
                      </a:r>
                    </a:p>
                  </a:txBody>
                  <a:tcPr marL="90000" marR="90000" anchor="ctr">
                    <a:lnL>
                      <a:noFill/>
                    </a:lnL>
                    <a:lnR>
                      <a:noFill/>
                    </a:lnR>
                    <a:lnT w="2880" cap="flat" cmpd="sng" algn="ctr">
                      <a:solidFill>
                        <a:srgbClr val="FFFFFF"/>
                      </a:solidFill>
                      <a:prstDash val="solid"/>
                      <a:round/>
                      <a:headEnd type="none" w="med" len="med"/>
                      <a:tailEnd type="none" w="med" len="med"/>
                    </a:lnT>
                    <a:lnB>
                      <a:noFill/>
                    </a:lnB>
                    <a:solidFill>
                      <a:srgbClr val="35475C"/>
                    </a:solidFill>
                  </a:tcPr>
                </a:tc>
                <a:tc gridSpan="7">
                  <a:txBody>
                    <a:bodyPr/>
                    <a:lstStyle/>
                    <a:p>
                      <a:pPr algn="ctr"/>
                      <a:r>
                        <a:rPr lang="fr-FR" sz="1800" b="0" strike="noStrike" spc="-1" dirty="0">
                          <a:solidFill>
                            <a:srgbClr val="FFFFFF"/>
                          </a:solidFill>
                          <a:latin typeface="Helvetica Neue Light"/>
                          <a:ea typeface="Helvetica Neue Light"/>
                        </a:rPr>
                        <a:t>Stage</a:t>
                      </a:r>
                      <a:endParaRPr lang="fr-FR" sz="1800" dirty="0">
                        <a:latin typeface="Helvetica Neue Light"/>
                      </a:endParaRPr>
                    </a:p>
                  </a:txBody>
                  <a:tcPr marL="50760" marR="50760" anchor="ctr">
                    <a:lnL w="2880">
                      <a:noFill/>
                      <a:prstDash val="solid"/>
                    </a:lnL>
                    <a:lnR w="2880">
                      <a:solidFill>
                        <a:srgbClr val="FFFFFF"/>
                      </a:solidFill>
                      <a:prstDash val="solid"/>
                    </a:lnR>
                    <a:lnT w="2880">
                      <a:solidFill>
                        <a:srgbClr val="FFFFFF"/>
                      </a:solidFill>
                      <a:prstDash val="solid"/>
                    </a:lnT>
                    <a:lnB w="2880">
                      <a:solidFill>
                        <a:srgbClr val="A0A4A8"/>
                      </a:solidFill>
                      <a:prstDash val="solid"/>
                    </a:lnB>
                    <a:solidFill>
                      <a:schemeClr val="accent1">
                        <a:lumMod val="50000"/>
                      </a:schemeClr>
                    </a:solidFill>
                  </a:tcPr>
                </a:tc>
                <a:tc hMerge="1">
                  <a:txBody>
                    <a:bodyPr/>
                    <a:lstStyle/>
                    <a:p>
                      <a:endParaRPr lang="fr-FR"/>
                    </a:p>
                  </a:txBody>
                  <a:tcPr>
                    <a:lnL w="2880" cap="flat" cmpd="sng" algn="ctr">
                      <a:solidFill>
                        <a:srgbClr val="FFFFFF"/>
                      </a:solidFill>
                      <a:prstDash val="solid"/>
                      <a:round/>
                      <a:headEnd type="none" w="med" len="med"/>
                      <a:tailEnd type="none" w="med" len="med"/>
                    </a:lnL>
                  </a:tcPr>
                </a:tc>
                <a:tc hMerge="1">
                  <a:txBody>
                    <a:bodyPr/>
                    <a:lstStyle/>
                    <a:p>
                      <a:endParaRPr lang="fr-FR" dirty="0"/>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noFill/>
                      <a:prstDash val="solid"/>
                      <a:round/>
                      <a:headEnd type="none" w="med" len="med"/>
                      <a:tailEnd type="none" w="med" len="med"/>
                    </a:lnT>
                    <a:lnB w="2880">
                      <a:solidFill>
                        <a:srgbClr val="A0A4A8"/>
                      </a:solidFill>
                      <a:prstDash val="solid"/>
                    </a:lnB>
                    <a:solidFill>
                      <a:schemeClr val="accent1">
                        <a:lumMod val="50000"/>
                      </a:schemeClr>
                    </a:solidFill>
                  </a:tcPr>
                </a:tc>
                <a:tc hMerge="1">
                  <a:txBody>
                    <a:bodyPr/>
                    <a:lstStyle/>
                    <a:p>
                      <a:pPr algn="ctr" defTabSz="914400">
                        <a:lnSpc>
                          <a:spcPct val="100000"/>
                        </a:lnSpc>
                        <a:tabLst>
                          <a:tab pos="0" algn="l"/>
                        </a:tabLst>
                      </a:pPr>
                      <a:endParaRPr lang="fr-FR" sz="1800" b="0" strike="noStrike" spc="-1" dirty="0">
                        <a:solidFill>
                          <a:srgbClr val="000000"/>
                        </a:solidFill>
                        <a:latin typeface="Arial"/>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tc hMerge="1">
                  <a:txBody>
                    <a:bodyPr/>
                    <a:lstStyle/>
                    <a:p>
                      <a:endParaRPr lang="fr-FR"/>
                    </a:p>
                  </a:txBody>
                  <a:tcPr/>
                </a:tc>
                <a:tc hMerge="1">
                  <a:txBody>
                    <a:bodyPr/>
                    <a:lstStyle/>
                    <a:p>
                      <a:pPr algn="ctr" defTabSz="914400">
                        <a:lnSpc>
                          <a:spcPct val="100000"/>
                        </a:lnSpc>
                        <a:tabLst>
                          <a:tab pos="0" algn="l"/>
                        </a:tabLst>
                      </a:pPr>
                      <a:endParaRPr lang="fr-FR" sz="1800" b="0" strike="noStrike" spc="-1" dirty="0">
                        <a:solidFill>
                          <a:srgbClr val="000000"/>
                        </a:solidFill>
                        <a:latin typeface="Arial"/>
                      </a:endParaRPr>
                    </a:p>
                  </a:txBody>
                  <a:tcPr marL="50760" marR="50760" anchor="ctr">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tc hMerge="1">
                  <a:txBody>
                    <a:bodyPr/>
                    <a:lstStyle/>
                    <a:p>
                      <a:pPr algn="ctr" defTabSz="914400">
                        <a:lnSpc>
                          <a:spcPct val="100000"/>
                        </a:lnSpc>
                        <a:tabLst>
                          <a:tab pos="0" algn="l"/>
                        </a:tabLst>
                      </a:pPr>
                      <a:endParaRPr lang="fr-FR" sz="1800" b="0" strike="noStrike" spc="-1" dirty="0">
                        <a:solidFill>
                          <a:srgbClr val="000000"/>
                        </a:solidFill>
                        <a:latin typeface="Arial"/>
                      </a:endParaRPr>
                    </a:p>
                  </a:txBody>
                  <a:tcPr marL="50760" marR="50760" anchor="ctr">
                    <a:lnL w="2880" cap="flat" cmpd="sng" algn="ctr">
                      <a:solidFill>
                        <a:srgbClr val="FFFFFF"/>
                      </a:solidFill>
                      <a:prstDash val="solid"/>
                      <a:round/>
                      <a:headEnd type="none" w="med" len="med"/>
                      <a:tailEnd type="none" w="med" len="med"/>
                    </a:lnL>
                    <a:lnR w="2880">
                      <a:solidFill>
                        <a:srgbClr val="FFFFFF"/>
                      </a:solidFill>
                      <a:prstDash val="solid"/>
                    </a:lnR>
                    <a:lnT w="2880" cap="flat" cmpd="sng" algn="ctr">
                      <a:solidFill>
                        <a:srgbClr val="FFFFFF"/>
                      </a:solidFill>
                      <a:prstDash val="solid"/>
                      <a:round/>
                      <a:headEnd type="none" w="med" len="med"/>
                      <a:tailEnd type="none" w="med" len="med"/>
                    </a:lnT>
                    <a:lnB w="2880">
                      <a:solidFill>
                        <a:srgbClr val="A0A4A8"/>
                      </a:solidFill>
                      <a:prstDash val="solid"/>
                    </a:lnB>
                    <a:solidFill>
                      <a:schemeClr val="accent1">
                        <a:lumMod val="5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48066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Group 1"/>
          <p:cNvGraphicFramePr/>
          <p:nvPr/>
        </p:nvGraphicFramePr>
        <p:xfrm>
          <a:off x="0" y="1871624"/>
          <a:ext cx="12465162" cy="7246618"/>
        </p:xfrm>
        <a:graphic>
          <a:graphicData uri="http://schemas.openxmlformats.org/drawingml/2006/table">
            <a:tbl>
              <a:tblPr/>
              <a:tblGrid>
                <a:gridCol w="1139806">
                  <a:extLst>
                    <a:ext uri="{9D8B030D-6E8A-4147-A177-3AD203B41FA5}">
                      <a16:colId xmlns:a16="http://schemas.microsoft.com/office/drawing/2014/main" val="20000"/>
                    </a:ext>
                  </a:extLst>
                </a:gridCol>
                <a:gridCol w="973584">
                  <a:extLst>
                    <a:ext uri="{9D8B030D-6E8A-4147-A177-3AD203B41FA5}">
                      <a16:colId xmlns:a16="http://schemas.microsoft.com/office/drawing/2014/main" val="20001"/>
                    </a:ext>
                  </a:extLst>
                </a:gridCol>
                <a:gridCol w="1106328">
                  <a:extLst>
                    <a:ext uri="{9D8B030D-6E8A-4147-A177-3AD203B41FA5}">
                      <a16:colId xmlns:a16="http://schemas.microsoft.com/office/drawing/2014/main" val="111655045"/>
                    </a:ext>
                  </a:extLst>
                </a:gridCol>
                <a:gridCol w="852714">
                  <a:extLst>
                    <a:ext uri="{9D8B030D-6E8A-4147-A177-3AD203B41FA5}">
                      <a16:colId xmlns:a16="http://schemas.microsoft.com/office/drawing/2014/main" val="3234174378"/>
                    </a:ext>
                  </a:extLst>
                </a:gridCol>
                <a:gridCol w="1199170">
                  <a:extLst>
                    <a:ext uri="{9D8B030D-6E8A-4147-A177-3AD203B41FA5}">
                      <a16:colId xmlns:a16="http://schemas.microsoft.com/office/drawing/2014/main" val="20002"/>
                    </a:ext>
                  </a:extLst>
                </a:gridCol>
                <a:gridCol w="1424757">
                  <a:extLst>
                    <a:ext uri="{9D8B030D-6E8A-4147-A177-3AD203B41FA5}">
                      <a16:colId xmlns:a16="http://schemas.microsoft.com/office/drawing/2014/main" val="720151762"/>
                    </a:ext>
                  </a:extLst>
                </a:gridCol>
                <a:gridCol w="2422087">
                  <a:extLst>
                    <a:ext uri="{9D8B030D-6E8A-4147-A177-3AD203B41FA5}">
                      <a16:colId xmlns:a16="http://schemas.microsoft.com/office/drawing/2014/main" val="3559240201"/>
                    </a:ext>
                  </a:extLst>
                </a:gridCol>
                <a:gridCol w="1424757">
                  <a:extLst>
                    <a:ext uri="{9D8B030D-6E8A-4147-A177-3AD203B41FA5}">
                      <a16:colId xmlns:a16="http://schemas.microsoft.com/office/drawing/2014/main" val="4007987286"/>
                    </a:ext>
                  </a:extLst>
                </a:gridCol>
                <a:gridCol w="1921959">
                  <a:extLst>
                    <a:ext uri="{9D8B030D-6E8A-4147-A177-3AD203B41FA5}">
                      <a16:colId xmlns:a16="http://schemas.microsoft.com/office/drawing/2014/main" val="1451998787"/>
                    </a:ext>
                  </a:extLst>
                </a:gridCol>
              </a:tblGrid>
              <a:tr h="461872">
                <a:tc>
                  <a:txBody>
                    <a:bodyPr/>
                    <a:lstStyle/>
                    <a:p>
                      <a:endParaRPr lang="fr-FR" sz="1900" b="0" strike="noStrike" spc="-1" dirty="0">
                        <a:solidFill>
                          <a:srgbClr val="FFFFFF"/>
                        </a:solidFill>
                        <a:latin typeface="Palatino"/>
                        <a:ea typeface="Palatino"/>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gridSpan="5">
                  <a:txBody>
                    <a:bodyPr/>
                    <a:lstStyle/>
                    <a:p>
                      <a:pPr algn="ctr" defTabSz="914400">
                        <a:lnSpc>
                          <a:spcPct val="100000"/>
                        </a:lnSpc>
                        <a:tabLst>
                          <a:tab pos="0" algn="l"/>
                        </a:tabLst>
                      </a:pPr>
                      <a:r>
                        <a:rPr lang="fr-FR" sz="1900" b="0" strike="noStrike" spc="-1" dirty="0">
                          <a:solidFill>
                            <a:schemeClr val="tx1">
                              <a:lumMod val="20000"/>
                              <a:lumOff val="80000"/>
                            </a:schemeClr>
                          </a:solidFill>
                          <a:latin typeface="Arial"/>
                        </a:rPr>
                        <a:t>M1</a:t>
                      </a: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hMerge="1">
                  <a:txBody>
                    <a:bodyPr/>
                    <a:lstStyle/>
                    <a:p>
                      <a:endParaRPr lang="fr-FR"/>
                    </a:p>
                  </a:txBody>
                  <a:tcPr/>
                </a:tc>
                <a:tc hMerge="1">
                  <a:txBody>
                    <a:bodyPr/>
                    <a:lstStyle/>
                    <a:p>
                      <a:pPr algn="ctr" defTabSz="914400">
                        <a:lnSpc>
                          <a:spcPct val="100000"/>
                        </a:lnSpc>
                        <a:tabLst>
                          <a:tab pos="0" algn="l"/>
                        </a:tabLst>
                      </a:pPr>
                      <a:endParaRPr lang="fr-FR" sz="1900" b="0" strike="noStrike" kern="1200" spc="-1" dirty="0">
                        <a:solidFill>
                          <a:srgbClr val="FFFFFF"/>
                        </a:solidFill>
                        <a:latin typeface="Palatino"/>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hMerge="1">
                  <a:txBody>
                    <a:bodyPr/>
                    <a:lstStyle/>
                    <a:p>
                      <a:pPr algn="ctr" defTabSz="914400">
                        <a:lnSpc>
                          <a:spcPct val="100000"/>
                        </a:lnSpc>
                        <a:tabLst>
                          <a:tab pos="0" algn="l"/>
                        </a:tabLst>
                      </a:pPr>
                      <a:endParaRPr lang="fr-FR" sz="19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hMerge="1">
                  <a:txBody>
                    <a:bodyPr/>
                    <a:lstStyle/>
                    <a:p>
                      <a:pPr algn="ctr" defTabSz="914400">
                        <a:lnSpc>
                          <a:spcPct val="100000"/>
                        </a:lnSpc>
                        <a:tabLst>
                          <a:tab pos="0" algn="l"/>
                        </a:tabLst>
                      </a:pPr>
                      <a:endParaRPr lang="fr-FR" sz="1900" b="0" strike="noStrike" spc="-1" dirty="0">
                        <a:solidFill>
                          <a:schemeClr val="tx1">
                            <a:lumMod val="20000"/>
                            <a:lumOff val="80000"/>
                          </a:schemeClr>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lang="fr-FR" sz="1900" b="0" strike="noStrike" kern="1200" spc="-1" dirty="0">
                          <a:solidFill>
                            <a:srgbClr val="FFFFFF"/>
                          </a:solidFill>
                          <a:latin typeface="+mn-lt"/>
                          <a:cs typeface="+mn-cs"/>
                        </a:rPr>
                        <a:t>M2</a:t>
                      </a: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fr-FR" sz="1900" b="0" strike="noStrike" kern="1200" spc="-1" dirty="0">
                        <a:solidFill>
                          <a:srgbClr val="FFFFFF"/>
                        </a:solidFill>
                        <a:latin typeface="+mn-lt"/>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fr-FR" sz="1900" b="0" strike="noStrike" kern="1200" spc="-1" dirty="0">
                        <a:solidFill>
                          <a:srgbClr val="FFFFFF"/>
                        </a:solidFill>
                        <a:latin typeface="+mn-lt"/>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extLst>
                  <a:ext uri="{0D108BD9-81ED-4DB2-BD59-A6C34878D82A}">
                    <a16:rowId xmlns:a16="http://schemas.microsoft.com/office/drawing/2014/main" val="83246974"/>
                  </a:ext>
                </a:extLst>
              </a:tr>
              <a:tr h="575146">
                <a:tc rowSpan="3">
                  <a:txBody>
                    <a:bodyPr/>
                    <a:lstStyle/>
                    <a:p>
                      <a:endParaRPr lang="fr-FR" sz="1900" b="0" strike="noStrike" spc="-1" dirty="0">
                        <a:solidFill>
                          <a:srgbClr val="FFFFFF"/>
                        </a:solidFill>
                        <a:latin typeface="Palatino"/>
                        <a:ea typeface="Palatino"/>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rowSpan="3">
                  <a:txBody>
                    <a:bodyPr/>
                    <a:lstStyle/>
                    <a:p>
                      <a:pPr algn="ctr" defTabSz="914400">
                        <a:lnSpc>
                          <a:spcPct val="100000"/>
                        </a:lnSpc>
                        <a:tabLst>
                          <a:tab pos="0" algn="l"/>
                        </a:tabLst>
                      </a:pPr>
                      <a:r>
                        <a:rPr lang="fr-FR" sz="1900" b="0" strike="noStrike" spc="-1" dirty="0">
                          <a:solidFill>
                            <a:srgbClr val="FFFFFF"/>
                          </a:solidFill>
                          <a:latin typeface="Palatino"/>
                          <a:ea typeface="Palatino"/>
                        </a:rPr>
                        <a:t>Inscrits</a:t>
                      </a:r>
                      <a:endParaRPr lang="fr-FR" sz="19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fr-FR" sz="1900" b="0" strike="noStrike" kern="1200" spc="-1" dirty="0">
                        <a:solidFill>
                          <a:srgbClr val="FFFFFF"/>
                        </a:solidFill>
                        <a:latin typeface="+mn-lt"/>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rowSpan="2">
                  <a:txBody>
                    <a:bodyPr/>
                    <a:lstStyle/>
                    <a:p>
                      <a:pPr algn="ctr" defTabSz="914400">
                        <a:lnSpc>
                          <a:spcPct val="100000"/>
                        </a:lnSpc>
                        <a:tabLst>
                          <a:tab pos="0" algn="l"/>
                        </a:tabLst>
                      </a:pPr>
                      <a:endParaRPr lang="fr-FR" sz="1600" b="0" strike="noStrike" kern="1200" spc="-1" dirty="0">
                        <a:solidFill>
                          <a:srgbClr val="FFFFFF"/>
                        </a:solidFill>
                        <a:latin typeface="+mn-lt"/>
                        <a:ea typeface="+mn-ea"/>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rowSpan="3">
                  <a:txBody>
                    <a:bodyPr/>
                    <a:lstStyle/>
                    <a:p>
                      <a:pPr algn="ctr" defTabSz="914400">
                        <a:lnSpc>
                          <a:spcPct val="100000"/>
                        </a:lnSpc>
                        <a:tabLst>
                          <a:tab pos="0" algn="l"/>
                        </a:tabLst>
                      </a:pPr>
                      <a:r>
                        <a:rPr lang="fr-FR" sz="1900" b="0" strike="noStrike" spc="-1" dirty="0">
                          <a:solidFill>
                            <a:srgbClr val="FFFFFF"/>
                          </a:solidFill>
                          <a:latin typeface="Palatino"/>
                          <a:ea typeface="Palatino"/>
                        </a:rPr>
                        <a:t>Ayant validé</a:t>
                      </a:r>
                      <a:endParaRPr lang="fr-FR" sz="19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fr-FR" sz="1900" b="0" strike="noStrike" kern="1200" spc="-1" dirty="0">
                        <a:solidFill>
                          <a:srgbClr val="FFFFFF"/>
                        </a:solidFill>
                        <a:latin typeface="+mn-lt"/>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rowSpan="3">
                  <a:txBody>
                    <a:bodyPr/>
                    <a:lstStyle/>
                    <a:p>
                      <a:pPr algn="ctr" defTabSz="914400">
                        <a:lnSpc>
                          <a:spcPct val="100000"/>
                        </a:lnSpc>
                        <a:tabLst>
                          <a:tab pos="0" algn="l"/>
                        </a:tabLst>
                      </a:pPr>
                      <a:r>
                        <a:rPr lang="fr-FR" sz="1900" b="0" strike="noStrike" spc="-1" dirty="0">
                          <a:solidFill>
                            <a:srgbClr val="FFFFFF"/>
                          </a:solidFill>
                          <a:latin typeface="Palatino"/>
                          <a:ea typeface="Palatino"/>
                        </a:rPr>
                        <a:t>Inscrits</a:t>
                      </a:r>
                      <a:endParaRPr lang="fr-FR" sz="19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fr-FR" sz="1900" b="0" strike="noStrike" kern="1200" spc="-1" dirty="0">
                        <a:solidFill>
                          <a:srgbClr val="FFFFFF"/>
                        </a:solidFill>
                        <a:latin typeface="+mn-lt"/>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lang="fr-FR" sz="1900" b="0" strike="noStrike" spc="-1" dirty="0">
                          <a:solidFill>
                            <a:srgbClr val="FFFFFF"/>
                          </a:solidFill>
                          <a:latin typeface="+mn-lt"/>
                          <a:ea typeface="+mn-ea"/>
                        </a:rPr>
                        <a:t>Ayant validé</a:t>
                      </a:r>
                      <a:endParaRPr lang="fr-FR" sz="19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extLst>
                  <a:ext uri="{0D108BD9-81ED-4DB2-BD59-A6C34878D82A}">
                    <a16:rowId xmlns:a16="http://schemas.microsoft.com/office/drawing/2014/main" val="10000"/>
                  </a:ext>
                </a:extLst>
              </a:tr>
              <a:tr h="12390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lang="fr-FR" sz="1600" b="0" strike="noStrike" kern="1200" spc="-1" dirty="0">
                          <a:solidFill>
                            <a:srgbClr val="FFFFFF"/>
                          </a:solidFill>
                          <a:latin typeface="+mn-lt"/>
                          <a:ea typeface="+mn-ea"/>
                          <a:cs typeface="+mn-cs"/>
                        </a:rPr>
                        <a:t>Dont EDHEC</a:t>
                      </a:r>
                    </a:p>
                    <a:p>
                      <a:pPr algn="ctr" defTabSz="914400">
                        <a:lnSpc>
                          <a:spcPct val="100000"/>
                        </a:lnSpc>
                        <a:tabLst>
                          <a:tab pos="0" algn="l"/>
                        </a:tabLst>
                      </a:pPr>
                      <a:endParaRPr lang="fr-FR" sz="1600" b="0" strike="noStrike" kern="1200" spc="-1" dirty="0">
                        <a:solidFill>
                          <a:srgbClr val="FFFFFF"/>
                        </a:solidFill>
                        <a:latin typeface="+mn-lt"/>
                        <a:ea typeface="+mn-ea"/>
                        <a:cs typeface="+mn-cs"/>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vMerge="1">
                  <a:txBody>
                    <a:bodyPr/>
                    <a:lstStyle/>
                    <a:p>
                      <a:endParaRPr lang="fr-F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lang="fr-FR" sz="1600" b="0" strike="noStrike" kern="1200" spc="-1" dirty="0">
                          <a:solidFill>
                            <a:srgbClr val="FFFFFF"/>
                          </a:solidFill>
                          <a:latin typeface="+mn-lt"/>
                          <a:cs typeface="+mn-cs"/>
                        </a:rPr>
                        <a:t>Dont EDHEC</a:t>
                      </a: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623303952"/>
                  </a:ext>
                </a:extLst>
              </a:tr>
              <a:tr h="699053">
                <a:tc vMerge="1">
                  <a:txBody>
                    <a:bodyPr/>
                    <a:lstStyle/>
                    <a:p>
                      <a:endParaRPr lang="fr-FR"/>
                    </a:p>
                  </a:txBody>
                  <a:tcPr/>
                </a:tc>
                <a:tc vMerge="1">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lang="fr-FR" sz="1600" b="0" strike="noStrike" kern="1200" spc="-1" dirty="0">
                          <a:solidFill>
                            <a:srgbClr val="FFFFFF"/>
                          </a:solidFill>
                          <a:latin typeface="+mn-lt"/>
                          <a:ea typeface="+mn-ea"/>
                          <a:cs typeface="+mn-cs"/>
                        </a:rPr>
                        <a:t>Dont Apprentis</a:t>
                      </a: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lang="fr-FR" sz="1600" b="0" strike="noStrike" kern="1200" spc="-1" dirty="0">
                          <a:solidFill>
                            <a:srgbClr val="FFFFFF"/>
                          </a:solidFill>
                          <a:latin typeface="+mn-lt"/>
                          <a:ea typeface="+mn-ea"/>
                          <a:cs typeface="+mn-cs"/>
                        </a:rPr>
                        <a:t>Dont EDHEC</a:t>
                      </a: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lang="fr-FR" sz="1600" b="0" strike="noStrike" kern="1200" spc="-1" dirty="0">
                          <a:solidFill>
                            <a:srgbClr val="FFFFFF"/>
                          </a:solidFill>
                          <a:latin typeface="+mn-lt"/>
                          <a:ea typeface="+mn-ea"/>
                          <a:cs typeface="+mn-cs"/>
                        </a:rPr>
                        <a:t>Dont Apprentis</a:t>
                      </a:r>
                    </a:p>
                  </a:txBody>
                  <a:tcPr marL="50760" marR="50760" anchor="ctr">
                    <a:lnT>
                      <a:noFill/>
                    </a:lnT>
                    <a:solidFill>
                      <a:srgbClr val="B0564E"/>
                    </a:solidFill>
                  </a:tcPr>
                </a:tc>
                <a:tc vMerge="1">
                  <a:txBody>
                    <a:bodyPr/>
                    <a:lstStyle/>
                    <a:p>
                      <a:endParaRPr lang="fr-FR"/>
                    </a:p>
                  </a:txBody>
                  <a:tcPr/>
                </a:tc>
                <a:extLst>
                  <a:ext uri="{0D108BD9-81ED-4DB2-BD59-A6C34878D82A}">
                    <a16:rowId xmlns:a16="http://schemas.microsoft.com/office/drawing/2014/main" val="799081075"/>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2013-14</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43</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rowSpan="10">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rowSpan="3">
                  <a:txBody>
                    <a:bodyPr/>
                    <a:lstStyle/>
                    <a:p>
                      <a:pPr marL="0" algn="ctr" defTabSz="914400" rtl="0" eaLnBrk="1" latinLnBrk="0" hangingPunct="1">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rowSpan="3">
                  <a:txBody>
                    <a:bodyPr/>
                    <a:lstStyle/>
                    <a:p>
                      <a:pPr marL="0" algn="ctr" defTabSz="914400" rtl="0" eaLnBrk="1" latinLnBrk="0" hangingPunct="1">
                        <a:lnSpc>
                          <a:spcPct val="100000"/>
                        </a:lnSpc>
                        <a:tabLst>
                          <a:tab pos="0" algn="l"/>
                        </a:tabLst>
                      </a:pPr>
                      <a:endParaRPr lang="fr-FR" sz="24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marL="0" algn="ctr" defTabSz="914400" rtl="0" eaLnBrk="1" latinLnBrk="0" hangingPunct="1">
                        <a:lnSpc>
                          <a:spcPct val="100000"/>
                        </a:lnSpc>
                        <a:tabLst>
                          <a:tab pos="0" algn="l"/>
                        </a:tabLst>
                      </a:pPr>
                      <a:endParaRPr lang="fr-FR" sz="24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tc rowSpan="5">
                  <a:txBody>
                    <a:bodyPr/>
                    <a:lstStyle/>
                    <a:p>
                      <a:pPr marL="0" algn="ctr" defTabSz="914400" rtl="0" eaLnBrk="1" latinLnBrk="0" hangingPunct="1">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B w="12240">
                      <a:noFill/>
                      <a:prstDash val="solid"/>
                    </a:lnB>
                    <a:noFill/>
                  </a:tcPr>
                </a:tc>
                <a:tc>
                  <a:txBody>
                    <a:bodyPr/>
                    <a:lstStyle/>
                    <a:p>
                      <a:pPr marL="0" algn="ctr" defTabSz="914400" rtl="0" eaLnBrk="1" latinLnBrk="0" hangingPunct="1">
                        <a:lnSpc>
                          <a:spcPct val="100000"/>
                        </a:lnSpc>
                        <a:tabLst>
                          <a:tab pos="0" algn="l"/>
                        </a:tabLst>
                      </a:pPr>
                      <a:endParaRPr lang="fr-FR" sz="24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1"/>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2014-15</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40</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marL="0" algn="ctr" defTabSz="914400" rtl="0" eaLnBrk="1" latinLnBrk="0" hangingPunct="1">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a:solidFill>
                            <a:srgbClr val="414141"/>
                          </a:solidFill>
                          <a:latin typeface="Palatino"/>
                          <a:ea typeface="Palatino"/>
                        </a:rPr>
                        <a:t>14</a:t>
                      </a:r>
                      <a:endParaRPr lang="fr-FR" sz="2400" b="0" strike="noStrike" spc="-1">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marL="0" algn="ctr" defTabSz="914400" rtl="0" eaLnBrk="1" latinLnBrk="0" hangingPunct="1">
                        <a:lnSpc>
                          <a:spcPct val="100000"/>
                        </a:lnSpc>
                        <a:tabLst>
                          <a:tab pos="0" algn="l"/>
                        </a:tabLst>
                      </a:pPr>
                      <a:endParaRPr lang="fr-FR" sz="24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10</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algn="ctr" defTabSz="914400">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10</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extLst>
                  <a:ext uri="{0D108BD9-81ED-4DB2-BD59-A6C34878D82A}">
                    <a16:rowId xmlns:a16="http://schemas.microsoft.com/office/drawing/2014/main" val="10002"/>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2015-16</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a:solidFill>
                            <a:srgbClr val="414141"/>
                          </a:solidFill>
                          <a:latin typeface="Palatino"/>
                          <a:ea typeface="Palatino"/>
                        </a:rPr>
                        <a:t>45</a:t>
                      </a:r>
                      <a:endParaRPr lang="fr-FR" sz="2400" b="0" strike="noStrike" spc="-1">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marL="0" algn="ctr" defTabSz="914400" rtl="0" eaLnBrk="1" latinLnBrk="0" hangingPunct="1">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a:solidFill>
                            <a:srgbClr val="414141"/>
                          </a:solidFill>
                          <a:latin typeface="Palatino"/>
                          <a:ea typeface="Palatino"/>
                        </a:rPr>
                        <a:t>20</a:t>
                      </a:r>
                      <a:endParaRPr lang="fr-FR" sz="2400" b="0" strike="noStrike" spc="-1">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marL="0" algn="ctr" defTabSz="914400" rtl="0" eaLnBrk="1" latinLnBrk="0" hangingPunct="1">
                        <a:lnSpc>
                          <a:spcPct val="100000"/>
                        </a:lnSpc>
                        <a:tabLst>
                          <a:tab pos="0" algn="l"/>
                        </a:tabLst>
                      </a:pPr>
                      <a:endParaRPr lang="fr-FR" sz="24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5</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algn="ctr" defTabSz="914400">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5</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3"/>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2016-17</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41</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5</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19</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5</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11</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algn="ctr" defTabSz="914400">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10</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extLst>
                  <a:ext uri="{0D108BD9-81ED-4DB2-BD59-A6C34878D82A}">
                    <a16:rowId xmlns:a16="http://schemas.microsoft.com/office/drawing/2014/main" val="10004"/>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2017-18</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41</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11</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24</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11</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13</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algn="ctr" defTabSz="914400">
                        <a:lnSpc>
                          <a:spcPct val="100000"/>
                        </a:lnSpc>
                        <a:tabLst>
                          <a:tab pos="0" algn="l"/>
                        </a:tabLst>
                      </a:pPr>
                      <a:endParaRPr lang="fr-FR" sz="1800" b="0" strike="noStrike" kern="1200" spc="-1" dirty="0">
                        <a:solidFill>
                          <a:srgbClr val="414141"/>
                        </a:solidFill>
                        <a:latin typeface="Palatino"/>
                        <a:ea typeface="+mn-ea"/>
                        <a:cs typeface="+mn-cs"/>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12</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5"/>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2018-19</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44</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14</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23</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9</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36</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1800" b="0" strike="noStrike" kern="1200" spc="-1" dirty="0">
                          <a:solidFill>
                            <a:srgbClr val="414141"/>
                          </a:solidFill>
                          <a:latin typeface="Palatino"/>
                          <a:ea typeface="+mn-ea"/>
                          <a:cs typeface="+mn-cs"/>
                        </a:rPr>
                        <a:t>9</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34</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extLst>
                  <a:ext uri="{0D108BD9-81ED-4DB2-BD59-A6C34878D82A}">
                    <a16:rowId xmlns:a16="http://schemas.microsoft.com/office/drawing/2014/main" val="10006"/>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2019-20</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45</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8</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36</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7</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25</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1800" b="0" strike="noStrike" kern="1200" spc="-1" dirty="0">
                          <a:solidFill>
                            <a:srgbClr val="414141"/>
                          </a:solidFill>
                          <a:latin typeface="Palatino"/>
                          <a:ea typeface="+mn-ea"/>
                          <a:cs typeface="+mn-cs"/>
                        </a:rPr>
                        <a:t>19</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25</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7"/>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2020-21</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43</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10</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34</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9</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53</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1800" b="0" strike="noStrike" kern="1200" spc="-1" dirty="0">
                          <a:solidFill>
                            <a:srgbClr val="414141"/>
                          </a:solidFill>
                          <a:latin typeface="Palatino"/>
                          <a:ea typeface="+mn-ea"/>
                          <a:cs typeface="+mn-cs"/>
                        </a:rPr>
                        <a:t>20</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49</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extLst>
                  <a:ext uri="{0D108BD9-81ED-4DB2-BD59-A6C34878D82A}">
                    <a16:rowId xmlns:a16="http://schemas.microsoft.com/office/drawing/2014/main" val="10008"/>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2021-22</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48</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16</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34</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14</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53</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1800" b="0" strike="noStrike" kern="1200" spc="-1" dirty="0">
                          <a:solidFill>
                            <a:srgbClr val="414141"/>
                          </a:solidFill>
                          <a:latin typeface="Palatino"/>
                          <a:ea typeface="+mn-ea"/>
                          <a:cs typeface="+mn-cs"/>
                        </a:rPr>
                        <a:t>26</a:t>
                      </a:r>
                    </a:p>
                  </a:txBody>
                  <a:tcPr marL="50760" marR="50760" anchor="ctr">
                    <a:lnL w="12240">
                      <a:noFill/>
                      <a:prstDash val="solid"/>
                    </a:lnL>
                    <a:lnR w="12240">
                      <a:noFill/>
                      <a:prstDash val="solid"/>
                    </a:lnR>
                    <a:lnT w="12240">
                      <a:noFill/>
                      <a:prstDash val="solid"/>
                    </a:lnT>
                    <a:lnB w="12240">
                      <a:noFill/>
                      <a:prstDash val="solid"/>
                    </a:lnB>
                    <a:no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49</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9"/>
                  </a:ext>
                </a:extLst>
              </a:tr>
              <a:tr h="463398">
                <a:tc>
                  <a:txBody>
                    <a:bodyPr/>
                    <a:lstStyle/>
                    <a:p>
                      <a:pPr algn="ctr" defTabSz="914400">
                        <a:lnSpc>
                          <a:spcPct val="100000"/>
                        </a:lnSpc>
                        <a:tabLst>
                          <a:tab pos="0" algn="l"/>
                        </a:tabLst>
                      </a:pPr>
                      <a:r>
                        <a:rPr lang="fr-FR" sz="2400" b="0" strike="noStrike" spc="-1" dirty="0">
                          <a:solidFill>
                            <a:srgbClr val="414141"/>
                          </a:solidFill>
                          <a:latin typeface="Palatino"/>
                          <a:ea typeface="Palatino"/>
                        </a:rPr>
                        <a:t>2022-23</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42</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vMerge="1">
                  <a:txBody>
                    <a:bodyPr/>
                    <a:lstStyle/>
                    <a:p>
                      <a:pPr algn="ctr" defTabSz="914400">
                        <a:lnSpc>
                          <a:spcPct val="100000"/>
                        </a:lnSpc>
                        <a:tabLst>
                          <a:tab pos="0" algn="l"/>
                        </a:tabLst>
                      </a:pP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14</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spc="-1" dirty="0">
                          <a:solidFill>
                            <a:srgbClr val="414141"/>
                          </a:solidFill>
                          <a:latin typeface="Palatino"/>
                          <a:ea typeface="Palatino"/>
                        </a:rPr>
                        <a:t>34</a:t>
                      </a:r>
                      <a:endParaRPr lang="fr-FR" sz="24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11</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61</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1800" b="0" strike="noStrike" kern="1200" spc="-1" dirty="0">
                          <a:solidFill>
                            <a:srgbClr val="414141"/>
                          </a:solidFill>
                          <a:latin typeface="Palatino"/>
                          <a:ea typeface="+mn-ea"/>
                          <a:cs typeface="+mn-cs"/>
                        </a:rPr>
                        <a:t>30</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414141"/>
                          </a:solidFill>
                          <a:latin typeface="Palatino"/>
                          <a:ea typeface="Palatino"/>
                        </a:rPr>
                        <a:t>55</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extLst>
                  <a:ext uri="{0D108BD9-81ED-4DB2-BD59-A6C34878D82A}">
                    <a16:rowId xmlns:a16="http://schemas.microsoft.com/office/drawing/2014/main" val="10010"/>
                  </a:ext>
                </a:extLst>
              </a:tr>
              <a:tr h="534122">
                <a:tc>
                  <a:txBody>
                    <a:bodyPr/>
                    <a:lstStyle/>
                    <a:p>
                      <a:pPr algn="ctr" defTabSz="914400">
                        <a:lnSpc>
                          <a:spcPct val="100000"/>
                        </a:lnSpc>
                        <a:tabLst>
                          <a:tab pos="0" algn="l"/>
                        </a:tabLst>
                      </a:pPr>
                      <a:r>
                        <a:rPr lang="fr-FR" sz="2400" b="0" strike="noStrike" kern="1200" spc="-1" dirty="0">
                          <a:solidFill>
                            <a:srgbClr val="414141"/>
                          </a:solidFill>
                          <a:latin typeface="Palatino"/>
                          <a:ea typeface="Palatino"/>
                          <a:cs typeface="+mn-cs"/>
                        </a:rPr>
                        <a:t>2023-24</a:t>
                      </a:r>
                      <a:endParaRPr lang="fr-FR" sz="2400" b="0" strike="noStrike" kern="1200" spc="-1" dirty="0">
                        <a:solidFill>
                          <a:srgbClr val="414141"/>
                        </a:solidFill>
                        <a:latin typeface="Palatino"/>
                        <a:cs typeface="+mn-cs"/>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400" b="0" strike="noStrike" kern="1200" spc="-1" dirty="0">
                          <a:solidFill>
                            <a:srgbClr val="414141"/>
                          </a:solidFill>
                          <a:latin typeface="Palatino"/>
                          <a:ea typeface="Palatino"/>
                          <a:cs typeface="+mn-cs"/>
                        </a:rPr>
                        <a:t>50</a:t>
                      </a:r>
                      <a:endParaRPr lang="fr-FR" sz="2400" b="0" strike="noStrike" kern="1200" spc="-1" dirty="0">
                        <a:solidFill>
                          <a:srgbClr val="414141"/>
                        </a:solidFill>
                        <a:latin typeface="Palatino"/>
                        <a:cs typeface="+mn-cs"/>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1800" b="0" strike="noStrike" kern="1200" spc="-1" dirty="0">
                          <a:solidFill>
                            <a:srgbClr val="414141"/>
                          </a:solidFill>
                          <a:latin typeface="Palatino"/>
                          <a:cs typeface="+mn-cs"/>
                        </a:rPr>
                        <a:t>4</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marL="0" algn="ctr" defTabSz="914400" rtl="0" eaLnBrk="1" latinLnBrk="0" hangingPunct="1">
                        <a:lnSpc>
                          <a:spcPct val="100000"/>
                        </a:lnSpc>
                        <a:tabLst>
                          <a:tab pos="0" algn="l"/>
                        </a:tabLst>
                      </a:pPr>
                      <a:r>
                        <a:rPr lang="fr-FR" sz="1800" b="0" strike="noStrike" kern="1200" spc="-1" dirty="0">
                          <a:solidFill>
                            <a:srgbClr val="414141"/>
                          </a:solidFill>
                          <a:latin typeface="Palatino"/>
                          <a:ea typeface="+mn-ea"/>
                          <a:cs typeface="+mn-cs"/>
                        </a:rPr>
                        <a:t>17</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endParaRPr lang="fr-FR" sz="2400" b="0" strike="noStrike" spc="-1" dirty="0">
                        <a:solidFill>
                          <a:srgbClr val="000000"/>
                        </a:solidFill>
                        <a:latin typeface="Palatino"/>
                        <a:ea typeface="Palatino"/>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endParaRPr lang="fr-FR" sz="2400" b="0" strike="noStrike" spc="-1" dirty="0">
                        <a:solidFill>
                          <a:srgbClr val="000000"/>
                        </a:solidFill>
                        <a:latin typeface="Palatino"/>
                        <a:ea typeface="Palatino"/>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2600" b="0" strike="noStrike" spc="-1" dirty="0">
                          <a:solidFill>
                            <a:srgbClr val="000000"/>
                          </a:solidFill>
                          <a:latin typeface="Palatino"/>
                          <a:ea typeface="Palatino"/>
                        </a:rPr>
                        <a:t>37</a:t>
                      </a: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r>
                        <a:rPr lang="fr-FR" sz="1800" b="0" strike="noStrike" kern="1200" spc="-1" dirty="0">
                          <a:solidFill>
                            <a:srgbClr val="414141"/>
                          </a:solidFill>
                          <a:latin typeface="Palatino"/>
                          <a:ea typeface="+mn-ea"/>
                          <a:cs typeface="+mn-cs"/>
                        </a:rPr>
                        <a:t>8</a:t>
                      </a: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tc>
                  <a:txBody>
                    <a:bodyPr/>
                    <a:lstStyle/>
                    <a:p>
                      <a:pPr algn="ctr" defTabSz="914400">
                        <a:lnSpc>
                          <a:spcPct val="100000"/>
                        </a:lnSpc>
                        <a:tabLst>
                          <a:tab pos="0" algn="l"/>
                        </a:tabLst>
                      </a:pPr>
                      <a:endParaRPr lang="fr-FR" sz="2600" b="0" strike="noStrike" spc="-1" dirty="0">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C9C3BA">
                        <a:alpha val="50000"/>
                      </a:srgbClr>
                    </a:solidFill>
                  </a:tcPr>
                </a:tc>
                <a:extLst>
                  <a:ext uri="{0D108BD9-81ED-4DB2-BD59-A6C34878D82A}">
                    <a16:rowId xmlns:a16="http://schemas.microsoft.com/office/drawing/2014/main" val="10011"/>
                  </a:ext>
                </a:extLst>
              </a:tr>
            </a:tbl>
          </a:graphicData>
        </a:graphic>
      </p:graphicFrame>
      <p:sp>
        <p:nvSpPr>
          <p:cNvPr id="63" name="PlaceHolder 1"/>
          <p:cNvSpPr>
            <a:spLocks noGrp="1"/>
          </p:cNvSpPr>
          <p:nvPr>
            <p:ph type="title"/>
          </p:nvPr>
        </p:nvSpPr>
        <p:spPr>
          <a:xfrm>
            <a:off x="507960" y="800280"/>
            <a:ext cx="11988360" cy="1218960"/>
          </a:xfrm>
          <a:prstGeom prst="rect">
            <a:avLst/>
          </a:prstGeom>
          <a:noFill/>
          <a:ln w="0">
            <a:noFill/>
          </a:ln>
        </p:spPr>
        <p:txBody>
          <a:bodyPr lIns="50760" tIns="50760" rIns="50760" bIns="50760" numCol="1" spcCol="0" anchor="ctr">
            <a:noAutofit/>
          </a:bodyPr>
          <a:lstStyle/>
          <a:p>
            <a:pPr indent="0" algn="ctr" defTabSz="584280">
              <a:lnSpc>
                <a:spcPct val="90000"/>
              </a:lnSpc>
              <a:spcBef>
                <a:spcPts val="1599"/>
              </a:spcBef>
              <a:buNone/>
            </a:pPr>
            <a:r>
              <a:rPr lang="fr-FR" sz="4800" b="0" strike="noStrike" spc="-1" dirty="0">
                <a:solidFill>
                  <a:srgbClr val="D93E2B"/>
                </a:solidFill>
                <a:latin typeface="Bodoni SvtyTwo ITC TT-Book"/>
                <a:ea typeface="Bodoni SvtyTwo ITC TT-Book"/>
              </a:rPr>
              <a:t>Statistiques Nombres d’étudiants</a:t>
            </a:r>
            <a:endParaRPr lang="fr-FR" sz="4800" b="0" strike="noStrike" spc="-1" dirty="0">
              <a:solidFill>
                <a:srgbClr val="414141"/>
              </a:solidFill>
              <a:latin typeface="Palatino"/>
            </a:endParaRPr>
          </a:p>
        </p:txBody>
      </p:sp>
      <p:sp>
        <p:nvSpPr>
          <p:cNvPr id="2" name="ZoneTexte 1">
            <a:extLst>
              <a:ext uri="{FF2B5EF4-FFF2-40B4-BE49-F238E27FC236}">
                <a16:creationId xmlns:a16="http://schemas.microsoft.com/office/drawing/2014/main" id="{CC058E57-433E-92AF-A531-C6D5DF3659E4}"/>
              </a:ext>
            </a:extLst>
          </p:cNvPr>
          <p:cNvSpPr txBox="1"/>
          <p:nvPr/>
        </p:nvSpPr>
        <p:spPr>
          <a:xfrm>
            <a:off x="11513713" y="9118242"/>
            <a:ext cx="1338828" cy="461665"/>
          </a:xfrm>
          <a:prstGeom prst="rect">
            <a:avLst/>
          </a:prstGeom>
          <a:noFill/>
        </p:spPr>
        <p:txBody>
          <a:bodyPr wrap="none" rtlCol="0">
            <a:spAutoFit/>
          </a:bodyPr>
          <a:lstStyle/>
          <a:p>
            <a:r>
              <a:rPr lang="fr-FR" sz="2400" dirty="0">
                <a:solidFill>
                  <a:schemeClr val="bg1"/>
                </a:solidFill>
                <a:highlight>
                  <a:srgbClr val="FFFF00"/>
                </a:highlight>
              </a:rPr>
              <a:t>7 Thèses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507960" y="800280"/>
            <a:ext cx="11988360" cy="1218960"/>
          </a:xfrm>
          <a:prstGeom prst="rect">
            <a:avLst/>
          </a:prstGeom>
          <a:noFill/>
          <a:ln w="0">
            <a:noFill/>
          </a:ln>
        </p:spPr>
        <p:txBody>
          <a:bodyPr lIns="50760" tIns="50760" rIns="50760" bIns="50760" numCol="1" spcCol="0" anchor="ctr">
            <a:noAutofit/>
          </a:bodyPr>
          <a:lstStyle/>
          <a:p>
            <a:pPr indent="0" algn="ctr" defTabSz="584280">
              <a:lnSpc>
                <a:spcPct val="90000"/>
              </a:lnSpc>
              <a:spcBef>
                <a:spcPts val="1599"/>
              </a:spcBef>
              <a:buNone/>
            </a:pPr>
            <a:r>
              <a:rPr lang="fr-FR" sz="7000" b="0" strike="noStrike" spc="-1">
                <a:solidFill>
                  <a:srgbClr val="D93E2B"/>
                </a:solidFill>
                <a:latin typeface="Bodoni SvtyTwo ITC TT-Book"/>
                <a:ea typeface="Bodoni SvtyTwo ITC TT-Book"/>
              </a:rPr>
              <a:t>Après un M2 IM</a:t>
            </a:r>
            <a:endParaRPr lang="fr-FR" sz="7000" b="0" strike="noStrike" spc="-1">
              <a:solidFill>
                <a:srgbClr val="414141"/>
              </a:solidFill>
              <a:latin typeface="Palatino"/>
            </a:endParaRPr>
          </a:p>
        </p:txBody>
      </p:sp>
      <p:sp>
        <p:nvSpPr>
          <p:cNvPr id="67" name="PlaceHolder 2"/>
          <p:cNvSpPr>
            <a:spLocks noGrp="1"/>
          </p:cNvSpPr>
          <p:nvPr>
            <p:ph/>
          </p:nvPr>
        </p:nvSpPr>
        <p:spPr>
          <a:xfrm>
            <a:off x="905040" y="2455920"/>
            <a:ext cx="11988360" cy="2509560"/>
          </a:xfrm>
          <a:prstGeom prst="rect">
            <a:avLst/>
          </a:prstGeom>
          <a:noFill/>
          <a:ln w="0">
            <a:noFill/>
          </a:ln>
        </p:spPr>
        <p:txBody>
          <a:bodyPr lIns="50760" tIns="50760" rIns="50760" bIns="50760" numCol="1" spcCol="0" anchor="ctr">
            <a:noAutofit/>
          </a:bodyPr>
          <a:lstStyle/>
          <a:p>
            <a:pPr marL="469800" indent="-469800" defTabSz="584280">
              <a:lnSpc>
                <a:spcPct val="100000"/>
              </a:lnSpc>
              <a:spcBef>
                <a:spcPts val="2401"/>
              </a:spcBef>
              <a:buClr>
                <a:srgbClr val="929292"/>
              </a:buClr>
              <a:buSzPct val="60000"/>
              <a:buFont typeface="Zapf Dingbats"/>
              <a:buChar char="❖"/>
            </a:pPr>
            <a:r>
              <a:rPr lang="fr-FR" sz="3600" b="0" strike="noStrike" spc="-1">
                <a:solidFill>
                  <a:srgbClr val="414141"/>
                </a:solidFill>
                <a:latin typeface="Palatino"/>
                <a:ea typeface="Palatino"/>
              </a:rPr>
              <a:t>Postuler sur des offres d’emploi d’ ingénieur.</a:t>
            </a:r>
            <a:endParaRPr lang="fr-FR" sz="3600" b="0" strike="noStrike" spc="-1">
              <a:solidFill>
                <a:srgbClr val="414141"/>
              </a:solidFill>
              <a:latin typeface="Palatino"/>
            </a:endParaRPr>
          </a:p>
          <a:p>
            <a:pPr marL="469800" indent="-469800" defTabSz="584280">
              <a:lnSpc>
                <a:spcPct val="100000"/>
              </a:lnSpc>
              <a:spcBef>
                <a:spcPts val="2401"/>
              </a:spcBef>
              <a:buClr>
                <a:srgbClr val="929292"/>
              </a:buClr>
              <a:buSzPct val="60000"/>
              <a:buFont typeface="Zapf Dingbats"/>
              <a:buChar char="❖"/>
            </a:pPr>
            <a:r>
              <a:rPr lang="fr-FR" sz="3600" b="0" strike="noStrike" spc="-1">
                <a:solidFill>
                  <a:srgbClr val="414141"/>
                </a:solidFill>
                <a:latin typeface="Palatino"/>
                <a:ea typeface="Palatino"/>
              </a:rPr>
              <a:t>Continuer en thèse académique ( rare ) ou en thèse CIFRE.</a:t>
            </a:r>
            <a:endParaRPr lang="fr-FR" sz="3600" b="0" strike="noStrike" spc="-1">
              <a:solidFill>
                <a:srgbClr val="414141"/>
              </a:solidFill>
              <a:latin typeface="Palatino"/>
            </a:endParaRPr>
          </a:p>
        </p:txBody>
      </p:sp>
      <p:pic>
        <p:nvPicPr>
          <p:cNvPr id="68" name="Picture 3"/>
          <p:cNvPicPr/>
          <p:nvPr/>
        </p:nvPicPr>
        <p:blipFill>
          <a:blip r:embed="rId2"/>
          <a:stretch/>
        </p:blipFill>
        <p:spPr>
          <a:xfrm>
            <a:off x="149400" y="6130800"/>
            <a:ext cx="2536560" cy="609120"/>
          </a:xfrm>
          <a:prstGeom prst="rect">
            <a:avLst/>
          </a:prstGeom>
          <a:ln w="0">
            <a:noFill/>
          </a:ln>
        </p:spPr>
      </p:pic>
      <p:pic>
        <p:nvPicPr>
          <p:cNvPr id="69" name="Picture 4"/>
          <p:cNvPicPr/>
          <p:nvPr/>
        </p:nvPicPr>
        <p:blipFill>
          <a:blip r:embed="rId3"/>
          <a:stretch/>
        </p:blipFill>
        <p:spPr>
          <a:xfrm>
            <a:off x="417600" y="8210520"/>
            <a:ext cx="1261800" cy="1234800"/>
          </a:xfrm>
          <a:prstGeom prst="rect">
            <a:avLst/>
          </a:prstGeom>
          <a:ln w="0">
            <a:noFill/>
          </a:ln>
        </p:spPr>
      </p:pic>
      <p:pic>
        <p:nvPicPr>
          <p:cNvPr id="70" name="Picture 5"/>
          <p:cNvPicPr/>
          <p:nvPr/>
        </p:nvPicPr>
        <p:blipFill>
          <a:blip r:embed="rId4"/>
          <a:stretch/>
        </p:blipFill>
        <p:spPr>
          <a:xfrm>
            <a:off x="4773600" y="7754760"/>
            <a:ext cx="2871360" cy="806040"/>
          </a:xfrm>
          <a:prstGeom prst="rect">
            <a:avLst/>
          </a:prstGeom>
          <a:ln w="0">
            <a:noFill/>
          </a:ln>
        </p:spPr>
      </p:pic>
      <p:pic>
        <p:nvPicPr>
          <p:cNvPr id="71" name="Picture 6"/>
          <p:cNvPicPr/>
          <p:nvPr/>
        </p:nvPicPr>
        <p:blipFill>
          <a:blip r:embed="rId5"/>
          <a:stretch/>
        </p:blipFill>
        <p:spPr>
          <a:xfrm>
            <a:off x="5308560" y="6588000"/>
            <a:ext cx="1530000" cy="917280"/>
          </a:xfrm>
          <a:prstGeom prst="rect">
            <a:avLst/>
          </a:prstGeom>
          <a:ln w="0">
            <a:noFill/>
          </a:ln>
        </p:spPr>
      </p:pic>
      <p:pic>
        <p:nvPicPr>
          <p:cNvPr id="72" name="Picture 7"/>
          <p:cNvPicPr/>
          <p:nvPr/>
        </p:nvPicPr>
        <p:blipFill>
          <a:blip r:embed="rId6"/>
          <a:stretch/>
        </p:blipFill>
        <p:spPr>
          <a:xfrm>
            <a:off x="550800" y="7124760"/>
            <a:ext cx="993240" cy="993240"/>
          </a:xfrm>
          <a:prstGeom prst="rect">
            <a:avLst/>
          </a:prstGeom>
          <a:ln w="0">
            <a:noFill/>
          </a:ln>
        </p:spPr>
      </p:pic>
      <p:pic>
        <p:nvPicPr>
          <p:cNvPr id="73" name="Picture 8"/>
          <p:cNvPicPr/>
          <p:nvPr/>
        </p:nvPicPr>
        <p:blipFill>
          <a:blip r:embed="rId7"/>
          <a:stretch/>
        </p:blipFill>
        <p:spPr>
          <a:xfrm>
            <a:off x="10874520" y="7661160"/>
            <a:ext cx="1325160" cy="993240"/>
          </a:xfrm>
          <a:prstGeom prst="rect">
            <a:avLst/>
          </a:prstGeom>
          <a:ln w="0">
            <a:noFill/>
          </a:ln>
        </p:spPr>
      </p:pic>
      <p:pic>
        <p:nvPicPr>
          <p:cNvPr id="74" name="Picture 9"/>
          <p:cNvPicPr/>
          <p:nvPr/>
        </p:nvPicPr>
        <p:blipFill>
          <a:blip r:embed="rId8"/>
          <a:stretch/>
        </p:blipFill>
        <p:spPr>
          <a:xfrm>
            <a:off x="4694400" y="8621640"/>
            <a:ext cx="3165120" cy="667800"/>
          </a:xfrm>
          <a:prstGeom prst="rect">
            <a:avLst/>
          </a:prstGeom>
          <a:ln w="0">
            <a:noFill/>
          </a:ln>
        </p:spPr>
      </p:pic>
      <p:pic>
        <p:nvPicPr>
          <p:cNvPr id="75" name="Picture 10"/>
          <p:cNvPicPr/>
          <p:nvPr/>
        </p:nvPicPr>
        <p:blipFill>
          <a:blip r:embed="rId9"/>
          <a:stretch/>
        </p:blipFill>
        <p:spPr>
          <a:xfrm>
            <a:off x="8540640" y="4944960"/>
            <a:ext cx="1890360" cy="993240"/>
          </a:xfrm>
          <a:prstGeom prst="rect">
            <a:avLst/>
          </a:prstGeom>
          <a:ln w="0">
            <a:noFill/>
          </a:ln>
        </p:spPr>
      </p:pic>
      <p:pic>
        <p:nvPicPr>
          <p:cNvPr id="76" name="Picture 11"/>
          <p:cNvPicPr/>
          <p:nvPr/>
        </p:nvPicPr>
        <p:blipFill>
          <a:blip r:embed="rId10"/>
          <a:stretch/>
        </p:blipFill>
        <p:spPr>
          <a:xfrm>
            <a:off x="8710560" y="6502320"/>
            <a:ext cx="1298160" cy="917280"/>
          </a:xfrm>
          <a:prstGeom prst="rect">
            <a:avLst/>
          </a:prstGeom>
          <a:ln w="0">
            <a:noFill/>
          </a:ln>
        </p:spPr>
      </p:pic>
      <p:pic>
        <p:nvPicPr>
          <p:cNvPr id="77" name="Picture 12"/>
          <p:cNvPicPr/>
          <p:nvPr/>
        </p:nvPicPr>
        <p:blipFill>
          <a:blip r:embed="rId11"/>
          <a:stretch/>
        </p:blipFill>
        <p:spPr>
          <a:xfrm>
            <a:off x="1328760" y="8502480"/>
            <a:ext cx="2157120" cy="1079280"/>
          </a:xfrm>
          <a:prstGeom prst="rect">
            <a:avLst/>
          </a:prstGeom>
          <a:ln w="0">
            <a:noFill/>
          </a:ln>
        </p:spPr>
      </p:pic>
      <p:pic>
        <p:nvPicPr>
          <p:cNvPr id="78" name="Picture 13"/>
          <p:cNvPicPr/>
          <p:nvPr/>
        </p:nvPicPr>
        <p:blipFill>
          <a:blip r:embed="rId12"/>
          <a:stretch/>
        </p:blipFill>
        <p:spPr>
          <a:xfrm>
            <a:off x="236520" y="5319720"/>
            <a:ext cx="2363400" cy="456840"/>
          </a:xfrm>
          <a:prstGeom prst="rect">
            <a:avLst/>
          </a:prstGeom>
          <a:ln w="0">
            <a:noFill/>
          </a:ln>
        </p:spPr>
      </p:pic>
      <p:pic>
        <p:nvPicPr>
          <p:cNvPr id="79" name="Picture 14"/>
          <p:cNvPicPr/>
          <p:nvPr/>
        </p:nvPicPr>
        <p:blipFill>
          <a:blip r:embed="rId13"/>
          <a:stretch/>
        </p:blipFill>
        <p:spPr>
          <a:xfrm>
            <a:off x="1886040" y="7012080"/>
            <a:ext cx="1765080" cy="1218960"/>
          </a:xfrm>
          <a:prstGeom prst="rect">
            <a:avLst/>
          </a:prstGeom>
          <a:ln w="0">
            <a:noFill/>
          </a:ln>
        </p:spPr>
      </p:pic>
      <p:pic>
        <p:nvPicPr>
          <p:cNvPr id="80" name="Picture 15"/>
          <p:cNvPicPr/>
          <p:nvPr/>
        </p:nvPicPr>
        <p:blipFill>
          <a:blip r:embed="rId14"/>
          <a:stretch/>
        </p:blipFill>
        <p:spPr>
          <a:xfrm>
            <a:off x="4718160" y="5057640"/>
            <a:ext cx="3260520" cy="1442520"/>
          </a:xfrm>
          <a:prstGeom prst="rect">
            <a:avLst/>
          </a:prstGeom>
          <a:ln w="0">
            <a:noFill/>
          </a:ln>
        </p:spPr>
      </p:pic>
      <p:pic>
        <p:nvPicPr>
          <p:cNvPr id="81" name="Picture 16"/>
          <p:cNvPicPr/>
          <p:nvPr/>
        </p:nvPicPr>
        <p:blipFill>
          <a:blip r:embed="rId15"/>
          <a:stretch/>
        </p:blipFill>
        <p:spPr>
          <a:xfrm>
            <a:off x="3089160" y="5691240"/>
            <a:ext cx="1066320" cy="1049040"/>
          </a:xfrm>
          <a:prstGeom prst="rect">
            <a:avLst/>
          </a:prstGeom>
          <a:ln w="0">
            <a:noFill/>
          </a:ln>
        </p:spPr>
      </p:pic>
      <p:pic>
        <p:nvPicPr>
          <p:cNvPr id="82" name="Picture 17"/>
          <p:cNvPicPr/>
          <p:nvPr/>
        </p:nvPicPr>
        <p:blipFill>
          <a:blip r:embed="rId16"/>
          <a:stretch/>
        </p:blipFill>
        <p:spPr>
          <a:xfrm>
            <a:off x="8593200" y="7661160"/>
            <a:ext cx="1775880" cy="1218960"/>
          </a:xfrm>
          <a:prstGeom prst="rect">
            <a:avLst/>
          </a:prstGeom>
          <a:ln w="0">
            <a:noFill/>
          </a:ln>
        </p:spPr>
      </p:pic>
      <p:pic>
        <p:nvPicPr>
          <p:cNvPr id="83" name="Picture 18"/>
          <p:cNvPicPr/>
          <p:nvPr/>
        </p:nvPicPr>
        <p:blipFill>
          <a:blip r:embed="rId17"/>
          <a:stretch/>
        </p:blipFill>
        <p:spPr>
          <a:xfrm>
            <a:off x="10729800" y="5057640"/>
            <a:ext cx="1647360" cy="1236240"/>
          </a:xfrm>
          <a:prstGeom prst="rect">
            <a:avLst/>
          </a:prstGeom>
          <a:ln w="0">
            <a:noFill/>
          </a:ln>
        </p:spPr>
      </p:pic>
      <p:pic>
        <p:nvPicPr>
          <p:cNvPr id="84" name="Picture 19"/>
          <p:cNvPicPr/>
          <p:nvPr/>
        </p:nvPicPr>
        <p:blipFill>
          <a:blip r:embed="rId18"/>
          <a:stretch/>
        </p:blipFill>
        <p:spPr>
          <a:xfrm>
            <a:off x="10603080" y="6386400"/>
            <a:ext cx="1866600" cy="1218960"/>
          </a:xfrm>
          <a:prstGeom prst="rect">
            <a:avLst/>
          </a:prstGeom>
          <a:ln w="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507960" y="800280"/>
            <a:ext cx="11988360" cy="1218960"/>
          </a:xfrm>
          <a:prstGeom prst="rect">
            <a:avLst/>
          </a:prstGeom>
          <a:noFill/>
          <a:ln w="0">
            <a:noFill/>
          </a:ln>
        </p:spPr>
        <p:txBody>
          <a:bodyPr lIns="50760" tIns="50760" rIns="50760" bIns="50760" numCol="1" spcCol="0" anchor="ctr">
            <a:noAutofit/>
          </a:bodyPr>
          <a:lstStyle/>
          <a:p>
            <a:pPr indent="0" algn="ctr" defTabSz="584280">
              <a:lnSpc>
                <a:spcPct val="90000"/>
              </a:lnSpc>
              <a:spcBef>
                <a:spcPts val="1599"/>
              </a:spcBef>
              <a:buNone/>
            </a:pPr>
            <a:r>
              <a:rPr lang="fr-FR" sz="7000" b="0" strike="noStrike" spc="-1">
                <a:solidFill>
                  <a:srgbClr val="D93E2B"/>
                </a:solidFill>
                <a:latin typeface="Bodoni SvtyTwo ITC TT-Book"/>
                <a:ea typeface="Bodoni SvtyTwo ITC TT-Book"/>
              </a:rPr>
              <a:t>Ingénieur Mathématicien</a:t>
            </a:r>
            <a:endParaRPr lang="fr-FR" sz="7000" b="0" strike="noStrike" spc="-1">
              <a:solidFill>
                <a:srgbClr val="414141"/>
              </a:solidFill>
              <a:latin typeface="Palatino"/>
            </a:endParaRPr>
          </a:p>
        </p:txBody>
      </p:sp>
      <p:graphicFrame>
        <p:nvGraphicFramePr>
          <p:cNvPr id="86" name="Group 2"/>
          <p:cNvGraphicFramePr/>
          <p:nvPr/>
        </p:nvGraphicFramePr>
        <p:xfrm>
          <a:off x="507960" y="2629080"/>
          <a:ext cx="11988720" cy="6094800"/>
        </p:xfrm>
        <a:graphic>
          <a:graphicData uri="http://schemas.openxmlformats.org/drawingml/2006/table">
            <a:tbl>
              <a:tblPr/>
              <a:tblGrid>
                <a:gridCol w="5994360">
                  <a:extLst>
                    <a:ext uri="{9D8B030D-6E8A-4147-A177-3AD203B41FA5}">
                      <a16:colId xmlns:a16="http://schemas.microsoft.com/office/drawing/2014/main" val="20000"/>
                    </a:ext>
                  </a:extLst>
                </a:gridCol>
                <a:gridCol w="5994360">
                  <a:extLst>
                    <a:ext uri="{9D8B030D-6E8A-4147-A177-3AD203B41FA5}">
                      <a16:colId xmlns:a16="http://schemas.microsoft.com/office/drawing/2014/main" val="20001"/>
                    </a:ext>
                  </a:extLst>
                </a:gridCol>
              </a:tblGrid>
              <a:tr h="609480">
                <a:tc rowSpan="5">
                  <a:txBody>
                    <a:bodyPr/>
                    <a:lstStyle/>
                    <a:p>
                      <a:r>
                        <a:rPr lang="fr-FR" sz="2000" b="0" strike="noStrike" spc="-1">
                          <a:solidFill>
                            <a:srgbClr val="FFFFFF"/>
                          </a:solidFill>
                          <a:latin typeface="Palatino"/>
                          <a:ea typeface="Palatino"/>
                        </a:rPr>
                        <a:t>Taux d’insertion excellents</a:t>
                      </a:r>
                      <a:endParaRPr lang="fr-FR" sz="2000" b="0" strike="noStrike" spc="-1">
                        <a:solidFill>
                          <a:srgbClr val="000000"/>
                        </a:solidFill>
                        <a:latin typeface="Arial"/>
                      </a:endParaRPr>
                    </a:p>
                    <a:p>
                      <a:endParaRPr lang="fr-FR" sz="2000" b="0" strike="noStrike" spc="-1">
                        <a:solidFill>
                          <a:srgbClr val="000000"/>
                        </a:solidFill>
                        <a:latin typeface="Arial"/>
                      </a:endParaRPr>
                    </a:p>
                    <a:p>
                      <a:pPr algn="ctr" defTabSz="914400">
                        <a:lnSpc>
                          <a:spcPct val="100000"/>
                        </a:lnSpc>
                        <a:tabLst>
                          <a:tab pos="0" algn="l"/>
                        </a:tabLst>
                      </a:pPr>
                      <a:r>
                        <a:rPr lang="fr-FR" sz="2000" b="0" strike="noStrike" spc="-1">
                          <a:solidFill>
                            <a:srgbClr val="FFFFFF"/>
                          </a:solidFill>
                          <a:latin typeface="Palatino"/>
                          <a:ea typeface="Palatino"/>
                        </a:rPr>
                        <a:t>En 2017, 90% des M2IM ont décroché un CDI en moins de 3 mois ou poursuivent leurs études (doctorat)</a:t>
                      </a:r>
                      <a:endParaRPr lang="fr-FR" sz="2000" b="0" strike="noStrike" spc="-1">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B0564E"/>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Ingénieur Calcul Scientifique</a:t>
                      </a:r>
                      <a:endParaRPr lang="fr-FR" sz="2000" b="0" strike="noStrike" spc="-1">
                        <a:solidFill>
                          <a:srgbClr val="000000"/>
                        </a:solidFill>
                        <a:latin typeface="Arial"/>
                      </a:endParaRPr>
                    </a:p>
                  </a:txBody>
                  <a:tcPr marL="50760" marR="50760" anchor="ctr">
                    <a:lnL w="12240">
                      <a:noFill/>
                      <a:prstDash val="solid"/>
                    </a:lnL>
                    <a:lnR w="12240">
                      <a:noFill/>
                      <a:prstDash val="solid"/>
                    </a:lnR>
                    <a:lnT w="12240">
                      <a:noFill/>
                      <a:prstDash val="solid"/>
                    </a:lnT>
                    <a:lnB w="12240">
                      <a:solidFill>
                        <a:srgbClr val="C9C3BA"/>
                      </a:solidFill>
                      <a:prstDash val="solid"/>
                    </a:lnB>
                    <a:noFill/>
                  </a:tcPr>
                </a:tc>
                <a:extLst>
                  <a:ext uri="{0D108BD9-81ED-4DB2-BD59-A6C34878D82A}">
                    <a16:rowId xmlns:a16="http://schemas.microsoft.com/office/drawing/2014/main" val="10000"/>
                  </a:ext>
                </a:extLst>
              </a:tr>
              <a:tr h="609480">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Ingénieur R&amp;D</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solidFill>
                      <a:srgbClr val="C9C3BA">
                        <a:alpha val="50000"/>
                      </a:srgbClr>
                    </a:solidFill>
                  </a:tcPr>
                </a:tc>
                <a:extLst>
                  <a:ext uri="{0D108BD9-81ED-4DB2-BD59-A6C34878D82A}">
                    <a16:rowId xmlns:a16="http://schemas.microsoft.com/office/drawing/2014/main" val="10001"/>
                  </a:ext>
                </a:extLst>
              </a:tr>
              <a:tr h="609480">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Analyste Risque de crédit </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noFill/>
                  </a:tcPr>
                </a:tc>
                <a:extLst>
                  <a:ext uri="{0D108BD9-81ED-4DB2-BD59-A6C34878D82A}">
                    <a16:rowId xmlns:a16="http://schemas.microsoft.com/office/drawing/2014/main" val="10002"/>
                  </a:ext>
                </a:extLst>
              </a:tr>
              <a:tr h="609480">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Data Scientist </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solidFill>
                      <a:srgbClr val="C9C3BA">
                        <a:alpha val="50000"/>
                      </a:srgbClr>
                    </a:solidFill>
                  </a:tcPr>
                </a:tc>
                <a:extLst>
                  <a:ext uri="{0D108BD9-81ED-4DB2-BD59-A6C34878D82A}">
                    <a16:rowId xmlns:a16="http://schemas.microsoft.com/office/drawing/2014/main" val="10003"/>
                  </a:ext>
                </a:extLst>
              </a:tr>
              <a:tr h="609480">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Biostatisticien</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noFill/>
                  </a:tcPr>
                </a:tc>
                <a:extLst>
                  <a:ext uri="{0D108BD9-81ED-4DB2-BD59-A6C34878D82A}">
                    <a16:rowId xmlns:a16="http://schemas.microsoft.com/office/drawing/2014/main" val="10004"/>
                  </a:ext>
                </a:extLst>
              </a:tr>
              <a:tr h="609480">
                <a:tc rowSpan="2">
                  <a:txBody>
                    <a:bodyPr/>
                    <a:lstStyle/>
                    <a:p>
                      <a:r>
                        <a:rPr lang="fr-FR" sz="2000" b="0" strike="noStrike" spc="-1">
                          <a:solidFill>
                            <a:srgbClr val="FFFFFF"/>
                          </a:solidFill>
                          <a:latin typeface="Palatino"/>
                          <a:ea typeface="Palatino"/>
                        </a:rPr>
                        <a:t>Salaire début de carrière</a:t>
                      </a:r>
                      <a:endParaRPr lang="fr-FR" sz="2000" b="0" strike="noStrike" spc="-1">
                        <a:solidFill>
                          <a:srgbClr val="000000"/>
                        </a:solidFill>
                        <a:latin typeface="Arial"/>
                      </a:endParaRPr>
                    </a:p>
                    <a:p>
                      <a:pPr algn="ctr" defTabSz="914400">
                        <a:lnSpc>
                          <a:spcPct val="100000"/>
                        </a:lnSpc>
                        <a:tabLst>
                          <a:tab pos="0" algn="l"/>
                        </a:tabLst>
                      </a:pPr>
                      <a:r>
                        <a:rPr lang="fr-FR" sz="2000" b="0" strike="noStrike" spc="-1">
                          <a:solidFill>
                            <a:srgbClr val="FFFFFF"/>
                          </a:solidFill>
                          <a:latin typeface="Palatino"/>
                          <a:ea typeface="Palatino"/>
                        </a:rPr>
                        <a:t>2500/3000 (brut)</a:t>
                      </a:r>
                      <a:endParaRPr lang="fr-FR" sz="2000" b="0" strike="noStrike" spc="-1">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89847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Développeur de logiciels financiers</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solidFill>
                      <a:srgbClr val="C9C3BA">
                        <a:alpha val="50000"/>
                      </a:srgbClr>
                    </a:solidFill>
                  </a:tcPr>
                </a:tc>
                <a:extLst>
                  <a:ext uri="{0D108BD9-81ED-4DB2-BD59-A6C34878D82A}">
                    <a16:rowId xmlns:a16="http://schemas.microsoft.com/office/drawing/2014/main" val="10005"/>
                  </a:ext>
                </a:extLst>
              </a:tr>
              <a:tr h="609480">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Chargé d’études marketing </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noFill/>
                  </a:tcPr>
                </a:tc>
                <a:extLst>
                  <a:ext uri="{0D108BD9-81ED-4DB2-BD59-A6C34878D82A}">
                    <a16:rowId xmlns:a16="http://schemas.microsoft.com/office/drawing/2014/main" val="10006"/>
                  </a:ext>
                </a:extLst>
              </a:tr>
              <a:tr h="609480">
                <a:tc>
                  <a:txBody>
                    <a:bodyPr/>
                    <a:lstStyle/>
                    <a:p>
                      <a:endParaRPr lang="fr-FR" sz="2000" b="0" strike="noStrike" spc="-1">
                        <a:solidFill>
                          <a:srgbClr val="FFFFFF"/>
                        </a:solidFill>
                        <a:latin typeface="Palatino"/>
                        <a:ea typeface="Palatino"/>
                      </a:endParaRPr>
                    </a:p>
                  </a:txBody>
                  <a:tcPr marL="50760" marR="50760" anchor="ctr">
                    <a:lnL w="12240">
                      <a:noFill/>
                      <a:prstDash val="solid"/>
                    </a:lnL>
                    <a:lnR w="12240">
                      <a:noFill/>
                      <a:prstDash val="solid"/>
                    </a:lnR>
                    <a:lnT w="12240">
                      <a:noFill/>
                      <a:prstDash val="solid"/>
                    </a:lnT>
                    <a:lnB w="12240">
                      <a:noFill/>
                      <a:prstDash val="solid"/>
                    </a:lnB>
                    <a:solidFill>
                      <a:srgbClr val="89847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Ingénieur maîtrise d’ouvrage</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solidFill>
                      <a:srgbClr val="C9C3BA">
                        <a:alpha val="50000"/>
                      </a:srgbClr>
                    </a:solidFill>
                  </a:tcPr>
                </a:tc>
                <a:extLst>
                  <a:ext uri="{0D108BD9-81ED-4DB2-BD59-A6C34878D82A}">
                    <a16:rowId xmlns:a16="http://schemas.microsoft.com/office/drawing/2014/main" val="10007"/>
                  </a:ext>
                </a:extLst>
              </a:tr>
              <a:tr h="609480">
                <a:tc rowSpan="2">
                  <a:txBody>
                    <a:bodyPr/>
                    <a:lstStyle/>
                    <a:p>
                      <a:r>
                        <a:rPr lang="fr-FR" sz="2000" b="0" strike="noStrike" spc="-1">
                          <a:solidFill>
                            <a:srgbClr val="FFFFFF"/>
                          </a:solidFill>
                          <a:latin typeface="Palatino"/>
                          <a:ea typeface="Palatino"/>
                        </a:rPr>
                        <a:t>Salaire fin de carrière </a:t>
                      </a:r>
                      <a:endParaRPr lang="fr-FR" sz="2000" b="0" strike="noStrike" spc="-1">
                        <a:solidFill>
                          <a:srgbClr val="000000"/>
                        </a:solidFill>
                        <a:latin typeface="Arial"/>
                      </a:endParaRPr>
                    </a:p>
                    <a:p>
                      <a:r>
                        <a:rPr lang="fr-FR" sz="2000" b="0" strike="noStrike" spc="-1">
                          <a:solidFill>
                            <a:srgbClr val="FFFFFF"/>
                          </a:solidFill>
                          <a:latin typeface="Palatino"/>
                          <a:ea typeface="Palatino"/>
                        </a:rPr>
                        <a:t>4500/7000 (brut)</a:t>
                      </a:r>
                      <a:endParaRPr lang="fr-FR" sz="2000" b="0" strike="noStrike" spc="-1">
                        <a:solidFill>
                          <a:srgbClr val="000000"/>
                        </a:solidFill>
                        <a:latin typeface="Arial"/>
                      </a:endParaRPr>
                    </a:p>
                    <a:p>
                      <a:pPr algn="ctr" defTabSz="914400">
                        <a:lnSpc>
                          <a:spcPct val="100000"/>
                        </a:lnSpc>
                        <a:tabLst>
                          <a:tab pos="0" algn="l"/>
                        </a:tabLst>
                      </a:pPr>
                      <a:endParaRPr lang="fr-FR" sz="2000" b="0" strike="noStrike" spc="-1">
                        <a:solidFill>
                          <a:srgbClr val="000000"/>
                        </a:solidFill>
                        <a:latin typeface="Arial"/>
                      </a:endParaRPr>
                    </a:p>
                  </a:txBody>
                  <a:tcPr marL="50760" marR="50760" anchor="ctr">
                    <a:lnL w="12240">
                      <a:noFill/>
                      <a:prstDash val="solid"/>
                    </a:lnL>
                    <a:lnR w="12240">
                      <a:noFill/>
                      <a:prstDash val="solid"/>
                    </a:lnR>
                    <a:lnT w="12240">
                      <a:noFill/>
                      <a:prstDash val="solid"/>
                    </a:lnT>
                    <a:lnB w="12240">
                      <a:noFill/>
                      <a:prstDash val="solid"/>
                    </a:lnB>
                    <a:solidFill>
                      <a:srgbClr val="89847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Ingénieur modélisation et simulation numérique </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solidFill>
                        <a:srgbClr val="C9C3BA"/>
                      </a:solidFill>
                      <a:prstDash val="solid"/>
                    </a:lnB>
                    <a:noFill/>
                  </a:tcPr>
                </a:tc>
                <a:extLst>
                  <a:ext uri="{0D108BD9-81ED-4DB2-BD59-A6C34878D82A}">
                    <a16:rowId xmlns:a16="http://schemas.microsoft.com/office/drawing/2014/main" val="10008"/>
                  </a:ext>
                </a:extLst>
              </a:tr>
              <a:tr h="609480">
                <a:tc vMerge="1">
                  <a:txBody>
                    <a:bodyPr/>
                    <a:lstStyle/>
                    <a:p>
                      <a:endParaRPr lang="fr-FR"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tabLst>
                          <a:tab pos="0" algn="l"/>
                        </a:tabLst>
                      </a:pPr>
                      <a:r>
                        <a:rPr lang="fr-FR" sz="2000" b="0" strike="noStrike" spc="-1">
                          <a:solidFill>
                            <a:srgbClr val="414141"/>
                          </a:solidFill>
                          <a:latin typeface="Palatino"/>
                          <a:ea typeface="Palatino"/>
                        </a:rPr>
                        <a:t>Développeur scientifique</a:t>
                      </a:r>
                      <a:endParaRPr lang="fr-FR" sz="2000" b="0" strike="noStrike" spc="-1">
                        <a:solidFill>
                          <a:srgbClr val="000000"/>
                        </a:solidFill>
                        <a:latin typeface="Arial"/>
                      </a:endParaRPr>
                    </a:p>
                  </a:txBody>
                  <a:tcPr marL="50760" marR="50760" anchor="ctr">
                    <a:lnL w="12240">
                      <a:noFill/>
                      <a:prstDash val="solid"/>
                    </a:lnL>
                    <a:lnR w="12240">
                      <a:noFill/>
                      <a:prstDash val="solid"/>
                    </a:lnR>
                    <a:lnT w="12240">
                      <a:solidFill>
                        <a:srgbClr val="C9C3BA"/>
                      </a:solidFill>
                      <a:prstDash val="solid"/>
                    </a:lnT>
                    <a:lnB w="12240">
                      <a:noFill/>
                      <a:prstDash val="solid"/>
                    </a:lnB>
                    <a:solidFill>
                      <a:srgbClr val="C9C3BA">
                        <a:alpha val="50000"/>
                      </a:srgbClr>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507960" y="800280"/>
            <a:ext cx="11988360" cy="1218960"/>
          </a:xfrm>
          <a:prstGeom prst="rect">
            <a:avLst/>
          </a:prstGeom>
          <a:noFill/>
          <a:ln w="0">
            <a:noFill/>
          </a:ln>
        </p:spPr>
        <p:txBody>
          <a:bodyPr lIns="50760" tIns="50760" rIns="50760" bIns="50760" numCol="1" spcCol="0" anchor="ctr">
            <a:noAutofit/>
          </a:bodyPr>
          <a:lstStyle/>
          <a:p>
            <a:pPr indent="0" algn="ctr" defTabSz="584280">
              <a:lnSpc>
                <a:spcPct val="90000"/>
              </a:lnSpc>
              <a:spcBef>
                <a:spcPts val="1599"/>
              </a:spcBef>
              <a:buNone/>
            </a:pPr>
            <a:r>
              <a:rPr lang="fr-FR" sz="7000" b="0" strike="noStrike" spc="-1">
                <a:solidFill>
                  <a:srgbClr val="D93E2B"/>
                </a:solidFill>
                <a:latin typeface="Bodoni SvtyTwo ITC TT-Book"/>
                <a:ea typeface="Bodoni SvtyTwo ITC TT-Book"/>
              </a:rPr>
              <a:t>Double Diplôme UniCA-EDHEC</a:t>
            </a:r>
            <a:endParaRPr lang="fr-FR" sz="7000" b="0" strike="noStrike" spc="-1">
              <a:solidFill>
                <a:srgbClr val="414141"/>
              </a:solidFill>
              <a:latin typeface="Palatino"/>
            </a:endParaRPr>
          </a:p>
        </p:txBody>
      </p:sp>
      <p:sp>
        <p:nvSpPr>
          <p:cNvPr id="88" name="Text Box 2"/>
          <p:cNvSpPr/>
          <p:nvPr/>
        </p:nvSpPr>
        <p:spPr>
          <a:xfrm>
            <a:off x="476280" y="3524760"/>
            <a:ext cx="12050280" cy="6167520"/>
          </a:xfrm>
          <a:prstGeom prst="rect">
            <a:avLst/>
          </a:prstGeom>
          <a:noFill/>
          <a:ln w="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189000" indent="-189000" defTabSz="584280">
              <a:lnSpc>
                <a:spcPct val="100000"/>
              </a:lnSpc>
              <a:tabLst>
                <a:tab pos="0" algn="l"/>
              </a:tabLst>
            </a:pPr>
            <a:endParaRPr lang="fr-FR" sz="3900" b="0" strike="noStrike" spc="-1">
              <a:solidFill>
                <a:srgbClr val="000000"/>
              </a:solidFill>
              <a:latin typeface="Arial"/>
            </a:endParaRPr>
          </a:p>
          <a:p>
            <a:pPr marL="189000" indent="-189000" algn="just" defTabSz="584280">
              <a:lnSpc>
                <a:spcPct val="100000"/>
              </a:lnSpc>
              <a:buClr>
                <a:srgbClr val="929292"/>
              </a:buClr>
              <a:buSzPct val="60000"/>
              <a:buFont typeface="Zapf Dingbats"/>
              <a:buChar char="❖"/>
              <a:tabLst>
                <a:tab pos="0" algn="l"/>
              </a:tabLst>
            </a:pPr>
            <a:r>
              <a:rPr lang="fr-FR" sz="3200" b="0" strike="noStrike" spc="-1">
                <a:solidFill>
                  <a:srgbClr val="414141"/>
                </a:solidFill>
                <a:latin typeface="Palatino"/>
                <a:ea typeface="Palatino"/>
              </a:rPr>
              <a:t>Après une L3 maths ou L3 MASS, après sélection, possibilité d’intégrer le programme « MIM Finance » (M1+M2) de l’EDHEC, a priori dans le cadre du DD EDHEC-UniCA.</a:t>
            </a:r>
            <a:endParaRPr lang="fr-FR" sz="3200" b="0" strike="noStrike" spc="-1">
              <a:solidFill>
                <a:srgbClr val="000000"/>
              </a:solidFill>
              <a:latin typeface="Arial"/>
            </a:endParaRPr>
          </a:p>
          <a:p>
            <a:pPr marL="189000" indent="-189000" algn="just" defTabSz="584280">
              <a:lnSpc>
                <a:spcPct val="100000"/>
              </a:lnSpc>
              <a:tabLst>
                <a:tab pos="0" algn="l"/>
              </a:tabLst>
            </a:pPr>
            <a:endParaRPr lang="fr-FR" sz="3200" b="0" strike="noStrike" spc="-1">
              <a:solidFill>
                <a:srgbClr val="000000"/>
              </a:solidFill>
              <a:latin typeface="Arial"/>
            </a:endParaRPr>
          </a:p>
          <a:p>
            <a:pPr marL="189000" indent="-189000" algn="just" defTabSz="584280">
              <a:lnSpc>
                <a:spcPct val="100000"/>
              </a:lnSpc>
              <a:buClr>
                <a:srgbClr val="929292"/>
              </a:buClr>
              <a:buSzPct val="60000"/>
              <a:buFont typeface="Zapf Dingbats"/>
              <a:buChar char="❖"/>
              <a:tabLst>
                <a:tab pos="0" algn="l"/>
              </a:tabLst>
            </a:pPr>
            <a:r>
              <a:rPr lang="fr-FR" sz="3200" b="0" strike="noStrike" spc="-1">
                <a:solidFill>
                  <a:srgbClr val="414141"/>
                </a:solidFill>
                <a:latin typeface="Palatino"/>
                <a:ea typeface="Palatino"/>
              </a:rPr>
              <a:t>Après un M2 IM ou M2 MFA (option PS), possibilité d’intégrer les programmes « Msc in International Finance » et/ou « MSc in Financial Engineering » de l’EDHEC.</a:t>
            </a:r>
            <a:endParaRPr lang="fr-FR" sz="3200" b="0" strike="noStrike" spc="-1">
              <a:solidFill>
                <a:srgbClr val="000000"/>
              </a:solidFill>
              <a:latin typeface="Arial"/>
            </a:endParaRPr>
          </a:p>
          <a:p>
            <a:pPr marL="189000" indent="-189000" algn="just" defTabSz="584280">
              <a:lnSpc>
                <a:spcPct val="100000"/>
              </a:lnSpc>
              <a:tabLst>
                <a:tab pos="0" algn="l"/>
              </a:tabLst>
            </a:pPr>
            <a:endParaRPr lang="fr-FR" sz="3200" b="0" strike="noStrike" spc="-1">
              <a:solidFill>
                <a:srgbClr val="000000"/>
              </a:solidFill>
              <a:latin typeface="Arial"/>
            </a:endParaRPr>
          </a:p>
          <a:p>
            <a:pPr marL="189000" indent="-189000" defTabSz="584280">
              <a:lnSpc>
                <a:spcPct val="100000"/>
              </a:lnSpc>
              <a:buClr>
                <a:srgbClr val="929292"/>
              </a:buClr>
              <a:buSzPct val="60000"/>
              <a:buFont typeface="Zapf Dingbats"/>
              <a:buChar char="❖"/>
              <a:tabLst>
                <a:tab pos="0" algn="l"/>
              </a:tabLst>
            </a:pPr>
            <a:r>
              <a:rPr lang="fr-FR" sz="3200" b="0" strike="noStrike" spc="-1">
                <a:solidFill>
                  <a:srgbClr val="414141"/>
                </a:solidFill>
                <a:latin typeface="Palatino"/>
                <a:ea typeface="Palatino"/>
              </a:rPr>
              <a:t>Bourses d’études EDHEC conséquentes exclusivement pour étudiants UniCA.</a:t>
            </a:r>
            <a:endParaRPr lang="fr-FR" sz="3200" b="0" strike="noStrike" spc="-1">
              <a:solidFill>
                <a:srgbClr val="000000"/>
              </a:solidFill>
              <a:latin typeface="Arial"/>
            </a:endParaRPr>
          </a:p>
          <a:p>
            <a:pPr marL="189000" indent="-189000" defTabSz="584280">
              <a:lnSpc>
                <a:spcPct val="100000"/>
              </a:lnSpc>
              <a:tabLst>
                <a:tab pos="0" algn="l"/>
              </a:tabLst>
            </a:pPr>
            <a:endParaRPr lang="fr-FR" sz="3900" b="0" strike="noStrike" spc="-1">
              <a:solidFill>
                <a:srgbClr val="000000"/>
              </a:solidFill>
              <a:latin typeface="Arial"/>
            </a:endParaRPr>
          </a:p>
        </p:txBody>
      </p:sp>
      <p:pic>
        <p:nvPicPr>
          <p:cNvPr id="89" name="Picture 3"/>
          <p:cNvPicPr/>
          <p:nvPr/>
        </p:nvPicPr>
        <p:blipFill>
          <a:blip r:embed="rId2"/>
          <a:stretch/>
        </p:blipFill>
        <p:spPr>
          <a:xfrm>
            <a:off x="1314360" y="1792440"/>
            <a:ext cx="2458800" cy="1738080"/>
          </a:xfrm>
          <a:prstGeom prst="rect">
            <a:avLst/>
          </a:prstGeom>
          <a:ln w="0">
            <a:noFill/>
          </a:ln>
        </p:spPr>
      </p:pic>
      <p:pic>
        <p:nvPicPr>
          <p:cNvPr id="90" name="Picture 4"/>
          <p:cNvPicPr/>
          <p:nvPr/>
        </p:nvPicPr>
        <p:blipFill>
          <a:blip r:embed="rId3"/>
          <a:stretch/>
        </p:blipFill>
        <p:spPr>
          <a:xfrm>
            <a:off x="9139320" y="2236680"/>
            <a:ext cx="3328560" cy="848880"/>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25009D84-83D3-F0DC-9E97-3D44A2977779}"/>
              </a:ext>
            </a:extLst>
          </p:cNvPr>
          <p:cNvSpPr>
            <a:spLocks noGrp="1" noChangeArrowheads="1"/>
          </p:cNvSpPr>
          <p:nvPr>
            <p:ph type="title"/>
          </p:nvPr>
        </p:nvSpPr>
        <p:spPr/>
        <p:txBody>
          <a:bodyPr/>
          <a:lstStyle/>
          <a:p>
            <a:r>
              <a:rPr lang="fr-FR" altLang="fr-FR"/>
              <a:t>MASTER MEEF</a:t>
            </a:r>
          </a:p>
        </p:txBody>
      </p:sp>
      <p:sp>
        <p:nvSpPr>
          <p:cNvPr id="37890" name="Rectangle 2">
            <a:extLst>
              <a:ext uri="{FF2B5EF4-FFF2-40B4-BE49-F238E27FC236}">
                <a16:creationId xmlns:a16="http://schemas.microsoft.com/office/drawing/2014/main" id="{B6466B7D-FA63-40F4-63A5-C9EC3DA1DE11}"/>
              </a:ext>
            </a:extLst>
          </p:cNvPr>
          <p:cNvSpPr>
            <a:spLocks noGrp="1" noChangeArrowheads="1"/>
          </p:cNvSpPr>
          <p:nvPr>
            <p:ph type="body" sz="quarter" idx="4294967295"/>
          </p:nvPr>
        </p:nvSpPr>
        <p:spPr>
          <a:xfrm>
            <a:off x="508000" y="2763838"/>
            <a:ext cx="11988800" cy="1387475"/>
          </a:xfrm>
        </p:spPr>
        <p:txBody>
          <a:bodyPr/>
          <a:lstStyle/>
          <a:p>
            <a:pPr marL="0" indent="0" algn="just">
              <a:buSzTx/>
              <a:buFont typeface="Zapf Dingbats" charset="0"/>
              <a:buNone/>
            </a:pPr>
            <a:r>
              <a:rPr lang="fr-FR" altLang="fr-FR" sz="3200"/>
              <a:t>Le Master est porté par l’ institut National du Professorat et de l'Education : INSPE</a:t>
            </a:r>
          </a:p>
        </p:txBody>
      </p:sp>
      <p:pic>
        <p:nvPicPr>
          <p:cNvPr id="37891" name="Picture 3">
            <a:extLst>
              <a:ext uri="{FF2B5EF4-FFF2-40B4-BE49-F238E27FC236}">
                <a16:creationId xmlns:a16="http://schemas.microsoft.com/office/drawing/2014/main" id="{0B6A3168-C0A4-AB8D-CDCE-E39AE64270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7950" y="5326063"/>
            <a:ext cx="10247313" cy="394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2" name="Text Box 4">
            <a:extLst>
              <a:ext uri="{FF2B5EF4-FFF2-40B4-BE49-F238E27FC236}">
                <a16:creationId xmlns:a16="http://schemas.microsoft.com/office/drawing/2014/main" id="{CF712434-1746-DD06-E2DE-9BA5EACAD4AE}"/>
              </a:ext>
            </a:extLst>
          </p:cNvPr>
          <p:cNvSpPr txBox="1">
            <a:spLocks/>
          </p:cNvSpPr>
          <p:nvPr/>
        </p:nvSpPr>
        <p:spPr bwMode="auto">
          <a:xfrm>
            <a:off x="900113" y="4484688"/>
            <a:ext cx="2928937"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r>
              <a:rPr lang="fr-FR" altLang="fr-FR"/>
              <a:t>Renseignements</a:t>
            </a:r>
            <a:r>
              <a:rPr lang="fr-FR" altLang="fr-FR" b="1">
                <a:solidFill>
                  <a:srgbClr val="B0564E"/>
                </a:solidFill>
              </a:rPr>
              <a:t> </a:t>
            </a:r>
            <a:r>
              <a:rPr lang="fr-FR" altLang="fr-FR" b="1" u="sng">
                <a:solidFill>
                  <a:srgbClr val="B0564E"/>
                </a:solidFill>
                <a:hlinkClick r:id="rId3"/>
              </a:rPr>
              <a:t>ICI</a:t>
            </a:r>
            <a:r>
              <a:rPr lang="fr-FR" altLang="fr-FR" b="1">
                <a:solidFill>
                  <a:srgbClr val="B0564E"/>
                </a:solidFill>
              </a:rPr>
              <a:t> </a:t>
            </a:r>
            <a:endParaRPr lang="fr-FR" altLang="fr-F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DC89D123-1373-7FFB-4481-4C091977EE46}"/>
              </a:ext>
            </a:extLst>
          </p:cNvPr>
          <p:cNvSpPr>
            <a:spLocks noGrp="1" noChangeArrowheads="1"/>
          </p:cNvSpPr>
          <p:nvPr>
            <p:ph type="title" idx="4294967295"/>
          </p:nvPr>
        </p:nvSpPr>
        <p:spPr>
          <a:xfrm>
            <a:off x="396875" y="1311275"/>
            <a:ext cx="12209463" cy="1662113"/>
          </a:xfrm>
        </p:spPr>
        <p:txBody>
          <a:bodyPr anchor="t"/>
          <a:lstStyle/>
          <a:p>
            <a:pPr algn="l" defTabSz="1243013">
              <a:lnSpc>
                <a:spcPct val="80000"/>
              </a:lnSpc>
              <a:spcBef>
                <a:spcPct val="0"/>
              </a:spcBef>
            </a:pPr>
            <a:r>
              <a:rPr lang="fr-FR" altLang="fr-FR" sz="2400" b="1">
                <a:solidFill>
                  <a:srgbClr val="B0564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MASTER MEEF parcours mathématiques (cf. site : </a:t>
            </a:r>
            <a:r>
              <a:rPr lang="fr-FR" altLang="fr-FR" sz="2400" b="1" u="sng">
                <a:solidFill>
                  <a:srgbClr val="B0564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hlinkClick r:id="rId2"/>
              </a:rPr>
              <a:t>inspe.univ-cotedazur.fr</a:t>
            </a:r>
            <a:r>
              <a:rPr lang="fr-FR" altLang="fr-FR" sz="2000" b="1">
                <a:solidFill>
                  <a:srgbClr val="B0564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a:t>
            </a:r>
            <a:br>
              <a:rPr lang="fr-FR" altLang="fr-FR" sz="2000" b="1">
                <a:solidFill>
                  <a:srgbClr val="B0564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br>
            <a:br>
              <a:rPr lang="fr-FR" altLang="fr-F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br>
            <a:r>
              <a:rPr lang="fr-FR" altLang="fr-FR" sz="24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Horaire : M1: 550 h TD+ stage en établissement ; </a:t>
            </a:r>
            <a:br>
              <a:rPr lang="fr-FR" altLang="fr-FR" sz="24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br>
            <a:r>
              <a:rPr lang="fr-FR" altLang="fr-FR" sz="24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M2 : 250 h TD + service en établissement.</a:t>
            </a:r>
          </a:p>
        </p:txBody>
      </p:sp>
      <p:sp>
        <p:nvSpPr>
          <p:cNvPr id="38914" name="Rectangle 2">
            <a:extLst>
              <a:ext uri="{FF2B5EF4-FFF2-40B4-BE49-F238E27FC236}">
                <a16:creationId xmlns:a16="http://schemas.microsoft.com/office/drawing/2014/main" id="{BA5E7F57-F1E3-F9F7-3A69-E9F59F29BB30}"/>
              </a:ext>
            </a:extLst>
          </p:cNvPr>
          <p:cNvSpPr>
            <a:spLocks noGrp="1" noChangeArrowheads="1"/>
          </p:cNvSpPr>
          <p:nvPr>
            <p:ph type="body" idx="4294967295"/>
          </p:nvPr>
        </p:nvSpPr>
        <p:spPr>
          <a:xfrm>
            <a:off x="396875" y="3616325"/>
            <a:ext cx="12209463" cy="4513263"/>
          </a:xfrm>
        </p:spPr>
        <p:txBody>
          <a:bodyPr anchor="t"/>
          <a:lstStyle/>
          <a:p>
            <a:pPr marL="96838" lvl="2" indent="-61913" algn="just" defTabSz="974725">
              <a:lnSpc>
                <a:spcPct val="90000"/>
              </a:lnSpc>
              <a:spcBef>
                <a:spcPts val="1400"/>
              </a:spcBef>
              <a:buClrTx/>
              <a:buSzPct val="75000"/>
              <a:buFontTx/>
              <a:buChar char="•"/>
            </a:pPr>
            <a:r>
              <a:rPr lang="fr-FR" altLang="fr-FR" sz="19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Se préparer au concours</a:t>
            </a:r>
            <a: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(et au métier) (cf. Diapo suivante). Travaux dirigés de renforcement disciplinaire pour l’écrit et pour l’oral par les enseignants INSPE.</a:t>
            </a:r>
            <a:b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br>
            <a: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Pas de notions nouvelles en mathématiques par rapport à la licence mais approfondissement des notions directement utiles pour l’enseignement secondaire. </a:t>
            </a:r>
          </a:p>
          <a:p>
            <a:pPr marL="96838" lvl="2" indent="-61913" algn="just" defTabSz="974725">
              <a:lnSpc>
                <a:spcPct val="90000"/>
              </a:lnSpc>
              <a:spcBef>
                <a:spcPts val="1400"/>
              </a:spcBef>
              <a:buClrTx/>
              <a:buSzPct val="75000"/>
              <a:buFontTx/>
              <a:buChar char="•"/>
            </a:pPr>
            <a: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Stage M1 équivalent à 6 semaines  du service d’un professeur certifié (18 h /semaine) en observation et pratique accompagnée.</a:t>
            </a:r>
          </a:p>
          <a:p>
            <a:pPr marL="96838" lvl="2" indent="-61913" algn="just" defTabSz="974725">
              <a:lnSpc>
                <a:spcPct val="90000"/>
              </a:lnSpc>
              <a:spcBef>
                <a:spcPts val="1400"/>
              </a:spcBef>
              <a:buClrTx/>
              <a:buSzPct val="75000"/>
              <a:buFontTx/>
              <a:buChar char="•"/>
            </a:pPr>
            <a: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Stage en </a:t>
            </a:r>
            <a:r>
              <a:rPr lang="fr-FR" altLang="fr-FR" sz="19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responsabilité</a:t>
            </a:r>
            <a: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en M2 de 6 h/semaine : </a:t>
            </a:r>
            <a:r>
              <a:rPr lang="fr-FR" altLang="fr-FR" sz="1900" i="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rémunération : environ 700 €/mois  sur 12 mois.</a:t>
            </a:r>
          </a:p>
          <a:p>
            <a:pPr marL="96838" lvl="2" indent="-61913" algn="just" defTabSz="974725">
              <a:lnSpc>
                <a:spcPct val="90000"/>
              </a:lnSpc>
              <a:spcBef>
                <a:spcPts val="1400"/>
              </a:spcBef>
              <a:buClrTx/>
              <a:buSzPct val="75000"/>
              <a:buFontTx/>
              <a:buChar char="•"/>
            </a:pPr>
            <a: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Suivi  du stage et apprentissage du métier (TD )  par des enseignants chevronnés ayant une expérience du terrain. </a:t>
            </a:r>
            <a:r>
              <a:rPr lang="fr-FR" altLang="fr-FR" sz="1900" i="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Collaboration avec le rectorat (33% des enseignements). </a:t>
            </a:r>
          </a:p>
          <a:p>
            <a:pPr marL="96838" lvl="2" indent="-61913" algn="just" defTabSz="974725">
              <a:lnSpc>
                <a:spcPct val="90000"/>
              </a:lnSpc>
              <a:spcBef>
                <a:spcPts val="1400"/>
              </a:spcBef>
              <a:buClrTx/>
              <a:buSzPct val="75000"/>
              <a:buFontTx/>
              <a:buChar char="•"/>
            </a:pPr>
            <a:r>
              <a:rPr lang="fr-FR" altLang="fr-FR" sz="19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Initiation aux recherches pédagogiques et didactiques et à l’histoire des mathématiques</a:t>
            </a:r>
            <a:r>
              <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 TD ; rédaction  d’un mémoire professionnel (milieu M2). </a:t>
            </a:r>
            <a:r>
              <a:rPr lang="fr-FR" altLang="fr-FR" sz="1900" i="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Enseignants INSPE et enseignants en poste dans le secondaire.</a:t>
            </a:r>
          </a:p>
          <a:p>
            <a:pPr marL="96838" lvl="2" indent="-61913" algn="just" defTabSz="974725">
              <a:lnSpc>
                <a:spcPct val="90000"/>
              </a:lnSpc>
              <a:spcBef>
                <a:spcPts val="1400"/>
              </a:spcBef>
              <a:buClrTx/>
              <a:buSzPct val="75000"/>
              <a:buFontTx/>
              <a:buChar char="•"/>
            </a:pPr>
            <a:r>
              <a:rPr lang="fr-FR" altLang="fr-FR" sz="1900" i="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Intervention des spécialistes des sciences de l’éducation sur différents thèmes transversaux (non spécifiques aux mathématiques) : TD, conférences. </a:t>
            </a:r>
            <a:endParaRPr lang="fr-FR" altLang="fr-FR" sz="19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E996E9F9-ADD2-6CFA-6FA3-64C7BD7038F1}"/>
              </a:ext>
            </a:extLst>
          </p:cNvPr>
          <p:cNvSpPr>
            <a:spLocks noGrp="1" noChangeArrowheads="1"/>
          </p:cNvSpPr>
          <p:nvPr>
            <p:ph type="title"/>
          </p:nvPr>
        </p:nvSpPr>
        <p:spPr/>
        <p:txBody>
          <a:bodyPr/>
          <a:lstStyle/>
          <a:p>
            <a:r>
              <a:rPr lang="fr-FR" altLang="fr-FR" sz="5000"/>
              <a:t>Concours du CAPES</a:t>
            </a:r>
          </a:p>
        </p:txBody>
      </p:sp>
      <p:sp>
        <p:nvSpPr>
          <p:cNvPr id="39938" name="Text Box 2">
            <a:extLst>
              <a:ext uri="{FF2B5EF4-FFF2-40B4-BE49-F238E27FC236}">
                <a16:creationId xmlns:a16="http://schemas.microsoft.com/office/drawing/2014/main" id="{B489B658-CFF9-2AD6-F49D-55F25A705748}"/>
              </a:ext>
            </a:extLst>
          </p:cNvPr>
          <p:cNvSpPr txBox="1">
            <a:spLocks/>
          </p:cNvSpPr>
          <p:nvPr/>
        </p:nvSpPr>
        <p:spPr bwMode="auto">
          <a:xfrm>
            <a:off x="6405563" y="2841625"/>
            <a:ext cx="1905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r>
              <a:rPr lang="fr-FR" altLang="fr-FR"/>
              <a:t> </a:t>
            </a:r>
          </a:p>
        </p:txBody>
      </p:sp>
      <p:pic>
        <p:nvPicPr>
          <p:cNvPr id="39939" name="Picture 3">
            <a:extLst>
              <a:ext uri="{FF2B5EF4-FFF2-40B4-BE49-F238E27FC236}">
                <a16:creationId xmlns:a16="http://schemas.microsoft.com/office/drawing/2014/main" id="{C964BFFD-2561-5492-D85C-B54ED2794D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3316288"/>
            <a:ext cx="10985500" cy="4719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AF4E7BDB-131E-5597-DBE8-F7D4715C63EA}"/>
              </a:ext>
            </a:extLst>
          </p:cNvPr>
          <p:cNvSpPr txBox="1">
            <a:spLocks/>
          </p:cNvSpPr>
          <p:nvPr/>
        </p:nvSpPr>
        <p:spPr bwMode="auto">
          <a:xfrm>
            <a:off x="403225" y="698500"/>
            <a:ext cx="11974513" cy="120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defTabSz="2436813">
              <a:defRPr sz="2400">
                <a:solidFill>
                  <a:srgbClr val="414141"/>
                </a:solidFill>
                <a:latin typeface="Palatino" pitchFamily="2" charset="77"/>
                <a:ea typeface="Palatino" pitchFamily="2" charset="77"/>
                <a:cs typeface="Palatino" pitchFamily="2" charset="77"/>
                <a:sym typeface="Palatino" pitchFamily="2" charset="77"/>
              </a:defRPr>
            </a:lvl1pPr>
            <a:lvl2pPr defTabSz="2436813">
              <a:defRPr sz="2400">
                <a:solidFill>
                  <a:srgbClr val="414141"/>
                </a:solidFill>
                <a:latin typeface="Palatino" pitchFamily="2" charset="77"/>
                <a:ea typeface="Palatino" pitchFamily="2" charset="77"/>
                <a:cs typeface="Palatino" pitchFamily="2" charset="77"/>
                <a:sym typeface="Palatino" pitchFamily="2" charset="77"/>
              </a:defRPr>
            </a:lvl2pPr>
            <a:lvl3pPr defTabSz="2436813">
              <a:defRPr sz="2400">
                <a:solidFill>
                  <a:srgbClr val="414141"/>
                </a:solidFill>
                <a:latin typeface="Palatino" pitchFamily="2" charset="77"/>
                <a:ea typeface="Palatino" pitchFamily="2" charset="77"/>
                <a:cs typeface="Palatino" pitchFamily="2" charset="77"/>
                <a:sym typeface="Palatino" pitchFamily="2" charset="77"/>
              </a:defRPr>
            </a:lvl3pPr>
            <a:lvl4pPr defTabSz="2436813">
              <a:defRPr sz="2400">
                <a:solidFill>
                  <a:srgbClr val="414141"/>
                </a:solidFill>
                <a:latin typeface="Palatino" pitchFamily="2" charset="77"/>
                <a:ea typeface="Palatino" pitchFamily="2" charset="77"/>
                <a:cs typeface="Palatino" pitchFamily="2" charset="77"/>
                <a:sym typeface="Palatino" pitchFamily="2" charset="77"/>
              </a:defRPr>
            </a:lvl4pPr>
            <a:lvl5pPr defTabSz="2436813">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2436813"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2436813"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2436813"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2436813"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lnSpc>
                <a:spcPct val="80000"/>
              </a:lnSpc>
            </a:pPr>
            <a:r>
              <a:rPr lang="fr-FR" altLang="fr-FR" sz="4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CAPES de Mathématiques  : le concours se passe l’année de M2</a:t>
            </a:r>
          </a:p>
        </p:txBody>
      </p:sp>
      <p:sp>
        <p:nvSpPr>
          <p:cNvPr id="40962" name="Rectangle 2">
            <a:extLst>
              <a:ext uri="{FF2B5EF4-FFF2-40B4-BE49-F238E27FC236}">
                <a16:creationId xmlns:a16="http://schemas.microsoft.com/office/drawing/2014/main" id="{6C82BA93-E6CD-67B5-2517-468640C6095B}"/>
              </a:ext>
            </a:extLst>
          </p:cNvPr>
          <p:cNvSpPr>
            <a:spLocks noGrp="1" noChangeArrowheads="1"/>
          </p:cNvSpPr>
          <p:nvPr>
            <p:ph type="body" idx="4294967295"/>
          </p:nvPr>
        </p:nvSpPr>
        <p:spPr>
          <a:xfrm>
            <a:off x="492125" y="3916363"/>
            <a:ext cx="11796713" cy="4713287"/>
          </a:xfrm>
        </p:spPr>
        <p:txBody>
          <a:bodyPr anchor="t"/>
          <a:lstStyle/>
          <a:p>
            <a:pPr marL="0" indent="0" defTabSz="1292225">
              <a:lnSpc>
                <a:spcPct val="90000"/>
              </a:lnSpc>
              <a:spcBef>
                <a:spcPts val="2300"/>
              </a:spcBef>
              <a:buClrTx/>
              <a:buSzTx/>
              <a:buFontTx/>
              <a:buNone/>
            </a:pPr>
            <a:r>
              <a:rPr lang="fr-FR" altLang="fr-FR" sz="2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Deux</a:t>
            </a:r>
            <a: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r>
              <a:rPr lang="fr-FR" altLang="fr-FR" sz="2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épreuves écrites d’admissibilité de 5 h  chacune : ( mois d’avril </a:t>
            </a:r>
            <a: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p>
          <a:p>
            <a:pPr marL="646113" lvl="1" indent="-323850" algn="just" defTabSz="1292225">
              <a:lnSpc>
                <a:spcPct val="90000"/>
              </a:lnSpc>
              <a:spcBef>
                <a:spcPts val="2300"/>
              </a:spcBef>
              <a:buClrTx/>
              <a:buSzPct val="123000"/>
              <a:buFontTx/>
              <a:buChar char="•"/>
            </a:pPr>
            <a:r>
              <a:rPr lang="fr-FR" altLang="fr-FR" sz="2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Un problème classique</a:t>
            </a:r>
            <a: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sur un programme de niveau L1-L2 (cf. </a:t>
            </a:r>
            <a:r>
              <a:rPr lang="fr-FR" altLang="fr-FR" sz="2500" u="sng">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hlinkClick r:id="rId2"/>
              </a:rPr>
              <a:t>capes-math.org</a:t>
            </a:r>
            <a: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pour évaluer la rigueur des raisonnements et de la rédaction. Verbe  le plus employé dans ce type de problème « Démontrer  »  (cf. Annales).    Coeff. 2</a:t>
            </a:r>
          </a:p>
          <a:p>
            <a:pPr marL="646113" lvl="1" indent="-323850" algn="just" defTabSz="1292225">
              <a:lnSpc>
                <a:spcPct val="90000"/>
              </a:lnSpc>
              <a:spcBef>
                <a:spcPts val="2300"/>
              </a:spcBef>
              <a:buClrTx/>
              <a:buSzPct val="123000"/>
              <a:buFontTx/>
              <a:buChar char="•"/>
            </a:pPr>
            <a: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NOUVEAU  : depuis 2022 : </a:t>
            </a:r>
            <a:r>
              <a:rPr lang="fr-FR" altLang="fr-FR" sz="2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Une épreuve plus professionnelle</a:t>
            </a:r>
            <a: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à partir d’un dossier comportant : énoncés d’exercices (niveau collège ou lycée) ; extraits de manuels ;  textes officiels ; productions d’élèves. </a:t>
            </a:r>
            <a:b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br>
            <a:r>
              <a:rPr lang="fr-FR" altLang="fr-FR" sz="25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Résolution et analyse des exercices ; évaluation des productions d’élèves ; conception d’une séquence d’enseignement. Elément d’histoire des mathématiques Coeff. 2</a:t>
            </a:r>
          </a:p>
        </p:txBody>
      </p:sp>
      <p:sp>
        <p:nvSpPr>
          <p:cNvPr id="40963" name="Text Box 3">
            <a:extLst>
              <a:ext uri="{FF2B5EF4-FFF2-40B4-BE49-F238E27FC236}">
                <a16:creationId xmlns:a16="http://schemas.microsoft.com/office/drawing/2014/main" id="{BEAE00C4-0157-6775-4F3F-C8B24C3BEEE0}"/>
              </a:ext>
            </a:extLst>
          </p:cNvPr>
          <p:cNvSpPr txBox="1">
            <a:spLocks/>
          </p:cNvSpPr>
          <p:nvPr/>
        </p:nvSpPr>
        <p:spPr bwMode="auto">
          <a:xfrm>
            <a:off x="336550" y="2132013"/>
            <a:ext cx="11798300" cy="78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825500">
              <a:defRPr sz="2400">
                <a:solidFill>
                  <a:srgbClr val="414141"/>
                </a:solidFill>
                <a:latin typeface="Palatino" pitchFamily="2" charset="77"/>
                <a:ea typeface="Palatino" pitchFamily="2" charset="77"/>
                <a:cs typeface="Palatino" pitchFamily="2" charset="77"/>
                <a:sym typeface="Palatino" pitchFamily="2" charset="77"/>
              </a:defRPr>
            </a:lvl1pPr>
            <a:lvl2pPr defTabSz="825500">
              <a:defRPr sz="2400">
                <a:solidFill>
                  <a:srgbClr val="414141"/>
                </a:solidFill>
                <a:latin typeface="Palatino" pitchFamily="2" charset="77"/>
                <a:ea typeface="Palatino" pitchFamily="2" charset="77"/>
                <a:cs typeface="Palatino" pitchFamily="2" charset="77"/>
                <a:sym typeface="Palatino" pitchFamily="2" charset="77"/>
              </a:defRPr>
            </a:lvl2pPr>
            <a:lvl3pPr defTabSz="825500">
              <a:defRPr sz="2400">
                <a:solidFill>
                  <a:srgbClr val="414141"/>
                </a:solidFill>
                <a:latin typeface="Palatino" pitchFamily="2" charset="77"/>
                <a:ea typeface="Palatino" pitchFamily="2" charset="77"/>
                <a:cs typeface="Palatino" pitchFamily="2" charset="77"/>
                <a:sym typeface="Palatino" pitchFamily="2" charset="77"/>
              </a:defRPr>
            </a:lvl3pPr>
            <a:lvl4pPr defTabSz="825500">
              <a:defRPr sz="2400">
                <a:solidFill>
                  <a:srgbClr val="414141"/>
                </a:solidFill>
                <a:latin typeface="Palatino" pitchFamily="2" charset="77"/>
                <a:ea typeface="Palatino" pitchFamily="2" charset="77"/>
                <a:cs typeface="Palatino" pitchFamily="2" charset="77"/>
                <a:sym typeface="Palatino" pitchFamily="2" charset="77"/>
              </a:defRPr>
            </a:lvl4pPr>
            <a:lvl5pPr defTabSz="8255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825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825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825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825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28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Pour plus de détails : </a:t>
            </a:r>
            <a:r>
              <a:rPr lang="fr-FR" altLang="fr-FR" sz="2800" b="1" u="sng">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hlinkClick r:id="rId2"/>
              </a:rPr>
              <a:t>capes-math.org</a:t>
            </a:r>
            <a:endParaRPr lang="fr-FR" altLang="fr-FR" sz="28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B5FFB09F-C7DB-2080-4AAB-383550A6D2D8}"/>
              </a:ext>
            </a:extLst>
          </p:cNvPr>
          <p:cNvSpPr>
            <a:spLocks noGrp="1" noChangeArrowheads="1"/>
          </p:cNvSpPr>
          <p:nvPr>
            <p:ph type="title" idx="4294967295"/>
          </p:nvPr>
        </p:nvSpPr>
        <p:spPr>
          <a:xfrm>
            <a:off x="642938" y="936625"/>
            <a:ext cx="11717337" cy="765175"/>
          </a:xfrm>
        </p:spPr>
        <p:txBody>
          <a:bodyPr lIns="27093" tIns="27093" rIns="27093" bIns="27093" anchor="t"/>
          <a:lstStyle/>
          <a:p>
            <a:pPr algn="l" defTabSz="1733550">
              <a:lnSpc>
                <a:spcPct val="80000"/>
              </a:lnSpc>
              <a:spcBef>
                <a:spcPct val="0"/>
              </a:spcBef>
            </a:pPr>
            <a:r>
              <a:rPr lang="fr-FR" altLang="fr-FR" sz="4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CAPES de Mathématiques</a:t>
            </a:r>
          </a:p>
        </p:txBody>
      </p:sp>
      <p:sp>
        <p:nvSpPr>
          <p:cNvPr id="41986" name="Rectangle 2">
            <a:extLst>
              <a:ext uri="{FF2B5EF4-FFF2-40B4-BE49-F238E27FC236}">
                <a16:creationId xmlns:a16="http://schemas.microsoft.com/office/drawing/2014/main" id="{491090C1-1382-FFB0-4681-EE36524B9EE6}"/>
              </a:ext>
            </a:extLst>
          </p:cNvPr>
          <p:cNvSpPr>
            <a:spLocks noGrp="1" noChangeArrowheads="1"/>
          </p:cNvSpPr>
          <p:nvPr>
            <p:ph type="body" idx="4294967295"/>
          </p:nvPr>
        </p:nvSpPr>
        <p:spPr>
          <a:xfrm>
            <a:off x="500063" y="2776538"/>
            <a:ext cx="11717337" cy="5030787"/>
          </a:xfrm>
        </p:spPr>
        <p:txBody>
          <a:bodyPr lIns="27093" tIns="27093" rIns="27093" bIns="27093" anchor="t"/>
          <a:lstStyle/>
          <a:p>
            <a:pPr marL="706438" lvl="1" indent="-354013" algn="just" defTabSz="1412875">
              <a:lnSpc>
                <a:spcPct val="90000"/>
              </a:lnSpc>
              <a:spcBef>
                <a:spcPts val="2600"/>
              </a:spcBef>
              <a:buClrTx/>
              <a:buSzPct val="123000"/>
              <a:buFontTx/>
              <a:buChar char="•"/>
            </a:pPr>
            <a:r>
              <a:rPr lang="fr-FR" altLang="fr-FR" sz="27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Exposé d’une leçon</a:t>
            </a:r>
            <a:r>
              <a:rPr lang="fr-FR" altLang="fr-FR" sz="27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(2h 30 de préparation, 1 h de présentation)  sur un thème donné (liste prévue à l’avance) : par exemple : « Proportionnalité et géométrie » ; « Multiples et diviseurs ; nombres premiers »; « Différents types de raisonnement en mathématiques. » </a:t>
            </a:r>
            <a:br>
              <a:rPr lang="fr-FR" altLang="fr-FR" sz="27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br>
            <a:r>
              <a:rPr lang="fr-FR" altLang="fr-FR" sz="27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Programme : celui  du secondaire mais avec le recul nécessaire.</a:t>
            </a:r>
            <a:br>
              <a:rPr lang="fr-FR" altLang="fr-FR" sz="27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br>
            <a:r>
              <a:rPr lang="fr-FR" altLang="fr-FR" sz="27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Possibilité de consulter des documents (manuels, textes officiels) durant la préparation  Coeff. 5 </a:t>
            </a:r>
          </a:p>
          <a:p>
            <a:pPr marL="706438" lvl="1" indent="-354013" algn="just" defTabSz="1412875">
              <a:lnSpc>
                <a:spcPct val="90000"/>
              </a:lnSpc>
              <a:spcBef>
                <a:spcPts val="2600"/>
              </a:spcBef>
              <a:buClrTx/>
              <a:buSzPct val="123000"/>
              <a:buFontTx/>
              <a:buChar char="•"/>
            </a:pPr>
            <a:r>
              <a:rPr lang="fr-FR" altLang="fr-FR" sz="27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(Depuis 2022) </a:t>
            </a:r>
            <a:r>
              <a:rPr lang="fr-FR" altLang="fr-FR" sz="27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Entretien avec le jury de 30 minutes</a:t>
            </a:r>
            <a:r>
              <a:rPr lang="fr-FR" altLang="fr-FR" sz="27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pour : « Apprécier la capacité du candidat à se projeter dans le métier de professeur, à développer une réflexion personnelle, ainsi qu’à s’intégrer dans le collectif de l’établissement scolaire »  Coeff. 3</a:t>
            </a:r>
          </a:p>
        </p:txBody>
      </p:sp>
      <p:sp>
        <p:nvSpPr>
          <p:cNvPr id="41987" name="Text Box 3">
            <a:extLst>
              <a:ext uri="{FF2B5EF4-FFF2-40B4-BE49-F238E27FC236}">
                <a16:creationId xmlns:a16="http://schemas.microsoft.com/office/drawing/2014/main" id="{618B164C-D272-7E06-DDFA-782BB0465BC4}"/>
              </a:ext>
            </a:extLst>
          </p:cNvPr>
          <p:cNvSpPr txBox="1">
            <a:spLocks/>
          </p:cNvSpPr>
          <p:nvPr/>
        </p:nvSpPr>
        <p:spPr bwMode="auto">
          <a:xfrm>
            <a:off x="642938" y="2055813"/>
            <a:ext cx="11717337"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384" tIns="24384" rIns="24384" bIns="24384"/>
          <a:lstStyle>
            <a:lvl1pPr defTabSz="1525588">
              <a:defRPr sz="2400">
                <a:solidFill>
                  <a:srgbClr val="414141"/>
                </a:solidFill>
                <a:latin typeface="Palatino" pitchFamily="2" charset="77"/>
                <a:ea typeface="Palatino" pitchFamily="2" charset="77"/>
                <a:cs typeface="Palatino" pitchFamily="2" charset="77"/>
                <a:sym typeface="Palatino" pitchFamily="2" charset="77"/>
              </a:defRPr>
            </a:lvl1pPr>
            <a:lvl2pPr defTabSz="1525588">
              <a:defRPr sz="2400">
                <a:solidFill>
                  <a:srgbClr val="414141"/>
                </a:solidFill>
                <a:latin typeface="Palatino" pitchFamily="2" charset="77"/>
                <a:ea typeface="Palatino" pitchFamily="2" charset="77"/>
                <a:cs typeface="Palatino" pitchFamily="2" charset="77"/>
                <a:sym typeface="Palatino" pitchFamily="2" charset="77"/>
              </a:defRPr>
            </a:lvl2pPr>
            <a:lvl3pPr defTabSz="1525588">
              <a:defRPr sz="2400">
                <a:solidFill>
                  <a:srgbClr val="414141"/>
                </a:solidFill>
                <a:latin typeface="Palatino" pitchFamily="2" charset="77"/>
                <a:ea typeface="Palatino" pitchFamily="2" charset="77"/>
                <a:cs typeface="Palatino" pitchFamily="2" charset="77"/>
                <a:sym typeface="Palatino" pitchFamily="2" charset="77"/>
              </a:defRPr>
            </a:lvl3pPr>
            <a:lvl4pPr defTabSz="1525588">
              <a:defRPr sz="2400">
                <a:solidFill>
                  <a:srgbClr val="414141"/>
                </a:solidFill>
                <a:latin typeface="Palatino" pitchFamily="2" charset="77"/>
                <a:ea typeface="Palatino" pitchFamily="2" charset="77"/>
                <a:cs typeface="Palatino" pitchFamily="2" charset="77"/>
                <a:sym typeface="Palatino" pitchFamily="2" charset="77"/>
              </a:defRPr>
            </a:lvl4pPr>
            <a:lvl5pPr defTabSz="15255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15255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15255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15255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15255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lnSpc>
                <a:spcPct val="90000"/>
              </a:lnSpc>
              <a:spcBef>
                <a:spcPts val="2800"/>
              </a:spcBef>
            </a:pPr>
            <a:r>
              <a:rPr lang="fr-FR" altLang="fr-FR" sz="29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Deux épreuves d’admission : (fin juin début juillet)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9B70E73-65D5-ECA2-D753-A3CDAF0F99B1}"/>
              </a:ext>
            </a:extLst>
          </p:cNvPr>
          <p:cNvSpPr>
            <a:spLocks noGrp="1" noChangeArrowheads="1"/>
          </p:cNvSpPr>
          <p:nvPr>
            <p:ph type="title"/>
          </p:nvPr>
        </p:nvSpPr>
        <p:spPr/>
        <p:txBody>
          <a:bodyPr/>
          <a:lstStyle/>
          <a:p>
            <a:r>
              <a:rPr lang="fr-FR" altLang="fr-FR"/>
              <a:t>Définir son projet professionnel </a:t>
            </a:r>
          </a:p>
        </p:txBody>
      </p:sp>
      <p:sp>
        <p:nvSpPr>
          <p:cNvPr id="7170" name="Rectangle 2">
            <a:extLst>
              <a:ext uri="{FF2B5EF4-FFF2-40B4-BE49-F238E27FC236}">
                <a16:creationId xmlns:a16="http://schemas.microsoft.com/office/drawing/2014/main" id="{EDBBD865-9269-5EB3-AD4A-061944704646}"/>
              </a:ext>
            </a:extLst>
          </p:cNvPr>
          <p:cNvSpPr>
            <a:spLocks noGrp="1" noChangeArrowheads="1"/>
          </p:cNvSpPr>
          <p:nvPr>
            <p:ph type="body" sz="half" idx="1"/>
          </p:nvPr>
        </p:nvSpPr>
        <p:spPr>
          <a:xfrm>
            <a:off x="508000" y="2628900"/>
            <a:ext cx="7399338" cy="6096000"/>
          </a:xfrm>
        </p:spPr>
        <p:txBody>
          <a:bodyPr/>
          <a:lstStyle/>
          <a:p>
            <a:pPr>
              <a:buClrTx/>
              <a:buSzPct val="75000"/>
              <a:buFontTx/>
              <a:buChar char="•"/>
            </a:pPr>
            <a:r>
              <a:rPr lang="fr-FR" altLang="fr-FR"/>
              <a:t>Enseignant (primaire, secondaire, supérieur ? Capes, Agrégation ? )</a:t>
            </a:r>
          </a:p>
          <a:p>
            <a:pPr>
              <a:buClrTx/>
              <a:buSzPct val="75000"/>
              <a:buFontTx/>
              <a:buChar char="•"/>
            </a:pPr>
            <a:r>
              <a:rPr lang="fr-FR" altLang="fr-FR"/>
              <a:t>Chercheur (Entreprise, CNRS, INRIA, INSEE, CEA, CNES, ONERA ...)</a:t>
            </a:r>
          </a:p>
          <a:p>
            <a:pPr>
              <a:buClrTx/>
              <a:buSzPct val="75000"/>
              <a:buFontTx/>
              <a:buChar char="•"/>
            </a:pPr>
            <a:r>
              <a:rPr lang="fr-FR" altLang="fr-FR"/>
              <a:t>Enseignant-Chercheur </a:t>
            </a:r>
          </a:p>
          <a:p>
            <a:pPr>
              <a:buClrTx/>
              <a:buSzPct val="75000"/>
              <a:buFontTx/>
              <a:buChar char="•"/>
            </a:pPr>
            <a:r>
              <a:rPr lang="fr-FR" altLang="fr-FR"/>
              <a:t>Ingénieur Mathématicien ( quel domaine ?)</a:t>
            </a:r>
          </a:p>
        </p:txBody>
      </p:sp>
      <p:pic>
        <p:nvPicPr>
          <p:cNvPr id="7171" name="Picture 3">
            <a:extLst>
              <a:ext uri="{FF2B5EF4-FFF2-40B4-BE49-F238E27FC236}">
                <a16:creationId xmlns:a16="http://schemas.microsoft.com/office/drawing/2014/main" id="{7BCC2938-F980-01C5-F592-D4196BE4A2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4388" y="3422650"/>
            <a:ext cx="3778250" cy="409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BE92FA3A-ED36-C8EE-3066-174255AE5A09}"/>
              </a:ext>
            </a:extLst>
          </p:cNvPr>
          <p:cNvSpPr>
            <a:spLocks noGrp="1" noChangeArrowheads="1"/>
          </p:cNvSpPr>
          <p:nvPr>
            <p:ph type="title"/>
          </p:nvPr>
        </p:nvSpPr>
        <p:spPr/>
        <p:txBody>
          <a:bodyPr/>
          <a:lstStyle/>
          <a:p>
            <a:r>
              <a:rPr lang="fr-FR" altLang="fr-FR"/>
              <a:t>Après un M2 MEEF</a:t>
            </a:r>
          </a:p>
        </p:txBody>
      </p:sp>
      <p:pic>
        <p:nvPicPr>
          <p:cNvPr id="43010" name="Picture 2">
            <a:extLst>
              <a:ext uri="{FF2B5EF4-FFF2-40B4-BE49-F238E27FC236}">
                <a16:creationId xmlns:a16="http://schemas.microsoft.com/office/drawing/2014/main" id="{BE1B11CD-4D1C-EF2E-8CD6-3374C99742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75" y="2324100"/>
            <a:ext cx="10144125" cy="702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31AD0E86-639E-49AD-DE92-EBEB12EB3F98}"/>
              </a:ext>
            </a:extLst>
          </p:cNvPr>
          <p:cNvSpPr>
            <a:spLocks noGrp="1" noChangeArrowheads="1"/>
          </p:cNvSpPr>
          <p:nvPr>
            <p:ph type="title"/>
          </p:nvPr>
        </p:nvSpPr>
        <p:spPr/>
        <p:txBody>
          <a:bodyPr/>
          <a:lstStyle/>
          <a:p>
            <a:r>
              <a:rPr lang="fr-FR" altLang="fr-FR"/>
              <a:t>Masters IDEX UCA JEDI</a:t>
            </a:r>
          </a:p>
        </p:txBody>
      </p:sp>
      <p:sp>
        <p:nvSpPr>
          <p:cNvPr id="44034" name="Text Box 2">
            <a:extLst>
              <a:ext uri="{FF2B5EF4-FFF2-40B4-BE49-F238E27FC236}">
                <a16:creationId xmlns:a16="http://schemas.microsoft.com/office/drawing/2014/main" id="{3AC64013-266D-DFD5-2692-3DACC53A49A7}"/>
              </a:ext>
            </a:extLst>
          </p:cNvPr>
          <p:cNvSpPr txBox="1">
            <a:spLocks/>
          </p:cNvSpPr>
          <p:nvPr/>
        </p:nvSpPr>
        <p:spPr bwMode="auto">
          <a:xfrm>
            <a:off x="508000" y="3817938"/>
            <a:ext cx="11988800" cy="325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marL="207963" indent="-207963">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buClr>
                <a:srgbClr val="929292"/>
              </a:buClr>
              <a:buSzPct val="60000"/>
              <a:buFont typeface="Zapf Dingbats" charset="0"/>
              <a:buChar char="❖"/>
            </a:pPr>
            <a:r>
              <a:rPr lang="fr-FR" altLang="fr-FR" sz="4700"/>
              <a:t>MSc Mod 4 Neu Cog</a:t>
            </a:r>
          </a:p>
          <a:p>
            <a:pPr algn="l"/>
            <a:endParaRPr lang="fr-FR" altLang="fr-FR" sz="4700"/>
          </a:p>
          <a:p>
            <a:pPr algn="l">
              <a:buClr>
                <a:srgbClr val="929292"/>
              </a:buClr>
              <a:buSzPct val="60000"/>
              <a:buFont typeface="Zapf Dingbats" charset="0"/>
              <a:buChar char="❖"/>
            </a:pPr>
            <a:r>
              <a:rPr lang="fr-FR" altLang="fr-FR" sz="4700"/>
              <a:t>MSc DSAI</a:t>
            </a:r>
          </a:p>
        </p:txBody>
      </p:sp>
      <p:grpSp>
        <p:nvGrpSpPr>
          <p:cNvPr id="44035" name="Group 3">
            <a:extLst>
              <a:ext uri="{FF2B5EF4-FFF2-40B4-BE49-F238E27FC236}">
                <a16:creationId xmlns:a16="http://schemas.microsoft.com/office/drawing/2014/main" id="{050AEA95-5C74-67DA-8094-26217880DFFF}"/>
              </a:ext>
            </a:extLst>
          </p:cNvPr>
          <p:cNvGrpSpPr>
            <a:grpSpLocks/>
          </p:cNvGrpSpPr>
          <p:nvPr/>
        </p:nvGrpSpPr>
        <p:grpSpPr bwMode="auto">
          <a:xfrm rot="20521769">
            <a:off x="5133975" y="6115050"/>
            <a:ext cx="3173413" cy="1774825"/>
            <a:chOff x="-1" y="0"/>
            <a:chExt cx="3172614" cy="1774306"/>
          </a:xfrm>
        </p:grpSpPr>
        <p:pic>
          <p:nvPicPr>
            <p:cNvPr id="44036" name="Picture 4">
              <a:extLst>
                <a:ext uri="{FF2B5EF4-FFF2-40B4-BE49-F238E27FC236}">
                  <a16:creationId xmlns:a16="http://schemas.microsoft.com/office/drawing/2014/main" id="{2735607C-557A-BA02-E9D7-A7ED31644E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999" y="88900"/>
              <a:ext cx="2918614" cy="144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7" name="Picture 5">
              <a:extLst>
                <a:ext uri="{FF2B5EF4-FFF2-40B4-BE49-F238E27FC236}">
                  <a16:creationId xmlns:a16="http://schemas.microsoft.com/office/drawing/2014/main" id="{1E307B73-D7B0-2FAC-B54B-D876CB208E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172614" cy="1774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4038" name="Picture 6">
            <a:extLst>
              <a:ext uri="{FF2B5EF4-FFF2-40B4-BE49-F238E27FC236}">
                <a16:creationId xmlns:a16="http://schemas.microsoft.com/office/drawing/2014/main" id="{18A2395E-EA07-4499-D9FD-8BDC5F755E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2560638"/>
            <a:ext cx="4324350" cy="5765800"/>
          </a:xfrm>
          <a:prstGeom prst="rect">
            <a:avLst/>
          </a:prstGeom>
          <a:noFill/>
          <a:ln>
            <a:noFill/>
          </a:ln>
          <a:effectLst>
            <a:outerShdw blurRad="228600" dist="12700" algn="ctr" rotWithShape="0">
              <a:srgbClr val="000000">
                <a:alpha val="8837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Tree>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38DAB53A-4A5A-79A7-EDFA-A0E5B23ECBB1}"/>
              </a:ext>
            </a:extLst>
          </p:cNvPr>
          <p:cNvSpPr>
            <a:spLocks noGrp="1" noChangeArrowheads="1"/>
          </p:cNvSpPr>
          <p:nvPr>
            <p:ph type="title"/>
          </p:nvPr>
        </p:nvSpPr>
        <p:spPr/>
        <p:txBody>
          <a:bodyPr/>
          <a:lstStyle/>
          <a:p>
            <a:pPr defTabSz="238125">
              <a:spcBef>
                <a:spcPts val="600"/>
              </a:spcBef>
            </a:pPr>
            <a:r>
              <a:rPr lang="fr-FR" altLang="fr-FR" sz="4200"/>
              <a:t>MSc Mod 4 Neu Cog</a:t>
            </a:r>
            <a:br>
              <a:rPr lang="fr-FR" altLang="fr-FR" sz="4200"/>
            </a:br>
            <a:r>
              <a:rPr lang="fr-FR" altLang="fr-FR" sz="2800"/>
              <a:t>(modeling for neuronal and cognitive systems)</a:t>
            </a:r>
          </a:p>
        </p:txBody>
      </p:sp>
      <p:sp>
        <p:nvSpPr>
          <p:cNvPr id="45058" name="Text Box 2" descr="CustomShape 4">
            <a:extLst>
              <a:ext uri="{FF2B5EF4-FFF2-40B4-BE49-F238E27FC236}">
                <a16:creationId xmlns:a16="http://schemas.microsoft.com/office/drawing/2014/main" id="{3C366B97-2DA5-4647-C170-87DA2E848061}"/>
              </a:ext>
            </a:extLst>
          </p:cNvPr>
          <p:cNvSpPr txBox="1">
            <a:spLocks/>
          </p:cNvSpPr>
          <p:nvPr/>
        </p:nvSpPr>
        <p:spPr bwMode="auto">
          <a:xfrm>
            <a:off x="339725" y="2741613"/>
            <a:ext cx="8777288" cy="314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000" tIns="45000" rIns="45000" bIns="45000">
            <a:spAutoFit/>
          </a:bodyPr>
          <a:lstStyle>
            <a:lvl1pPr marL="204788" indent="-204788"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lnSpc>
                <a:spcPct val="150000"/>
              </a:lnSpc>
            </a:pPr>
            <a:r>
              <a:rPr lang="fr-FR" altLang="fr-FR" sz="2600" b="1">
                <a:solidFill>
                  <a:srgbClr val="0483A3"/>
                </a:solidFill>
                <a:latin typeface="Apex New Book" charset="0"/>
                <a:ea typeface="Apex New Book" charset="0"/>
                <a:cs typeface="Apex New Book" charset="0"/>
                <a:sym typeface="Apex New Book" charset="0"/>
              </a:rPr>
              <a:t>Presentation</a:t>
            </a:r>
          </a:p>
          <a:p>
            <a:pPr algn="l">
              <a:spcBef>
                <a:spcPts val="1800"/>
              </a:spcBef>
              <a:buSzPct val="75000"/>
              <a:buFontTx/>
              <a:buChar char="•"/>
            </a:pPr>
            <a:r>
              <a:rPr lang="fr-FR" altLang="fr-FR" sz="2100"/>
              <a:t>2-year master's program on the modeling of neuronal and cognitive systems</a:t>
            </a:r>
          </a:p>
          <a:p>
            <a:pPr algn="l">
              <a:spcBef>
                <a:spcPts val="1800"/>
              </a:spcBef>
              <a:buSzPct val="75000"/>
              <a:buFontTx/>
              <a:buChar char="•"/>
            </a:pPr>
            <a:r>
              <a:rPr lang="fr-FR" altLang="fr-FR" sz="2100"/>
              <a:t>interdisciplinary </a:t>
            </a:r>
          </a:p>
          <a:p>
            <a:pPr algn="l">
              <a:spcBef>
                <a:spcPts val="1800"/>
              </a:spcBef>
              <a:buSzPct val="75000"/>
              <a:buFontTx/>
              <a:buChar char="•"/>
            </a:pPr>
            <a:r>
              <a:rPr lang="fr-FR" altLang="fr-FR" sz="2100"/>
              <a:t>innovative mentoring approach: Mod4NeuCog aims to encourage students to develop their natural curiosity and independence. </a:t>
            </a:r>
          </a:p>
        </p:txBody>
      </p:sp>
      <p:pic>
        <p:nvPicPr>
          <p:cNvPr id="45059" name="Picture 3">
            <a:extLst>
              <a:ext uri="{FF2B5EF4-FFF2-40B4-BE49-F238E27FC236}">
                <a16:creationId xmlns:a16="http://schemas.microsoft.com/office/drawing/2014/main" id="{C3063A59-972C-8A76-37FB-2DC299CCE5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5838" y="6448425"/>
            <a:ext cx="5478462"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4" descr="ZoneTexte 3">
            <a:extLst>
              <a:ext uri="{FF2B5EF4-FFF2-40B4-BE49-F238E27FC236}">
                <a16:creationId xmlns:a16="http://schemas.microsoft.com/office/drawing/2014/main" id="{D849C99E-383F-F4D5-F4FC-10F5500CAE52}"/>
              </a:ext>
            </a:extLst>
          </p:cNvPr>
          <p:cNvSpPr txBox="1">
            <a:spLocks/>
          </p:cNvSpPr>
          <p:nvPr/>
        </p:nvSpPr>
        <p:spPr bwMode="auto">
          <a:xfrm>
            <a:off x="7373938" y="6486525"/>
            <a:ext cx="5235575" cy="119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just"/>
            <a:r>
              <a:rPr lang="fr-FR" altLang="fr-FR" sz="1900" b="1">
                <a:solidFill>
                  <a:srgbClr val="B0564E"/>
                </a:solidFill>
                <a:latin typeface="Helvetica" pitchFamily="2" charset="0"/>
                <a:ea typeface="Helvetica" pitchFamily="2" charset="0"/>
                <a:cs typeface="Helvetica" pitchFamily="2" charset="0"/>
                <a:sym typeface="Helvetica" pitchFamily="2" charset="0"/>
              </a:rPr>
              <a:t>Overreaching objective:</a:t>
            </a:r>
            <a:r>
              <a:rPr lang="fr-FR" altLang="fr-FR" sz="1900">
                <a:solidFill>
                  <a:srgbClr val="B0564E"/>
                </a:solidFill>
                <a:latin typeface="Helvetica" pitchFamily="2" charset="0"/>
                <a:ea typeface="Helvetica" pitchFamily="2" charset="0"/>
                <a:cs typeface="Helvetica" pitchFamily="2" charset="0"/>
                <a:sym typeface="Helvetica" pitchFamily="2" charset="0"/>
              </a:rPr>
              <a:t> train active researchers at the crossroads of applied mathematics and cognitive sciences.</a:t>
            </a:r>
          </a:p>
        </p:txBody>
      </p:sp>
      <p:pic>
        <p:nvPicPr>
          <p:cNvPr id="45061" name="Picture 5" descr="Image 69">
            <a:extLst>
              <a:ext uri="{FF2B5EF4-FFF2-40B4-BE49-F238E27FC236}">
                <a16:creationId xmlns:a16="http://schemas.microsoft.com/office/drawing/2014/main" id="{DD58E392-9A3F-DFF3-BFEA-E62F10A4B9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86888" y="3933825"/>
            <a:ext cx="2833687" cy="1884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2" name="Text Box 6">
            <a:extLst>
              <a:ext uri="{FF2B5EF4-FFF2-40B4-BE49-F238E27FC236}">
                <a16:creationId xmlns:a16="http://schemas.microsoft.com/office/drawing/2014/main" id="{B493E9EF-626A-A0B1-165E-91A287692339}"/>
              </a:ext>
            </a:extLst>
          </p:cNvPr>
          <p:cNvSpPr txBox="1">
            <a:spLocks/>
          </p:cNvSpPr>
          <p:nvPr/>
        </p:nvSpPr>
        <p:spPr bwMode="auto">
          <a:xfrm>
            <a:off x="492125" y="6942138"/>
            <a:ext cx="611346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p>
            <a:pPr algn="just">
              <a:spcBef>
                <a:spcPts val="1800"/>
              </a:spcBef>
            </a:pPr>
            <a:r>
              <a:rPr lang="fr-FR" altLang="fr-FR" sz="2100" i="1"/>
              <a:t>The fields of specialization include:</a:t>
            </a:r>
          </a:p>
          <a:p>
            <a:pPr algn="just">
              <a:spcBef>
                <a:spcPts val="1800"/>
              </a:spcBef>
            </a:pPr>
            <a:r>
              <a:rPr lang="fr-FR" altLang="fr-FR" sz="2100"/>
              <a:t>medicine, mathematics, linguistics, physics, experimental economics, psychology, computer science, neurophysiology or chemistry of olfaction.</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0585AA6C-0AF9-FB00-2041-9E0D52C5E538}"/>
              </a:ext>
            </a:extLst>
          </p:cNvPr>
          <p:cNvSpPr>
            <a:spLocks noGrp="1" noChangeArrowheads="1"/>
          </p:cNvSpPr>
          <p:nvPr>
            <p:ph type="body" idx="1"/>
          </p:nvPr>
        </p:nvSpPr>
        <p:spPr>
          <a:xfrm>
            <a:off x="401638" y="3721100"/>
            <a:ext cx="10696575" cy="5008563"/>
          </a:xfrm>
        </p:spPr>
        <p:txBody>
          <a:bodyPr lIns="45720" tIns="45720" rIns="45720" bIns="45720" anchor="t"/>
          <a:lstStyle/>
          <a:p>
            <a:pPr marL="0" indent="0" algn="ctr" defTabSz="858838">
              <a:lnSpc>
                <a:spcPct val="72000"/>
              </a:lnSpc>
              <a:spcBef>
                <a:spcPts val="900"/>
              </a:spcBef>
              <a:buClrTx/>
              <a:buSzTx/>
              <a:buFont typeface="Arial" panose="020B0604020202020204" pitchFamily="34" charset="0"/>
              <a:buNone/>
            </a:pPr>
            <a:r>
              <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Progressive knowledge acquisition (from interactions to autonomy)</a:t>
            </a:r>
          </a:p>
          <a:p>
            <a:pPr marL="0" indent="0" defTabSz="858838">
              <a:lnSpc>
                <a:spcPct val="72000"/>
              </a:lnSpc>
              <a:spcBef>
                <a:spcPts val="900"/>
              </a:spcBef>
              <a:buClrTx/>
              <a:buSzTx/>
              <a:buFont typeface="Arial" panose="020B0604020202020204" pitchFamily="34" charset="0"/>
              <a:buNone/>
            </a:pPr>
            <a:endPar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Bootcamp</a:t>
            </a: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 highly interactive and intensive refresher module during the first weeks of study (September/October)</a:t>
            </a:r>
            <a:endPar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endPar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1st semester</a:t>
            </a: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Core Courses and 3 Elective Courses</a:t>
            </a:r>
            <a:endPar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endPar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2nd semester</a:t>
            </a: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Mini-project (internship of 9 weeks max.)</a:t>
            </a:r>
            <a:endPar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 core courses: Prospective Research and Innovation / Computational Modeling and Simulation.</a:t>
            </a:r>
          </a:p>
          <a:p>
            <a:pPr marL="0" indent="0" defTabSz="858838">
              <a:lnSpc>
                <a:spcPct val="72000"/>
              </a:lnSpc>
              <a:spcBef>
                <a:spcPts val="900"/>
              </a:spcBef>
              <a:buClrTx/>
              <a:buSzTx/>
              <a:buFont typeface="Arial" panose="020B0604020202020204" pitchFamily="34" charset="0"/>
              <a:buNone/>
            </a:pPr>
            <a:endPar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3rd semester</a:t>
            </a: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Long internship (locally based, at UCA laboratories and partner institutions) </a:t>
            </a:r>
            <a:endPar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Scientific communication class and 2 elective courses.</a:t>
            </a:r>
          </a:p>
          <a:p>
            <a:pPr marL="0" indent="0" defTabSz="858838">
              <a:lnSpc>
                <a:spcPct val="72000"/>
              </a:lnSpc>
              <a:spcBef>
                <a:spcPts val="900"/>
              </a:spcBef>
              <a:buClrTx/>
              <a:buSzTx/>
              <a:buFont typeface="Arial" panose="020B0604020202020204" pitchFamily="34" charset="0"/>
              <a:buNone/>
            </a:pPr>
            <a:endPar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4th semester</a:t>
            </a: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Long internship abroad or outside academia</a:t>
            </a:r>
            <a:endParaRPr lang="fr-FR" altLang="fr-FR" sz="17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858838">
              <a:lnSpc>
                <a:spcPct val="72000"/>
              </a:lnSpc>
              <a:spcBef>
                <a:spcPts val="900"/>
              </a:spcBef>
              <a:buClrTx/>
              <a:buSzTx/>
              <a:buFont typeface="Arial" panose="020B0604020202020204" pitchFamily="34" charset="0"/>
              <a:buNone/>
            </a:pPr>
            <a:r>
              <a:rPr lang="fr-FR" altLang="fr-FR" sz="17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Python online module (mandatory)</a:t>
            </a:r>
          </a:p>
        </p:txBody>
      </p:sp>
      <p:pic>
        <p:nvPicPr>
          <p:cNvPr id="46082" name="Picture 2" descr="Image 50">
            <a:extLst>
              <a:ext uri="{FF2B5EF4-FFF2-40B4-BE49-F238E27FC236}">
                <a16:creationId xmlns:a16="http://schemas.microsoft.com/office/drawing/2014/main" id="{DB367EAD-1147-FF7D-03ED-13DCD197CE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4575" y="468313"/>
            <a:ext cx="391318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descr="CustomShape 1">
            <a:extLst>
              <a:ext uri="{FF2B5EF4-FFF2-40B4-BE49-F238E27FC236}">
                <a16:creationId xmlns:a16="http://schemas.microsoft.com/office/drawing/2014/main" id="{3B8B2828-1A71-FB57-55F8-69018E0CBF35}"/>
              </a:ext>
            </a:extLst>
          </p:cNvPr>
          <p:cNvSpPr txBox="1">
            <a:spLocks/>
          </p:cNvSpPr>
          <p:nvPr/>
        </p:nvSpPr>
        <p:spPr bwMode="auto">
          <a:xfrm>
            <a:off x="568325" y="1933575"/>
            <a:ext cx="8748713"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000" tIns="45000" rIns="45000" bIns="45000">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4000">
                <a:solidFill>
                  <a:srgbClr val="0483A3"/>
                </a:solidFill>
                <a:latin typeface="Apex New Light" charset="0"/>
                <a:ea typeface="Apex New Light" charset="0"/>
                <a:cs typeface="Apex New Light" charset="0"/>
                <a:sym typeface="Apex New Light" charset="0"/>
              </a:rPr>
              <a:t>Mod4NeuCog: Structure</a:t>
            </a:r>
          </a:p>
        </p:txBody>
      </p:sp>
      <p:sp>
        <p:nvSpPr>
          <p:cNvPr id="46084" name="Line 4" descr="Line 2">
            <a:extLst>
              <a:ext uri="{FF2B5EF4-FFF2-40B4-BE49-F238E27FC236}">
                <a16:creationId xmlns:a16="http://schemas.microsoft.com/office/drawing/2014/main" id="{C9361DD0-FE29-5717-FEC2-B122CE4AEBD6}"/>
              </a:ext>
            </a:extLst>
          </p:cNvPr>
          <p:cNvSpPr>
            <a:spLocks noChangeShapeType="1"/>
          </p:cNvSpPr>
          <p:nvPr/>
        </p:nvSpPr>
        <p:spPr bwMode="auto">
          <a:xfrm>
            <a:off x="485775" y="1957388"/>
            <a:ext cx="0" cy="1063625"/>
          </a:xfrm>
          <a:prstGeom prst="line">
            <a:avLst/>
          </a:prstGeom>
          <a:noFill/>
          <a:ln w="3816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6085" name="Line 5" descr="Line 3">
            <a:extLst>
              <a:ext uri="{FF2B5EF4-FFF2-40B4-BE49-F238E27FC236}">
                <a16:creationId xmlns:a16="http://schemas.microsoft.com/office/drawing/2014/main" id="{40FA2363-8C5C-6CC6-E5EB-6D1EFB080CFD}"/>
              </a:ext>
            </a:extLst>
          </p:cNvPr>
          <p:cNvSpPr>
            <a:spLocks noChangeShapeType="1"/>
          </p:cNvSpPr>
          <p:nvPr/>
        </p:nvSpPr>
        <p:spPr bwMode="auto">
          <a:xfrm flipH="1">
            <a:off x="474663" y="1865313"/>
            <a:ext cx="966787" cy="0"/>
          </a:xfrm>
          <a:prstGeom prst="line">
            <a:avLst/>
          </a:prstGeom>
          <a:noFill/>
          <a:ln w="3816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6086" name="Picture 6" descr="Image 12">
            <a:extLst>
              <a:ext uri="{FF2B5EF4-FFF2-40B4-BE49-F238E27FC236}">
                <a16:creationId xmlns:a16="http://schemas.microsoft.com/office/drawing/2014/main" id="{9AED7469-40C3-0C8F-E7E7-909F9EE527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7413" y="8970963"/>
            <a:ext cx="4227512" cy="54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Text Box 1" descr="CustomShape 1">
            <a:extLst>
              <a:ext uri="{FF2B5EF4-FFF2-40B4-BE49-F238E27FC236}">
                <a16:creationId xmlns:a16="http://schemas.microsoft.com/office/drawing/2014/main" id="{2288B1E3-8FD6-F63B-75F1-046CE453A8D4}"/>
              </a:ext>
            </a:extLst>
          </p:cNvPr>
          <p:cNvSpPr txBox="1">
            <a:spLocks/>
          </p:cNvSpPr>
          <p:nvPr/>
        </p:nvSpPr>
        <p:spPr bwMode="auto">
          <a:xfrm>
            <a:off x="409575" y="709613"/>
            <a:ext cx="8748713"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000" tIns="45000" rIns="45000" bIns="45000">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4000">
                <a:solidFill>
                  <a:srgbClr val="0483A3"/>
                </a:solidFill>
                <a:latin typeface="Apex New Light" charset="0"/>
                <a:ea typeface="Apex New Light" charset="0"/>
                <a:cs typeface="Apex New Light" charset="0"/>
                <a:sym typeface="Apex New Light" charset="0"/>
              </a:rPr>
              <a:t>Mod4NeuCog: Courses</a:t>
            </a:r>
          </a:p>
        </p:txBody>
      </p:sp>
      <p:pic>
        <p:nvPicPr>
          <p:cNvPr id="47106" name="Picture 2" descr="Image 4">
            <a:extLst>
              <a:ext uri="{FF2B5EF4-FFF2-40B4-BE49-F238E27FC236}">
                <a16:creationId xmlns:a16="http://schemas.microsoft.com/office/drawing/2014/main" id="{275354DE-AF4B-A128-7D30-92B9CC114F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44025" y="9045575"/>
            <a:ext cx="36163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7" name="Line 3" descr="Line 2">
            <a:extLst>
              <a:ext uri="{FF2B5EF4-FFF2-40B4-BE49-F238E27FC236}">
                <a16:creationId xmlns:a16="http://schemas.microsoft.com/office/drawing/2014/main" id="{9F166EE1-6595-E77A-A47E-BB5FF6337A0B}"/>
              </a:ext>
            </a:extLst>
          </p:cNvPr>
          <p:cNvSpPr>
            <a:spLocks noChangeShapeType="1"/>
          </p:cNvSpPr>
          <p:nvPr/>
        </p:nvSpPr>
        <p:spPr bwMode="auto">
          <a:xfrm flipH="1">
            <a:off x="261938" y="704850"/>
            <a:ext cx="0" cy="711200"/>
          </a:xfrm>
          <a:prstGeom prst="line">
            <a:avLst/>
          </a:prstGeom>
          <a:noFill/>
          <a:ln w="5080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4" tIns="65024" rIns="65024" bIns="65024"/>
          <a:lstStyle>
            <a:lvl1pPr defTabSz="649288">
              <a:defRPr sz="2400">
                <a:solidFill>
                  <a:srgbClr val="414141"/>
                </a:solidFill>
                <a:latin typeface="Palatino" pitchFamily="2" charset="77"/>
                <a:ea typeface="Palatino" pitchFamily="2" charset="77"/>
                <a:cs typeface="Palatino" pitchFamily="2" charset="77"/>
                <a:sym typeface="Palatino" pitchFamily="2" charset="77"/>
              </a:defRPr>
            </a:lvl1pPr>
            <a:lvl2pPr defTabSz="649288">
              <a:defRPr sz="2400">
                <a:solidFill>
                  <a:srgbClr val="414141"/>
                </a:solidFill>
                <a:latin typeface="Palatino" pitchFamily="2" charset="77"/>
                <a:ea typeface="Palatino" pitchFamily="2" charset="77"/>
                <a:cs typeface="Palatino" pitchFamily="2" charset="77"/>
                <a:sym typeface="Palatino" pitchFamily="2" charset="77"/>
              </a:defRPr>
            </a:lvl2pPr>
            <a:lvl3pPr defTabSz="649288">
              <a:defRPr sz="2400">
                <a:solidFill>
                  <a:srgbClr val="414141"/>
                </a:solidFill>
                <a:latin typeface="Palatino" pitchFamily="2" charset="77"/>
                <a:ea typeface="Palatino" pitchFamily="2" charset="77"/>
                <a:cs typeface="Palatino" pitchFamily="2" charset="77"/>
                <a:sym typeface="Palatino" pitchFamily="2" charset="77"/>
              </a:defRPr>
            </a:lvl3pPr>
            <a:lvl4pPr defTabSz="649288">
              <a:defRPr sz="2400">
                <a:solidFill>
                  <a:srgbClr val="414141"/>
                </a:solidFill>
                <a:latin typeface="Palatino" pitchFamily="2" charset="77"/>
                <a:ea typeface="Palatino" pitchFamily="2" charset="77"/>
                <a:cs typeface="Palatino" pitchFamily="2" charset="77"/>
                <a:sym typeface="Palatino" pitchFamily="2" charset="77"/>
              </a:defRPr>
            </a:lvl4pPr>
            <a:lvl5pPr defTabSz="6492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7108" name="Line 4" descr="Line 3">
            <a:extLst>
              <a:ext uri="{FF2B5EF4-FFF2-40B4-BE49-F238E27FC236}">
                <a16:creationId xmlns:a16="http://schemas.microsoft.com/office/drawing/2014/main" id="{01C77795-AA6F-F4C5-F658-F933A2DBAF82}"/>
              </a:ext>
            </a:extLst>
          </p:cNvPr>
          <p:cNvSpPr>
            <a:spLocks noChangeShapeType="1"/>
          </p:cNvSpPr>
          <p:nvPr/>
        </p:nvSpPr>
        <p:spPr bwMode="auto">
          <a:xfrm flipH="1" flipV="1">
            <a:off x="325438" y="666750"/>
            <a:ext cx="1009650" cy="0"/>
          </a:xfrm>
          <a:prstGeom prst="line">
            <a:avLst/>
          </a:prstGeom>
          <a:noFill/>
          <a:ln w="5080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4" tIns="65024" rIns="65024" bIns="65024"/>
          <a:lstStyle>
            <a:lvl1pPr defTabSz="649288">
              <a:defRPr sz="2400">
                <a:solidFill>
                  <a:srgbClr val="414141"/>
                </a:solidFill>
                <a:latin typeface="Palatino" pitchFamily="2" charset="77"/>
                <a:ea typeface="Palatino" pitchFamily="2" charset="77"/>
                <a:cs typeface="Palatino" pitchFamily="2" charset="77"/>
                <a:sym typeface="Palatino" pitchFamily="2" charset="77"/>
              </a:defRPr>
            </a:lvl1pPr>
            <a:lvl2pPr defTabSz="649288">
              <a:defRPr sz="2400">
                <a:solidFill>
                  <a:srgbClr val="414141"/>
                </a:solidFill>
                <a:latin typeface="Palatino" pitchFamily="2" charset="77"/>
                <a:ea typeface="Palatino" pitchFamily="2" charset="77"/>
                <a:cs typeface="Palatino" pitchFamily="2" charset="77"/>
                <a:sym typeface="Palatino" pitchFamily="2" charset="77"/>
              </a:defRPr>
            </a:lvl2pPr>
            <a:lvl3pPr defTabSz="649288">
              <a:defRPr sz="2400">
                <a:solidFill>
                  <a:srgbClr val="414141"/>
                </a:solidFill>
                <a:latin typeface="Palatino" pitchFamily="2" charset="77"/>
                <a:ea typeface="Palatino" pitchFamily="2" charset="77"/>
                <a:cs typeface="Palatino" pitchFamily="2" charset="77"/>
                <a:sym typeface="Palatino" pitchFamily="2" charset="77"/>
              </a:defRPr>
            </a:lvl3pPr>
            <a:lvl4pPr defTabSz="649288">
              <a:defRPr sz="2400">
                <a:solidFill>
                  <a:srgbClr val="414141"/>
                </a:solidFill>
                <a:latin typeface="Palatino" pitchFamily="2" charset="77"/>
                <a:ea typeface="Palatino" pitchFamily="2" charset="77"/>
                <a:cs typeface="Palatino" pitchFamily="2" charset="77"/>
                <a:sym typeface="Palatino" pitchFamily="2" charset="77"/>
              </a:defRPr>
            </a:lvl4pPr>
            <a:lvl5pPr defTabSz="6492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47109" name="Group 5">
            <a:extLst>
              <a:ext uri="{FF2B5EF4-FFF2-40B4-BE49-F238E27FC236}">
                <a16:creationId xmlns:a16="http://schemas.microsoft.com/office/drawing/2014/main" id="{1BCFB443-2412-B952-A73C-C96A774AC547}"/>
              </a:ext>
            </a:extLst>
          </p:cNvPr>
          <p:cNvGrpSpPr>
            <a:grpSpLocks/>
          </p:cNvGrpSpPr>
          <p:nvPr/>
        </p:nvGrpSpPr>
        <p:grpSpPr bwMode="auto">
          <a:xfrm>
            <a:off x="2117725" y="2547938"/>
            <a:ext cx="2509838" cy="1119187"/>
            <a:chOff x="0" y="0"/>
            <a:chExt cx="2509737" cy="1118682"/>
          </a:xfrm>
        </p:grpSpPr>
        <p:sp>
          <p:nvSpPr>
            <p:cNvPr id="47110" name="AutoShape 6">
              <a:extLst>
                <a:ext uri="{FF2B5EF4-FFF2-40B4-BE49-F238E27FC236}">
                  <a16:creationId xmlns:a16="http://schemas.microsoft.com/office/drawing/2014/main" id="{1C30151C-DFB2-0219-B05E-F2B27D50B759}"/>
                </a:ext>
              </a:extLst>
            </p:cNvPr>
            <p:cNvSpPr>
              <a:spLocks/>
            </p:cNvSpPr>
            <p:nvPr/>
          </p:nvSpPr>
          <p:spPr bwMode="auto">
            <a:xfrm>
              <a:off x="0" y="0"/>
              <a:ext cx="2509737" cy="1118682"/>
            </a:xfrm>
            <a:prstGeom prst="roundRect">
              <a:avLst>
                <a:gd name="adj" fmla="val 16667"/>
              </a:avLst>
            </a:prstGeom>
            <a:solidFill>
              <a:srgbClr val="4472C4"/>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111" name="Text Box 7">
              <a:extLst>
                <a:ext uri="{FF2B5EF4-FFF2-40B4-BE49-F238E27FC236}">
                  <a16:creationId xmlns:a16="http://schemas.microsoft.com/office/drawing/2014/main" id="{12FF8367-D2E1-C26E-43DC-8ED2258E49C8}"/>
                </a:ext>
              </a:extLst>
            </p:cNvPr>
            <p:cNvSpPr txBox="1">
              <a:spLocks/>
            </p:cNvSpPr>
            <p:nvPr/>
          </p:nvSpPr>
          <p:spPr bwMode="auto">
            <a:xfrm>
              <a:off x="106679" y="363105"/>
              <a:ext cx="2296379" cy="392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r>
                <a:rPr lang="fr-FR" altLang="fr-FR">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Core Courses</a:t>
              </a:r>
            </a:p>
          </p:txBody>
        </p:sp>
      </p:grpSp>
      <p:grpSp>
        <p:nvGrpSpPr>
          <p:cNvPr id="47112" name="Group 8">
            <a:extLst>
              <a:ext uri="{FF2B5EF4-FFF2-40B4-BE49-F238E27FC236}">
                <a16:creationId xmlns:a16="http://schemas.microsoft.com/office/drawing/2014/main" id="{B742C69D-97D5-5742-B9ED-B268859C3FCE}"/>
              </a:ext>
            </a:extLst>
          </p:cNvPr>
          <p:cNvGrpSpPr>
            <a:grpSpLocks/>
          </p:cNvGrpSpPr>
          <p:nvPr/>
        </p:nvGrpSpPr>
        <p:grpSpPr bwMode="auto">
          <a:xfrm>
            <a:off x="7864475" y="2540000"/>
            <a:ext cx="2509838" cy="1119188"/>
            <a:chOff x="0" y="0"/>
            <a:chExt cx="2509737" cy="1118682"/>
          </a:xfrm>
        </p:grpSpPr>
        <p:sp>
          <p:nvSpPr>
            <p:cNvPr id="47113" name="AutoShape 9">
              <a:extLst>
                <a:ext uri="{FF2B5EF4-FFF2-40B4-BE49-F238E27FC236}">
                  <a16:creationId xmlns:a16="http://schemas.microsoft.com/office/drawing/2014/main" id="{62BD8A62-0630-EC05-2226-A57967D2F0DA}"/>
                </a:ext>
              </a:extLst>
            </p:cNvPr>
            <p:cNvSpPr>
              <a:spLocks/>
            </p:cNvSpPr>
            <p:nvPr/>
          </p:nvSpPr>
          <p:spPr bwMode="auto">
            <a:xfrm>
              <a:off x="0" y="0"/>
              <a:ext cx="2509737" cy="1118682"/>
            </a:xfrm>
            <a:prstGeom prst="roundRect">
              <a:avLst>
                <a:gd name="adj" fmla="val 16667"/>
              </a:avLst>
            </a:prstGeom>
            <a:solidFill>
              <a:srgbClr val="70AD47"/>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114" name="Text Box 10">
              <a:extLst>
                <a:ext uri="{FF2B5EF4-FFF2-40B4-BE49-F238E27FC236}">
                  <a16:creationId xmlns:a16="http://schemas.microsoft.com/office/drawing/2014/main" id="{DBA9B35F-15B8-4AF7-D7F4-B6D2547FFC21}"/>
                </a:ext>
              </a:extLst>
            </p:cNvPr>
            <p:cNvSpPr txBox="1">
              <a:spLocks/>
            </p:cNvSpPr>
            <p:nvPr/>
          </p:nvSpPr>
          <p:spPr bwMode="auto">
            <a:xfrm>
              <a:off x="106679" y="363105"/>
              <a:ext cx="2296379" cy="392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r>
                <a:rPr lang="fr-FR" altLang="fr-FR">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Elective Courses</a:t>
              </a:r>
            </a:p>
          </p:txBody>
        </p:sp>
      </p:grpSp>
      <p:grpSp>
        <p:nvGrpSpPr>
          <p:cNvPr id="47115" name="Group 11">
            <a:extLst>
              <a:ext uri="{FF2B5EF4-FFF2-40B4-BE49-F238E27FC236}">
                <a16:creationId xmlns:a16="http://schemas.microsoft.com/office/drawing/2014/main" id="{6248F58B-2B28-0729-8318-1A1381C9DB6D}"/>
              </a:ext>
            </a:extLst>
          </p:cNvPr>
          <p:cNvGrpSpPr>
            <a:grpSpLocks/>
          </p:cNvGrpSpPr>
          <p:nvPr/>
        </p:nvGrpSpPr>
        <p:grpSpPr bwMode="auto">
          <a:xfrm>
            <a:off x="714375" y="3857625"/>
            <a:ext cx="5316538" cy="3330575"/>
            <a:chOff x="0" y="0"/>
            <a:chExt cx="5317262" cy="3331205"/>
          </a:xfrm>
        </p:grpSpPr>
        <p:sp>
          <p:nvSpPr>
            <p:cNvPr id="47116" name="AutoShape 12">
              <a:extLst>
                <a:ext uri="{FF2B5EF4-FFF2-40B4-BE49-F238E27FC236}">
                  <a16:creationId xmlns:a16="http://schemas.microsoft.com/office/drawing/2014/main" id="{624B8FD8-3E67-56F5-FF50-E67EF2CA8632}"/>
                </a:ext>
              </a:extLst>
            </p:cNvPr>
            <p:cNvSpPr>
              <a:spLocks/>
            </p:cNvSpPr>
            <p:nvPr/>
          </p:nvSpPr>
          <p:spPr bwMode="auto">
            <a:xfrm>
              <a:off x="0" y="0"/>
              <a:ext cx="5317262" cy="3331205"/>
            </a:xfrm>
            <a:prstGeom prst="roundRect">
              <a:avLst>
                <a:gd name="adj" fmla="val 16667"/>
              </a:avLst>
            </a:prstGeom>
            <a:solidFill>
              <a:srgbClr val="4472C4"/>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117" name="Text Box 13">
              <a:extLst>
                <a:ext uri="{FF2B5EF4-FFF2-40B4-BE49-F238E27FC236}">
                  <a16:creationId xmlns:a16="http://schemas.microsoft.com/office/drawing/2014/main" id="{D53588F1-268D-2158-4EFB-61308C79AC8B}"/>
                </a:ext>
              </a:extLst>
            </p:cNvPr>
            <p:cNvSpPr txBox="1">
              <a:spLocks/>
            </p:cNvSpPr>
            <p:nvPr/>
          </p:nvSpPr>
          <p:spPr bwMode="auto">
            <a:xfrm>
              <a:off x="214685" y="153602"/>
              <a:ext cx="4887890" cy="30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defTabSz="914400"/>
              <a:r>
                <a:rPr lang="fr-FR" altLang="fr-FR" sz="1400" b="1"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1st Semester</a:t>
              </a:r>
            </a:p>
            <a:p>
              <a:pPr algn="l" defTabSz="914400"/>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Behavioral and Cognitive Neuroscience (6 ECTS) </a:t>
              </a:r>
            </a:p>
            <a:p>
              <a:pPr algn="l" defTabSz="914400"/>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Introduction to Modeling in Neuroscience and Cognition (9 ECTS)</a:t>
              </a:r>
            </a:p>
            <a:p>
              <a:pPr algn="l" defTabSz="914400"/>
              <a:endPar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r>
                <a:rPr lang="fr-FR" altLang="fr-FR" sz="1400" b="1"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2nd Semester</a:t>
              </a:r>
            </a:p>
            <a:p>
              <a:pPr algn="l" defTabSz="914400"/>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Prospective Research and Innovation (6 ECTS) </a:t>
              </a:r>
            </a:p>
            <a:p>
              <a:pPr algn="l" defTabSz="914400"/>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Computational Modeling and Simulation (9 ECTS)</a:t>
              </a:r>
            </a:p>
            <a:p>
              <a:pPr algn="l" defTabSz="914400"/>
              <a:endPar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r>
                <a:rPr lang="fr-FR" altLang="fr-FR" sz="1400" b="1"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3rd Semester</a:t>
              </a:r>
            </a:p>
            <a:p>
              <a:pPr algn="l" defTabSz="914400"/>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Scientific Communication (6 ECTS)</a:t>
              </a:r>
            </a:p>
            <a:p>
              <a:pPr algn="l" defTabSz="914400"/>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p>
            <a:p>
              <a:pPr algn="l" defTabSz="914400"/>
              <a:r>
                <a:rPr lang="fr-FR" altLang="fr-FR" sz="1400" b="1"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4th Semester</a:t>
              </a:r>
            </a:p>
            <a:p>
              <a:pPr algn="l" defTabSz="914400"/>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Python online module (2 ECTS)</a:t>
              </a:r>
            </a:p>
          </p:txBody>
        </p:sp>
      </p:grpSp>
      <p:grpSp>
        <p:nvGrpSpPr>
          <p:cNvPr id="47118" name="Group 14">
            <a:extLst>
              <a:ext uri="{FF2B5EF4-FFF2-40B4-BE49-F238E27FC236}">
                <a16:creationId xmlns:a16="http://schemas.microsoft.com/office/drawing/2014/main" id="{FACE08AE-9E90-4DDC-E019-4839023438B8}"/>
              </a:ext>
            </a:extLst>
          </p:cNvPr>
          <p:cNvGrpSpPr>
            <a:grpSpLocks/>
          </p:cNvGrpSpPr>
          <p:nvPr/>
        </p:nvGrpSpPr>
        <p:grpSpPr bwMode="auto">
          <a:xfrm>
            <a:off x="6318250" y="3857625"/>
            <a:ext cx="5602288" cy="4127500"/>
            <a:chOff x="0" y="0"/>
            <a:chExt cx="5603769" cy="4128755"/>
          </a:xfrm>
        </p:grpSpPr>
        <p:sp>
          <p:nvSpPr>
            <p:cNvPr id="47119" name="AutoShape 15">
              <a:extLst>
                <a:ext uri="{FF2B5EF4-FFF2-40B4-BE49-F238E27FC236}">
                  <a16:creationId xmlns:a16="http://schemas.microsoft.com/office/drawing/2014/main" id="{86DE6D1F-30AF-B634-9E37-9BD6038D4C0B}"/>
                </a:ext>
              </a:extLst>
            </p:cNvPr>
            <p:cNvSpPr>
              <a:spLocks/>
            </p:cNvSpPr>
            <p:nvPr/>
          </p:nvSpPr>
          <p:spPr bwMode="auto">
            <a:xfrm>
              <a:off x="0" y="0"/>
              <a:ext cx="5603769" cy="4128755"/>
            </a:xfrm>
            <a:prstGeom prst="roundRect">
              <a:avLst>
                <a:gd name="adj" fmla="val 16667"/>
              </a:avLst>
            </a:prstGeom>
            <a:solidFill>
              <a:srgbClr val="70AD47"/>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defTabSz="914400">
                <a:lnSpc>
                  <a:spcPct val="90000"/>
                </a:lnSpc>
              </a:pPr>
              <a:endParaRPr lang="fr-FR" altLang="fr-FR" sz="1400"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7120" name="Text Box 16">
              <a:extLst>
                <a:ext uri="{FF2B5EF4-FFF2-40B4-BE49-F238E27FC236}">
                  <a16:creationId xmlns:a16="http://schemas.microsoft.com/office/drawing/2014/main" id="{79942DF2-16CB-49E0-C470-56ECFA6DAC78}"/>
                </a:ext>
              </a:extLst>
            </p:cNvPr>
            <p:cNvSpPr txBox="1">
              <a:spLocks/>
            </p:cNvSpPr>
            <p:nvPr/>
          </p:nvSpPr>
          <p:spPr bwMode="auto">
            <a:xfrm>
              <a:off x="253618" y="37001"/>
              <a:ext cx="5096531" cy="4054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defTabSz="914400">
                <a:lnSpc>
                  <a:spcPct val="90000"/>
                </a:lnSpc>
              </a:pPr>
              <a:r>
                <a:rPr lang="fr-FR" altLang="fr-FR" sz="1400" b="1"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You must pick 3 during the First Semester and 2 during the Third Semester</a:t>
              </a:r>
              <a:r>
                <a:rPr lang="fr-FR" altLang="fr-FR" sz="14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endParaRPr lang="fr-FR" altLang="fr-FR" sz="1400" b="1"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lnSpc>
                  <a:spcPct val="90000"/>
                </a:lnSpc>
              </a:pPr>
              <a:endParaRPr lang="fr-FR" altLang="fr-FR" sz="14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lnSpc>
                  <a:spcPct val="90000"/>
                </a:lnSpc>
              </a:pPr>
              <a:r>
                <a:rPr lang="fr-FR" altLang="fr-FR" sz="14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6 ECTS each</a:t>
              </a:r>
            </a:p>
            <a:p>
              <a:pPr algn="l" defTabSz="914400">
                <a:lnSpc>
                  <a:spcPct val="90000"/>
                </a:lnSpc>
              </a:pPr>
              <a:endPar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lnSpc>
                  <a:spcPct val="90000"/>
                </a:lnSpc>
              </a:pPr>
              <a:r>
                <a:rPr lang="fr-FR" altLang="fr-FR" sz="14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MATHEMATIC MAJOR</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Stochastic models in neurocognition and their statistical inference</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Functional neuroimaging and data processing</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Dynamical systems in the context of neuron models</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Modeling at the molecular and cellular level</a:t>
              </a:r>
              <a:endParaRPr lang="fr-FR" altLang="fr-FR" sz="1400"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Advanced deep learning (only in M2 after completion of the Stochastic class)</a:t>
              </a:r>
              <a:endParaRPr lang="fr-FR" altLang="fr-FR" sz="1400" i="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lnSpc>
                  <a:spcPct val="90000"/>
                </a:lnSpc>
              </a:pPr>
              <a:endPar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l" defTabSz="914400">
                <a:lnSpc>
                  <a:spcPct val="90000"/>
                </a:lnSpc>
              </a:pPr>
              <a:r>
                <a:rPr lang="fr-FR" altLang="fr-FR" sz="14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COGNITIVE SCIENCE MAJOR</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Knowledge, intelligence and expertise</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Reasoning and decision-making </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Language</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Data collection methods and statistical analysis</a:t>
              </a:r>
            </a:p>
            <a:p>
              <a:pPr algn="l" defTabSz="914400">
                <a:lnSpc>
                  <a:spcPct val="90000"/>
                </a:lnSpc>
                <a:buSzPct val="100000"/>
                <a:buFontTx/>
                <a:buAutoNum type="arabicPeriod"/>
              </a:pPr>
              <a:r>
                <a:rPr lang="fr-FR" altLang="fr-FR" sz="14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Deep learning, text analysis and statistics</a:t>
              </a:r>
            </a:p>
          </p:txBody>
        </p:sp>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129" name="Group 1">
            <a:extLst>
              <a:ext uri="{FF2B5EF4-FFF2-40B4-BE49-F238E27FC236}">
                <a16:creationId xmlns:a16="http://schemas.microsoft.com/office/drawing/2014/main" id="{500D3587-F54C-E7E2-85FF-C6CE1985B704}"/>
              </a:ext>
            </a:extLst>
          </p:cNvPr>
          <p:cNvGrpSpPr>
            <a:grpSpLocks/>
          </p:cNvGrpSpPr>
          <p:nvPr/>
        </p:nvGrpSpPr>
        <p:grpSpPr bwMode="auto">
          <a:xfrm>
            <a:off x="785813" y="3875088"/>
            <a:ext cx="3654425" cy="2001837"/>
            <a:chOff x="0" y="0"/>
            <a:chExt cx="3654758" cy="2002147"/>
          </a:xfrm>
        </p:grpSpPr>
        <p:sp>
          <p:nvSpPr>
            <p:cNvPr id="48130" name="AutoShape 2">
              <a:extLst>
                <a:ext uri="{FF2B5EF4-FFF2-40B4-BE49-F238E27FC236}">
                  <a16:creationId xmlns:a16="http://schemas.microsoft.com/office/drawing/2014/main" id="{D85E034C-9AC4-9CC1-8D61-7EED4D1FAC65}"/>
                </a:ext>
              </a:extLst>
            </p:cNvPr>
            <p:cNvSpPr>
              <a:spLocks/>
            </p:cNvSpPr>
            <p:nvPr/>
          </p:nvSpPr>
          <p:spPr bwMode="auto">
            <a:xfrm>
              <a:off x="0" y="0"/>
              <a:ext cx="3654758" cy="2002147"/>
            </a:xfrm>
            <a:prstGeom prst="roundRect">
              <a:avLst>
                <a:gd name="adj" fmla="val 16667"/>
              </a:avLst>
            </a:prstGeom>
            <a:solidFill>
              <a:srgbClr val="4472C4"/>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131" name="Text Box 3">
              <a:extLst>
                <a:ext uri="{FF2B5EF4-FFF2-40B4-BE49-F238E27FC236}">
                  <a16:creationId xmlns:a16="http://schemas.microsoft.com/office/drawing/2014/main" id="{7F3E2747-8309-4A94-EE53-E2338D2B7F65}"/>
                </a:ext>
              </a:extLst>
            </p:cNvPr>
            <p:cNvSpPr txBox="1">
              <a:spLocks/>
            </p:cNvSpPr>
            <p:nvPr/>
          </p:nvSpPr>
          <p:spPr bwMode="auto">
            <a:xfrm>
              <a:off x="149806" y="250329"/>
              <a:ext cx="3355144" cy="150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r>
                <a:rPr lang="fr-FR" altLang="fr-FR" sz="18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Mini-Project </a:t>
              </a:r>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18 ECTS</a:t>
              </a:r>
              <a:endParaRPr lang="fr-FR" altLang="fr-FR" sz="18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defTabSz="914400"/>
              <a:endParaRPr lang="fr-FR" altLang="fr-FR" sz="18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defTabSz="914400"/>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Semester 2 </a:t>
              </a:r>
            </a:p>
            <a:p>
              <a:pPr defTabSz="914400"/>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Maximum 9 weeks </a:t>
              </a:r>
            </a:p>
            <a:p>
              <a:pPr defTabSz="914400"/>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 a UCA based research laboratory </a:t>
              </a:r>
            </a:p>
          </p:txBody>
        </p:sp>
      </p:grpSp>
      <p:grpSp>
        <p:nvGrpSpPr>
          <p:cNvPr id="48132" name="Group 4">
            <a:extLst>
              <a:ext uri="{FF2B5EF4-FFF2-40B4-BE49-F238E27FC236}">
                <a16:creationId xmlns:a16="http://schemas.microsoft.com/office/drawing/2014/main" id="{E2619105-3892-65FF-113B-CAA82DFE8531}"/>
              </a:ext>
            </a:extLst>
          </p:cNvPr>
          <p:cNvGrpSpPr>
            <a:grpSpLocks/>
          </p:cNvGrpSpPr>
          <p:nvPr/>
        </p:nvGrpSpPr>
        <p:grpSpPr bwMode="auto">
          <a:xfrm>
            <a:off x="4673600" y="3875088"/>
            <a:ext cx="3656013" cy="2001837"/>
            <a:chOff x="0" y="0"/>
            <a:chExt cx="3654758" cy="2002147"/>
          </a:xfrm>
        </p:grpSpPr>
        <p:sp>
          <p:nvSpPr>
            <p:cNvPr id="48133" name="AutoShape 5">
              <a:extLst>
                <a:ext uri="{FF2B5EF4-FFF2-40B4-BE49-F238E27FC236}">
                  <a16:creationId xmlns:a16="http://schemas.microsoft.com/office/drawing/2014/main" id="{7813B78B-3AF4-8E69-AEAD-44F5F73A7454}"/>
                </a:ext>
              </a:extLst>
            </p:cNvPr>
            <p:cNvSpPr>
              <a:spLocks/>
            </p:cNvSpPr>
            <p:nvPr/>
          </p:nvSpPr>
          <p:spPr bwMode="auto">
            <a:xfrm>
              <a:off x="0" y="0"/>
              <a:ext cx="3654758" cy="2002147"/>
            </a:xfrm>
            <a:prstGeom prst="roundRect">
              <a:avLst>
                <a:gd name="adj" fmla="val 16667"/>
              </a:avLst>
            </a:prstGeom>
            <a:solidFill>
              <a:srgbClr val="767171"/>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134" name="Text Box 6">
              <a:extLst>
                <a:ext uri="{FF2B5EF4-FFF2-40B4-BE49-F238E27FC236}">
                  <a16:creationId xmlns:a16="http://schemas.microsoft.com/office/drawing/2014/main" id="{28C68A3D-7249-F56D-396F-034635AF6C1F}"/>
                </a:ext>
              </a:extLst>
            </p:cNvPr>
            <p:cNvSpPr txBox="1">
              <a:spLocks/>
            </p:cNvSpPr>
            <p:nvPr/>
          </p:nvSpPr>
          <p:spPr bwMode="auto">
            <a:xfrm>
              <a:off x="149806" y="250329"/>
              <a:ext cx="3355144" cy="150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r>
                <a:rPr lang="fr-FR" altLang="fr-FR" sz="18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Internship 1 </a:t>
              </a:r>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24 ECTS</a:t>
              </a:r>
              <a:endParaRPr lang="fr-FR" altLang="fr-FR" sz="18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defTabSz="914400"/>
              <a:endParaRPr lang="fr-FR" altLang="fr-FR" sz="18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defTabSz="914400"/>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Semester 3 </a:t>
              </a:r>
            </a:p>
            <a:p>
              <a:pPr defTabSz="914400"/>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Maximum 6 months</a:t>
              </a:r>
            </a:p>
            <a:p>
              <a:pPr defTabSz="914400"/>
              <a:r>
                <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 a UCA based research laboratory </a:t>
              </a:r>
            </a:p>
          </p:txBody>
        </p:sp>
      </p:grpSp>
      <p:grpSp>
        <p:nvGrpSpPr>
          <p:cNvPr id="48135" name="Group 7">
            <a:extLst>
              <a:ext uri="{FF2B5EF4-FFF2-40B4-BE49-F238E27FC236}">
                <a16:creationId xmlns:a16="http://schemas.microsoft.com/office/drawing/2014/main" id="{10BE1EDC-A5A2-CA5F-79CD-A68316ED705D}"/>
              </a:ext>
            </a:extLst>
          </p:cNvPr>
          <p:cNvGrpSpPr>
            <a:grpSpLocks/>
          </p:cNvGrpSpPr>
          <p:nvPr/>
        </p:nvGrpSpPr>
        <p:grpSpPr bwMode="auto">
          <a:xfrm>
            <a:off x="8562975" y="3875088"/>
            <a:ext cx="3654425" cy="2001837"/>
            <a:chOff x="0" y="0"/>
            <a:chExt cx="3654758" cy="2002147"/>
          </a:xfrm>
        </p:grpSpPr>
        <p:sp>
          <p:nvSpPr>
            <p:cNvPr id="48136" name="AutoShape 8">
              <a:extLst>
                <a:ext uri="{FF2B5EF4-FFF2-40B4-BE49-F238E27FC236}">
                  <a16:creationId xmlns:a16="http://schemas.microsoft.com/office/drawing/2014/main" id="{09471699-B907-30DE-2F6A-0E05B7875166}"/>
                </a:ext>
              </a:extLst>
            </p:cNvPr>
            <p:cNvSpPr>
              <a:spLocks/>
            </p:cNvSpPr>
            <p:nvPr/>
          </p:nvSpPr>
          <p:spPr bwMode="auto">
            <a:xfrm>
              <a:off x="0" y="0"/>
              <a:ext cx="3654758" cy="2002147"/>
            </a:xfrm>
            <a:prstGeom prst="roundRect">
              <a:avLst>
                <a:gd name="adj" fmla="val 16667"/>
              </a:avLst>
            </a:prstGeom>
            <a:solidFill>
              <a:srgbClr val="002060"/>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137" name="Text Box 9">
              <a:extLst>
                <a:ext uri="{FF2B5EF4-FFF2-40B4-BE49-F238E27FC236}">
                  <a16:creationId xmlns:a16="http://schemas.microsoft.com/office/drawing/2014/main" id="{AD2006ED-57CA-84F5-1555-993B32EF2438}"/>
                </a:ext>
              </a:extLst>
            </p:cNvPr>
            <p:cNvSpPr txBox="1">
              <a:spLocks/>
            </p:cNvSpPr>
            <p:nvPr/>
          </p:nvSpPr>
          <p:spPr bwMode="auto">
            <a:xfrm>
              <a:off x="149806" y="250329"/>
              <a:ext cx="3355144" cy="150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r>
                <a:rPr lang="fr-FR" altLang="fr-FR" sz="1800" b="1"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Internship</a:t>
              </a:r>
              <a:r>
                <a:rPr lang="fr-FR" altLang="fr-FR" sz="1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 </a:t>
              </a:r>
              <a:r>
                <a:rPr lang="fr-FR" altLang="fr-FR"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30 ECTS</a:t>
              </a:r>
              <a:endParaRPr lang="fr-FR" altLang="fr-FR" sz="1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defTabSz="914400"/>
              <a:endParaRPr lang="fr-FR" altLang="fr-FR" sz="1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defTabSz="914400"/>
              <a:r>
                <a:rPr lang="fr-FR" altLang="fr-FR" sz="180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Semester</a:t>
              </a:r>
              <a:r>
                <a:rPr lang="fr-FR" altLang="fr-FR"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4 </a:t>
              </a:r>
            </a:p>
            <a:p>
              <a:pPr defTabSz="914400"/>
              <a:r>
                <a:rPr lang="fr-FR" altLang="fr-FR"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Maximum 6 </a:t>
              </a:r>
              <a:r>
                <a:rPr lang="fr-FR" altLang="fr-FR" sz="180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months</a:t>
              </a:r>
              <a:endParaRPr lang="fr-FR" altLang="fr-FR"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defTabSz="914400"/>
              <a:r>
                <a:rPr lang="fr-FR" altLang="fr-FR" sz="180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Outside</a:t>
              </a:r>
              <a:r>
                <a:rPr lang="fr-FR" altLang="fr-FR"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UCA or in a </a:t>
              </a:r>
              <a:r>
                <a:rPr lang="fr-FR" altLang="fr-FR" sz="180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company</a:t>
              </a:r>
              <a:endParaRPr lang="fr-FR" altLang="fr-FR"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48138" name="AutoShape 10" descr="Flèche : droite 8">
            <a:extLst>
              <a:ext uri="{FF2B5EF4-FFF2-40B4-BE49-F238E27FC236}">
                <a16:creationId xmlns:a16="http://schemas.microsoft.com/office/drawing/2014/main" id="{66B431F6-C7A6-227C-0DED-A9D2BF0E92E1}"/>
              </a:ext>
            </a:extLst>
          </p:cNvPr>
          <p:cNvSpPr>
            <a:spLocks/>
          </p:cNvSpPr>
          <p:nvPr/>
        </p:nvSpPr>
        <p:spPr bwMode="auto">
          <a:xfrm>
            <a:off x="3724275" y="6561138"/>
            <a:ext cx="1431925" cy="209550"/>
          </a:xfrm>
          <a:prstGeom prst="rightArrow">
            <a:avLst>
              <a:gd name="adj1" fmla="val 50000"/>
              <a:gd name="adj2" fmla="val 49795"/>
            </a:avLst>
          </a:prstGeom>
          <a:solidFill>
            <a:srgbClr val="FFFFFF"/>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139" name="AutoShape 11" descr="Flèche : droite 9">
            <a:extLst>
              <a:ext uri="{FF2B5EF4-FFF2-40B4-BE49-F238E27FC236}">
                <a16:creationId xmlns:a16="http://schemas.microsoft.com/office/drawing/2014/main" id="{9E7F64FC-056A-5989-9C50-9EC14E586C86}"/>
              </a:ext>
            </a:extLst>
          </p:cNvPr>
          <p:cNvSpPr>
            <a:spLocks/>
          </p:cNvSpPr>
          <p:nvPr/>
        </p:nvSpPr>
        <p:spPr bwMode="auto">
          <a:xfrm>
            <a:off x="7612063" y="6561138"/>
            <a:ext cx="1433512" cy="209550"/>
          </a:xfrm>
          <a:prstGeom prst="rightArrow">
            <a:avLst>
              <a:gd name="adj1" fmla="val 50000"/>
              <a:gd name="adj2" fmla="val 49850"/>
            </a:avLst>
          </a:prstGeom>
          <a:solidFill>
            <a:srgbClr val="FFFFFF"/>
          </a:solidFill>
          <a:ln w="12700" cap="flat" cmpd="sng">
            <a:solidFill>
              <a:srgbClr val="32538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defTabSz="914400"/>
            <a:endParaRPr lang="fr-FR" altLang="fr-FR" sz="180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8140" name="Text Box 12" descr="CustomShape 1">
            <a:extLst>
              <a:ext uri="{FF2B5EF4-FFF2-40B4-BE49-F238E27FC236}">
                <a16:creationId xmlns:a16="http://schemas.microsoft.com/office/drawing/2014/main" id="{7319703E-23EA-3ABF-CDDD-DEEB9B522468}"/>
              </a:ext>
            </a:extLst>
          </p:cNvPr>
          <p:cNvSpPr txBox="1">
            <a:spLocks/>
          </p:cNvSpPr>
          <p:nvPr/>
        </p:nvSpPr>
        <p:spPr bwMode="auto">
          <a:xfrm>
            <a:off x="695325" y="963613"/>
            <a:ext cx="8748713"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000" tIns="45000" rIns="45000" bIns="45000">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4000">
                <a:solidFill>
                  <a:srgbClr val="0483A3"/>
                </a:solidFill>
                <a:latin typeface="Apex New Light" charset="0"/>
                <a:ea typeface="Apex New Light" charset="0"/>
                <a:cs typeface="Apex New Light" charset="0"/>
                <a:sym typeface="Apex New Light" charset="0"/>
              </a:rPr>
              <a:t>Mod4NeuCog: Internships</a:t>
            </a:r>
          </a:p>
        </p:txBody>
      </p:sp>
      <p:sp>
        <p:nvSpPr>
          <p:cNvPr id="48141" name="Line 13" descr="Line 3">
            <a:extLst>
              <a:ext uri="{FF2B5EF4-FFF2-40B4-BE49-F238E27FC236}">
                <a16:creationId xmlns:a16="http://schemas.microsoft.com/office/drawing/2014/main" id="{47FCED0B-BE56-E611-14DD-72CC7EAC39AF}"/>
              </a:ext>
            </a:extLst>
          </p:cNvPr>
          <p:cNvSpPr>
            <a:spLocks noChangeShapeType="1"/>
          </p:cNvSpPr>
          <p:nvPr/>
        </p:nvSpPr>
        <p:spPr bwMode="auto">
          <a:xfrm flipH="1" flipV="1">
            <a:off x="601663" y="896938"/>
            <a:ext cx="966787" cy="0"/>
          </a:xfrm>
          <a:prstGeom prst="line">
            <a:avLst/>
          </a:prstGeom>
          <a:noFill/>
          <a:ln w="3816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41D31A69-1323-B728-E5B2-EE73A82EF22E}"/>
              </a:ext>
            </a:extLst>
          </p:cNvPr>
          <p:cNvSpPr>
            <a:spLocks noGrp="1" noChangeArrowheads="1"/>
          </p:cNvSpPr>
          <p:nvPr>
            <p:ph type="body" sz="half" idx="1"/>
          </p:nvPr>
        </p:nvSpPr>
        <p:spPr>
          <a:xfrm>
            <a:off x="735013" y="4616450"/>
            <a:ext cx="7943850" cy="3671888"/>
          </a:xfrm>
        </p:spPr>
        <p:txBody>
          <a:bodyPr lIns="45720" tIns="45720" rIns="45720" bIns="45720" anchor="t"/>
          <a:lstStyle/>
          <a:p>
            <a:pPr marL="228600" indent="-228600" defTabSz="914400">
              <a:lnSpc>
                <a:spcPct val="90000"/>
              </a:lnSpc>
              <a:spcBef>
                <a:spcPts val="1000"/>
              </a:spcBef>
              <a:buClrTx/>
              <a:buSzPct val="100000"/>
              <a:buFont typeface="Arial" panose="020B0604020202020204" pitchFamily="34" charset="0"/>
              <a:buChar char="•"/>
            </a:pP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Brasil - Sao Paulo: Research, Innovation and Dissemination Center for Neuromathematics (RIDC NeuroMat)</a:t>
            </a:r>
          </a:p>
          <a:p>
            <a:pPr marL="228600" indent="-228600" defTabSz="914400">
              <a:lnSpc>
                <a:spcPct val="90000"/>
              </a:lnSpc>
              <a:spcBef>
                <a:spcPts val="1000"/>
              </a:spcBef>
              <a:buClrTx/>
              <a:buSzPct val="100000"/>
              <a:buFont typeface="Arial" panose="020B0604020202020204" pitchFamily="34" charset="0"/>
              <a:buChar char="•"/>
            </a:pP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USA - Austin, Texas: MathNeuro Lab at the University of Texas</a:t>
            </a:r>
          </a:p>
          <a:p>
            <a:pPr marL="228600" indent="-228600" defTabSz="914400">
              <a:lnSpc>
                <a:spcPct val="90000"/>
              </a:lnSpc>
              <a:spcBef>
                <a:spcPts val="1000"/>
              </a:spcBef>
              <a:buClrTx/>
              <a:buSzPct val="100000"/>
              <a:buFont typeface="Arial" panose="020B0604020202020204" pitchFamily="34" charset="0"/>
              <a:buChar char="•"/>
            </a:pP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Denmark – Copenhagen: The Dynamical Systems InterdisciplinaryNetwork at the University of Copenhagen</a:t>
            </a:r>
          </a:p>
          <a:p>
            <a:pPr marL="228600" indent="-228600" defTabSz="914400">
              <a:lnSpc>
                <a:spcPct val="90000"/>
              </a:lnSpc>
              <a:spcBef>
                <a:spcPts val="1000"/>
              </a:spcBef>
              <a:buClrTx/>
              <a:buSzPct val="100000"/>
              <a:buFont typeface="Arial" panose="020B0604020202020204" pitchFamily="34" charset="0"/>
              <a:buChar char="•"/>
            </a:pP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Spain - Bilbao (Basque Country): Basque center for applied mathematics (BCAM)</a:t>
            </a:r>
          </a:p>
          <a:p>
            <a:pPr marL="228600" indent="-228600" defTabSz="914400">
              <a:lnSpc>
                <a:spcPct val="90000"/>
              </a:lnSpc>
              <a:spcBef>
                <a:spcPts val="1000"/>
              </a:spcBef>
              <a:buClrTx/>
              <a:buSzPct val="100000"/>
              <a:buFont typeface="Arial" panose="020B0604020202020204" pitchFamily="34" charset="0"/>
              <a:buChar char="•"/>
            </a:pP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UK – Nottingham: UK Mathematical Neuroscience Network</a:t>
            </a:r>
          </a:p>
        </p:txBody>
      </p:sp>
      <p:sp>
        <p:nvSpPr>
          <p:cNvPr id="49154" name="Text Box 2" descr="CustomShape 1">
            <a:extLst>
              <a:ext uri="{FF2B5EF4-FFF2-40B4-BE49-F238E27FC236}">
                <a16:creationId xmlns:a16="http://schemas.microsoft.com/office/drawing/2014/main" id="{D5809D43-E8B3-6148-172F-688812FBC15A}"/>
              </a:ext>
            </a:extLst>
          </p:cNvPr>
          <p:cNvSpPr txBox="1">
            <a:spLocks/>
          </p:cNvSpPr>
          <p:nvPr/>
        </p:nvSpPr>
        <p:spPr bwMode="auto">
          <a:xfrm>
            <a:off x="663575" y="1109663"/>
            <a:ext cx="12184063"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000" tIns="45000" rIns="45000" bIns="45000">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4000">
                <a:solidFill>
                  <a:srgbClr val="0483A3"/>
                </a:solidFill>
                <a:latin typeface="Apex New Light" charset="0"/>
                <a:ea typeface="Apex New Light" charset="0"/>
                <a:cs typeface="Apex New Light" charset="0"/>
                <a:sym typeface="Apex New Light" charset="0"/>
              </a:rPr>
              <a:t>Mod4NeuCog: International Collaborations</a:t>
            </a:r>
          </a:p>
        </p:txBody>
      </p:sp>
      <p:sp>
        <p:nvSpPr>
          <p:cNvPr id="49155" name="Text Box 3" descr="ZoneTexte 3">
            <a:extLst>
              <a:ext uri="{FF2B5EF4-FFF2-40B4-BE49-F238E27FC236}">
                <a16:creationId xmlns:a16="http://schemas.microsoft.com/office/drawing/2014/main" id="{7A9E2400-E11F-C63F-D7A0-E8055CFD0040}"/>
              </a:ext>
            </a:extLst>
          </p:cNvPr>
          <p:cNvSpPr txBox="1">
            <a:spLocks/>
          </p:cNvSpPr>
          <p:nvPr/>
        </p:nvSpPr>
        <p:spPr bwMode="auto">
          <a:xfrm>
            <a:off x="661988" y="2414588"/>
            <a:ext cx="11679237" cy="157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just" defTabSz="914400">
              <a:lnSpc>
                <a:spcPct val="90000"/>
              </a:lnSpc>
            </a:pP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Neuromod has 16 laboratories as institutional partners, especially in the fields of Modeling / Data Analysis / Implementation, but also biology, cognition and medical research.</a:t>
            </a:r>
          </a:p>
          <a:p>
            <a:pPr algn="just" defTabSz="914400">
              <a:lnSpc>
                <a:spcPct val="90000"/>
              </a:lnSpc>
            </a:pPr>
            <a:endPar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just" defTabSz="914400">
              <a:lnSpc>
                <a:spcPct val="90000"/>
              </a:lnSpc>
            </a:pP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Mod4NeuCog provides its students </a:t>
            </a:r>
            <a:r>
              <a:rPr lang="fr-FR" altLang="fr-FR" sz="21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with an excellent opportunity to showcase their motivation and talent and to develop a network</a:t>
            </a:r>
            <a:r>
              <a:rPr lang="fr-FR" altLang="fr-FR" sz="21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including some of the best researchers locally or abroad, such as:</a:t>
            </a:r>
          </a:p>
        </p:txBody>
      </p:sp>
      <p:grpSp>
        <p:nvGrpSpPr>
          <p:cNvPr id="49156" name="Group 4">
            <a:extLst>
              <a:ext uri="{FF2B5EF4-FFF2-40B4-BE49-F238E27FC236}">
                <a16:creationId xmlns:a16="http://schemas.microsoft.com/office/drawing/2014/main" id="{4B8BF150-00FA-0C61-2645-E5E97BD77EC2}"/>
              </a:ext>
            </a:extLst>
          </p:cNvPr>
          <p:cNvGrpSpPr>
            <a:grpSpLocks/>
          </p:cNvGrpSpPr>
          <p:nvPr/>
        </p:nvGrpSpPr>
        <p:grpSpPr bwMode="auto">
          <a:xfrm rot="19742009">
            <a:off x="8137525" y="5397500"/>
            <a:ext cx="4183063" cy="1954213"/>
            <a:chOff x="0" y="0"/>
            <a:chExt cx="4183359" cy="1953572"/>
          </a:xfrm>
        </p:grpSpPr>
        <p:pic>
          <p:nvPicPr>
            <p:cNvPr id="49157" name="Picture 5" descr="Image 6">
              <a:extLst>
                <a:ext uri="{FF2B5EF4-FFF2-40B4-BE49-F238E27FC236}">
                  <a16:creationId xmlns:a16="http://schemas.microsoft.com/office/drawing/2014/main" id="{77F18A9D-4A19-334C-CA8E-36D6316F4B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63500"/>
              <a:ext cx="4005560" cy="1686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8" name="Picture 6">
              <a:extLst>
                <a:ext uri="{FF2B5EF4-FFF2-40B4-BE49-F238E27FC236}">
                  <a16:creationId xmlns:a16="http://schemas.microsoft.com/office/drawing/2014/main" id="{A61DD163-96AD-6A93-365B-B6F67B4E4D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83359" cy="1953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9159" name="Picture 7" descr="Image 4">
            <a:extLst>
              <a:ext uri="{FF2B5EF4-FFF2-40B4-BE49-F238E27FC236}">
                <a16:creationId xmlns:a16="http://schemas.microsoft.com/office/drawing/2014/main" id="{CE2101E5-B93F-BCA9-F9EE-E4C0D50BD6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8878888"/>
            <a:ext cx="5692775"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0" name="Line 8" descr="Line 2">
            <a:extLst>
              <a:ext uri="{FF2B5EF4-FFF2-40B4-BE49-F238E27FC236}">
                <a16:creationId xmlns:a16="http://schemas.microsoft.com/office/drawing/2014/main" id="{9A2A338B-CB5A-B4A5-325F-DC2E6F673154}"/>
              </a:ext>
            </a:extLst>
          </p:cNvPr>
          <p:cNvSpPr>
            <a:spLocks noChangeShapeType="1"/>
          </p:cNvSpPr>
          <p:nvPr/>
        </p:nvSpPr>
        <p:spPr bwMode="auto">
          <a:xfrm flipH="1">
            <a:off x="531813" y="990600"/>
            <a:ext cx="0" cy="939800"/>
          </a:xfrm>
          <a:prstGeom prst="line">
            <a:avLst/>
          </a:prstGeom>
          <a:noFill/>
          <a:ln w="5080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4" tIns="65024" rIns="65024" bIns="65024"/>
          <a:lstStyle>
            <a:lvl1pPr defTabSz="649288">
              <a:defRPr sz="2400">
                <a:solidFill>
                  <a:srgbClr val="414141"/>
                </a:solidFill>
                <a:latin typeface="Palatino" pitchFamily="2" charset="77"/>
                <a:ea typeface="Palatino" pitchFamily="2" charset="77"/>
                <a:cs typeface="Palatino" pitchFamily="2" charset="77"/>
                <a:sym typeface="Palatino" pitchFamily="2" charset="77"/>
              </a:defRPr>
            </a:lvl1pPr>
            <a:lvl2pPr defTabSz="649288">
              <a:defRPr sz="2400">
                <a:solidFill>
                  <a:srgbClr val="414141"/>
                </a:solidFill>
                <a:latin typeface="Palatino" pitchFamily="2" charset="77"/>
                <a:ea typeface="Palatino" pitchFamily="2" charset="77"/>
                <a:cs typeface="Palatino" pitchFamily="2" charset="77"/>
                <a:sym typeface="Palatino" pitchFamily="2" charset="77"/>
              </a:defRPr>
            </a:lvl2pPr>
            <a:lvl3pPr defTabSz="649288">
              <a:defRPr sz="2400">
                <a:solidFill>
                  <a:srgbClr val="414141"/>
                </a:solidFill>
                <a:latin typeface="Palatino" pitchFamily="2" charset="77"/>
                <a:ea typeface="Palatino" pitchFamily="2" charset="77"/>
                <a:cs typeface="Palatino" pitchFamily="2" charset="77"/>
                <a:sym typeface="Palatino" pitchFamily="2" charset="77"/>
              </a:defRPr>
            </a:lvl3pPr>
            <a:lvl4pPr defTabSz="649288">
              <a:defRPr sz="2400">
                <a:solidFill>
                  <a:srgbClr val="414141"/>
                </a:solidFill>
                <a:latin typeface="Palatino" pitchFamily="2" charset="77"/>
                <a:ea typeface="Palatino" pitchFamily="2" charset="77"/>
                <a:cs typeface="Palatino" pitchFamily="2" charset="77"/>
                <a:sym typeface="Palatino" pitchFamily="2" charset="77"/>
              </a:defRPr>
            </a:lvl4pPr>
            <a:lvl5pPr defTabSz="6492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9161" name="Line 9" descr="Line 3">
            <a:extLst>
              <a:ext uri="{FF2B5EF4-FFF2-40B4-BE49-F238E27FC236}">
                <a16:creationId xmlns:a16="http://schemas.microsoft.com/office/drawing/2014/main" id="{6FE012C9-6B37-2EBF-77F1-18C44E17C4F5}"/>
              </a:ext>
            </a:extLst>
          </p:cNvPr>
          <p:cNvSpPr>
            <a:spLocks noChangeShapeType="1"/>
          </p:cNvSpPr>
          <p:nvPr/>
        </p:nvSpPr>
        <p:spPr bwMode="auto">
          <a:xfrm flipH="1" flipV="1">
            <a:off x="531813" y="1000125"/>
            <a:ext cx="1133475" cy="0"/>
          </a:xfrm>
          <a:prstGeom prst="line">
            <a:avLst/>
          </a:prstGeom>
          <a:noFill/>
          <a:ln w="5080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4" tIns="65024" rIns="65024" bIns="65024"/>
          <a:lstStyle>
            <a:lvl1pPr defTabSz="649288">
              <a:defRPr sz="2400">
                <a:solidFill>
                  <a:srgbClr val="414141"/>
                </a:solidFill>
                <a:latin typeface="Palatino" pitchFamily="2" charset="77"/>
                <a:ea typeface="Palatino" pitchFamily="2" charset="77"/>
                <a:cs typeface="Palatino" pitchFamily="2" charset="77"/>
                <a:sym typeface="Palatino" pitchFamily="2" charset="77"/>
              </a:defRPr>
            </a:lvl1pPr>
            <a:lvl2pPr defTabSz="649288">
              <a:defRPr sz="2400">
                <a:solidFill>
                  <a:srgbClr val="414141"/>
                </a:solidFill>
                <a:latin typeface="Palatino" pitchFamily="2" charset="77"/>
                <a:ea typeface="Palatino" pitchFamily="2" charset="77"/>
                <a:cs typeface="Palatino" pitchFamily="2" charset="77"/>
                <a:sym typeface="Palatino" pitchFamily="2" charset="77"/>
              </a:defRPr>
            </a:lvl2pPr>
            <a:lvl3pPr defTabSz="649288">
              <a:defRPr sz="2400">
                <a:solidFill>
                  <a:srgbClr val="414141"/>
                </a:solidFill>
                <a:latin typeface="Palatino" pitchFamily="2" charset="77"/>
                <a:ea typeface="Palatino" pitchFamily="2" charset="77"/>
                <a:cs typeface="Palatino" pitchFamily="2" charset="77"/>
                <a:sym typeface="Palatino" pitchFamily="2" charset="77"/>
              </a:defRPr>
            </a:lvl3pPr>
            <a:lvl4pPr defTabSz="649288">
              <a:defRPr sz="2400">
                <a:solidFill>
                  <a:srgbClr val="414141"/>
                </a:solidFill>
                <a:latin typeface="Palatino" pitchFamily="2" charset="77"/>
                <a:ea typeface="Palatino" pitchFamily="2" charset="77"/>
                <a:cs typeface="Palatino" pitchFamily="2" charset="77"/>
                <a:sym typeface="Palatino" pitchFamily="2" charset="77"/>
              </a:defRPr>
            </a:lvl4pPr>
            <a:lvl5pPr defTabSz="6492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FB02044E-6E13-732E-C601-3FDD111D7C2C}"/>
              </a:ext>
            </a:extLst>
          </p:cNvPr>
          <p:cNvSpPr>
            <a:spLocks noGrp="1" noChangeArrowheads="1"/>
          </p:cNvSpPr>
          <p:nvPr>
            <p:ph type="body" idx="1"/>
          </p:nvPr>
        </p:nvSpPr>
        <p:spPr>
          <a:xfrm>
            <a:off x="587375" y="2540000"/>
            <a:ext cx="11434763" cy="5619750"/>
          </a:xfrm>
        </p:spPr>
        <p:txBody>
          <a:bodyPr lIns="45720" tIns="45720" rIns="45720" bIns="45720" anchor="t"/>
          <a:lstStyle/>
          <a:p>
            <a:pPr marL="0" indent="0" defTabSz="904875">
              <a:lnSpc>
                <a:spcPct val="90000"/>
              </a:lnSpc>
              <a:spcBef>
                <a:spcPts val="900"/>
              </a:spcBef>
              <a:buClrTx/>
              <a:buSzTx/>
              <a:buFont typeface="Arial" panose="020B0604020202020204" pitchFamily="34" charset="0"/>
              <a:buNone/>
            </a:pPr>
            <a:r>
              <a:rPr lang="fr-FR" altLang="fr-FR"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program is conducted in English </a:t>
            </a: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and is based at the biggest tech campus in Europe, Sophia Antipolis.</a:t>
            </a:r>
          </a:p>
          <a:p>
            <a:pPr marL="0" indent="0" defTabSz="904875">
              <a:lnSpc>
                <a:spcPct val="90000"/>
              </a:lnSpc>
              <a:spcBef>
                <a:spcPts val="900"/>
              </a:spcBef>
              <a:buClrTx/>
              <a:buSzTx/>
              <a:buFont typeface="Arial" panose="020B0604020202020204" pitchFamily="34" charset="0"/>
              <a:buNone/>
            </a:pPr>
            <a:endPar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904875">
              <a:lnSpc>
                <a:spcPct val="90000"/>
              </a:lnSpc>
              <a:spcBef>
                <a:spcPts val="900"/>
              </a:spcBef>
              <a:buClrTx/>
              <a:buSzTx/>
              <a:buFont typeface="Arial" panose="020B0604020202020204" pitchFamily="34" charset="0"/>
              <a:buNone/>
            </a:pP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admission requirements are a </a:t>
            </a:r>
            <a:r>
              <a:rPr lang="fr-FR" altLang="fr-FR"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bachelor-level degree in any of the following fields</a:t>
            </a: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p>
          <a:p>
            <a:pPr marL="0" indent="0" defTabSz="904875">
              <a:lnSpc>
                <a:spcPct val="90000"/>
              </a:lnSpc>
              <a:spcBef>
                <a:spcPts val="900"/>
              </a:spcBef>
              <a:buClrTx/>
              <a:buSzTx/>
              <a:buFont typeface="Arial" panose="020B0604020202020204" pitchFamily="34" charset="0"/>
              <a:buNone/>
            </a:pP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Mathematics, Computer Science, Physics, Biology, Chemistry, Psychology, Cognitive Sciences or Social Sciences.</a:t>
            </a:r>
          </a:p>
          <a:p>
            <a:pPr marL="0" indent="0" defTabSz="904875">
              <a:lnSpc>
                <a:spcPct val="90000"/>
              </a:lnSpc>
              <a:spcBef>
                <a:spcPts val="900"/>
              </a:spcBef>
              <a:buClrTx/>
              <a:buSzTx/>
              <a:buFont typeface="Arial" panose="020B0604020202020204" pitchFamily="34" charset="0"/>
              <a:buNone/>
            </a:pPr>
            <a:r>
              <a:rPr lang="fr-FR" altLang="fr-FR"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Evidence of sufficient mathematical background is also required</a:t>
            </a: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depending on the type of bachelor's degree.</a:t>
            </a:r>
          </a:p>
          <a:p>
            <a:pPr marL="0" indent="0" defTabSz="904875">
              <a:lnSpc>
                <a:spcPct val="90000"/>
              </a:lnSpc>
              <a:spcBef>
                <a:spcPts val="900"/>
              </a:spcBef>
              <a:buClrTx/>
              <a:buSzTx/>
              <a:buFont typeface="Arial" panose="020B0604020202020204" pitchFamily="34" charset="0"/>
              <a:buNone/>
            </a:pPr>
            <a:endParaRPr lang="fr-FR" altLang="fr-FR"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904875">
              <a:lnSpc>
                <a:spcPct val="90000"/>
              </a:lnSpc>
              <a:spcBef>
                <a:spcPts val="900"/>
              </a:spcBef>
              <a:buClrTx/>
              <a:buSzTx/>
              <a:buFont typeface="Arial" panose="020B0604020202020204" pitchFamily="34" charset="0"/>
              <a:buNone/>
            </a:pPr>
            <a:r>
              <a:rPr lang="fr-FR" altLang="fr-FR"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Tuition fees</a:t>
            </a: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5000 € / year</a:t>
            </a:r>
          </a:p>
          <a:p>
            <a:pPr marL="0" indent="0" defTabSz="904875">
              <a:lnSpc>
                <a:spcPct val="90000"/>
              </a:lnSpc>
              <a:spcBef>
                <a:spcPts val="900"/>
              </a:spcBef>
              <a:buClrTx/>
              <a:buSzTx/>
              <a:buFont typeface="Arial" panose="020B0604020202020204" pitchFamily="34" charset="0"/>
              <a:buNone/>
            </a:pP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NB: Calculated based on income for European citizen (tuition between 300€-5000€).</a:t>
            </a:r>
          </a:p>
          <a:p>
            <a:pPr marL="0" indent="0" defTabSz="904875">
              <a:lnSpc>
                <a:spcPct val="90000"/>
              </a:lnSpc>
              <a:spcBef>
                <a:spcPts val="900"/>
              </a:spcBef>
              <a:buClrTx/>
              <a:buSzTx/>
              <a:buFont typeface="Arial" panose="020B0604020202020204" pitchFamily="34" charset="0"/>
              <a:buNone/>
            </a:pPr>
            <a:endPar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defTabSz="904875">
              <a:lnSpc>
                <a:spcPct val="90000"/>
              </a:lnSpc>
              <a:spcBef>
                <a:spcPts val="900"/>
              </a:spcBef>
              <a:buClrTx/>
              <a:buSzTx/>
              <a:buFont typeface="Arial" panose="020B0604020202020204" pitchFamily="34" charset="0"/>
              <a:buNone/>
            </a:pP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After successful completion, students will be awarded the degree of </a:t>
            </a:r>
            <a:r>
              <a:rPr lang="fr-FR" altLang="fr-FR" sz="20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MSc (Master of Science) from Université Côte d'Azur </a:t>
            </a:r>
            <a:r>
              <a:rPr lang="fr-FR" altLang="fr-F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(UCA), with the possibility of a major in mathematical engineering or cognitive science (depending on the course choices of the student).</a:t>
            </a:r>
          </a:p>
        </p:txBody>
      </p:sp>
      <p:sp>
        <p:nvSpPr>
          <p:cNvPr id="50178" name="Text Box 2" descr="CustomShape 1">
            <a:extLst>
              <a:ext uri="{FF2B5EF4-FFF2-40B4-BE49-F238E27FC236}">
                <a16:creationId xmlns:a16="http://schemas.microsoft.com/office/drawing/2014/main" id="{7AC528BB-4CE4-0F15-1887-9BEDF1097110}"/>
              </a:ext>
            </a:extLst>
          </p:cNvPr>
          <p:cNvSpPr txBox="1">
            <a:spLocks/>
          </p:cNvSpPr>
          <p:nvPr/>
        </p:nvSpPr>
        <p:spPr bwMode="auto">
          <a:xfrm>
            <a:off x="669925" y="1000125"/>
            <a:ext cx="1233328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000" tIns="64000" rIns="64000" bIns="64000">
            <a:spAutoFit/>
          </a:bodyPr>
          <a:lstStyle>
            <a:lvl1pPr defTabSz="649288">
              <a:defRPr sz="2400">
                <a:solidFill>
                  <a:srgbClr val="414141"/>
                </a:solidFill>
                <a:latin typeface="Palatino" pitchFamily="2" charset="77"/>
                <a:ea typeface="Palatino" pitchFamily="2" charset="77"/>
                <a:cs typeface="Palatino" pitchFamily="2" charset="77"/>
                <a:sym typeface="Palatino" pitchFamily="2" charset="77"/>
              </a:defRPr>
            </a:lvl1pPr>
            <a:lvl2pPr defTabSz="649288">
              <a:defRPr sz="2400">
                <a:solidFill>
                  <a:srgbClr val="414141"/>
                </a:solidFill>
                <a:latin typeface="Palatino" pitchFamily="2" charset="77"/>
                <a:ea typeface="Palatino" pitchFamily="2" charset="77"/>
                <a:cs typeface="Palatino" pitchFamily="2" charset="77"/>
                <a:sym typeface="Palatino" pitchFamily="2" charset="77"/>
              </a:defRPr>
            </a:lvl2pPr>
            <a:lvl3pPr defTabSz="649288">
              <a:defRPr sz="2400">
                <a:solidFill>
                  <a:srgbClr val="414141"/>
                </a:solidFill>
                <a:latin typeface="Palatino" pitchFamily="2" charset="77"/>
                <a:ea typeface="Palatino" pitchFamily="2" charset="77"/>
                <a:cs typeface="Palatino" pitchFamily="2" charset="77"/>
                <a:sym typeface="Palatino" pitchFamily="2" charset="77"/>
              </a:defRPr>
            </a:lvl3pPr>
            <a:lvl4pPr defTabSz="649288">
              <a:defRPr sz="2400">
                <a:solidFill>
                  <a:srgbClr val="414141"/>
                </a:solidFill>
                <a:latin typeface="Palatino" pitchFamily="2" charset="77"/>
                <a:ea typeface="Palatino" pitchFamily="2" charset="77"/>
                <a:cs typeface="Palatino" pitchFamily="2" charset="77"/>
                <a:sym typeface="Palatino" pitchFamily="2" charset="77"/>
              </a:defRPr>
            </a:lvl4pPr>
            <a:lvl5pPr defTabSz="6492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4400">
                <a:solidFill>
                  <a:srgbClr val="0483A3"/>
                </a:solidFill>
                <a:latin typeface="Apex New Light" charset="0"/>
                <a:ea typeface="Apex New Light" charset="0"/>
                <a:cs typeface="Apex New Light" charset="0"/>
                <a:sym typeface="Apex New Light" charset="0"/>
              </a:rPr>
              <a:t>Mod4NeuCog: Requirements and diploma</a:t>
            </a:r>
          </a:p>
        </p:txBody>
      </p:sp>
      <p:sp>
        <p:nvSpPr>
          <p:cNvPr id="50179" name="Line 3" descr="Line 2">
            <a:extLst>
              <a:ext uri="{FF2B5EF4-FFF2-40B4-BE49-F238E27FC236}">
                <a16:creationId xmlns:a16="http://schemas.microsoft.com/office/drawing/2014/main" id="{47F637D6-65BB-59DB-1B92-5B7F4C586F2F}"/>
              </a:ext>
            </a:extLst>
          </p:cNvPr>
          <p:cNvSpPr>
            <a:spLocks noChangeShapeType="1"/>
          </p:cNvSpPr>
          <p:nvPr/>
        </p:nvSpPr>
        <p:spPr bwMode="auto">
          <a:xfrm flipH="1">
            <a:off x="484188" y="704850"/>
            <a:ext cx="0" cy="1101725"/>
          </a:xfrm>
          <a:prstGeom prst="line">
            <a:avLst/>
          </a:prstGeom>
          <a:noFill/>
          <a:ln w="5080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4" tIns="65024" rIns="65024" bIns="65024"/>
          <a:lstStyle>
            <a:lvl1pPr defTabSz="649288">
              <a:defRPr sz="2400">
                <a:solidFill>
                  <a:srgbClr val="414141"/>
                </a:solidFill>
                <a:latin typeface="Palatino" pitchFamily="2" charset="77"/>
                <a:ea typeface="Palatino" pitchFamily="2" charset="77"/>
                <a:cs typeface="Palatino" pitchFamily="2" charset="77"/>
                <a:sym typeface="Palatino" pitchFamily="2" charset="77"/>
              </a:defRPr>
            </a:lvl1pPr>
            <a:lvl2pPr defTabSz="649288">
              <a:defRPr sz="2400">
                <a:solidFill>
                  <a:srgbClr val="414141"/>
                </a:solidFill>
                <a:latin typeface="Palatino" pitchFamily="2" charset="77"/>
                <a:ea typeface="Palatino" pitchFamily="2" charset="77"/>
                <a:cs typeface="Palatino" pitchFamily="2" charset="77"/>
                <a:sym typeface="Palatino" pitchFamily="2" charset="77"/>
              </a:defRPr>
            </a:lvl2pPr>
            <a:lvl3pPr defTabSz="649288">
              <a:defRPr sz="2400">
                <a:solidFill>
                  <a:srgbClr val="414141"/>
                </a:solidFill>
                <a:latin typeface="Palatino" pitchFamily="2" charset="77"/>
                <a:ea typeface="Palatino" pitchFamily="2" charset="77"/>
                <a:cs typeface="Palatino" pitchFamily="2" charset="77"/>
                <a:sym typeface="Palatino" pitchFamily="2" charset="77"/>
              </a:defRPr>
            </a:lvl3pPr>
            <a:lvl4pPr defTabSz="649288">
              <a:defRPr sz="2400">
                <a:solidFill>
                  <a:srgbClr val="414141"/>
                </a:solidFill>
                <a:latin typeface="Palatino" pitchFamily="2" charset="77"/>
                <a:ea typeface="Palatino" pitchFamily="2" charset="77"/>
                <a:cs typeface="Palatino" pitchFamily="2" charset="77"/>
                <a:sym typeface="Palatino" pitchFamily="2" charset="77"/>
              </a:defRPr>
            </a:lvl4pPr>
            <a:lvl5pPr defTabSz="6492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0180" name="Line 4" descr="Line 3">
            <a:extLst>
              <a:ext uri="{FF2B5EF4-FFF2-40B4-BE49-F238E27FC236}">
                <a16:creationId xmlns:a16="http://schemas.microsoft.com/office/drawing/2014/main" id="{B8D71E0C-5CF3-DDE7-480C-04CE0C2B9F16}"/>
              </a:ext>
            </a:extLst>
          </p:cNvPr>
          <p:cNvSpPr>
            <a:spLocks noChangeShapeType="1"/>
          </p:cNvSpPr>
          <p:nvPr/>
        </p:nvSpPr>
        <p:spPr bwMode="auto">
          <a:xfrm flipH="1">
            <a:off x="484188" y="712788"/>
            <a:ext cx="1330325" cy="1587"/>
          </a:xfrm>
          <a:prstGeom prst="line">
            <a:avLst/>
          </a:prstGeom>
          <a:noFill/>
          <a:ln w="5080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4" tIns="65024" rIns="65024" bIns="65024"/>
          <a:lstStyle>
            <a:lvl1pPr defTabSz="649288">
              <a:defRPr sz="2400">
                <a:solidFill>
                  <a:srgbClr val="414141"/>
                </a:solidFill>
                <a:latin typeface="Palatino" pitchFamily="2" charset="77"/>
                <a:ea typeface="Palatino" pitchFamily="2" charset="77"/>
                <a:cs typeface="Palatino" pitchFamily="2" charset="77"/>
                <a:sym typeface="Palatino" pitchFamily="2" charset="77"/>
              </a:defRPr>
            </a:lvl1pPr>
            <a:lvl2pPr defTabSz="649288">
              <a:defRPr sz="2400">
                <a:solidFill>
                  <a:srgbClr val="414141"/>
                </a:solidFill>
                <a:latin typeface="Palatino" pitchFamily="2" charset="77"/>
                <a:ea typeface="Palatino" pitchFamily="2" charset="77"/>
                <a:cs typeface="Palatino" pitchFamily="2" charset="77"/>
                <a:sym typeface="Palatino" pitchFamily="2" charset="77"/>
              </a:defRPr>
            </a:lvl2pPr>
            <a:lvl3pPr defTabSz="649288">
              <a:defRPr sz="2400">
                <a:solidFill>
                  <a:srgbClr val="414141"/>
                </a:solidFill>
                <a:latin typeface="Palatino" pitchFamily="2" charset="77"/>
                <a:ea typeface="Palatino" pitchFamily="2" charset="77"/>
                <a:cs typeface="Palatino" pitchFamily="2" charset="77"/>
                <a:sym typeface="Palatino" pitchFamily="2" charset="77"/>
              </a:defRPr>
            </a:lvl3pPr>
            <a:lvl4pPr defTabSz="649288">
              <a:defRPr sz="2400">
                <a:solidFill>
                  <a:srgbClr val="414141"/>
                </a:solidFill>
                <a:latin typeface="Palatino" pitchFamily="2" charset="77"/>
                <a:ea typeface="Palatino" pitchFamily="2" charset="77"/>
                <a:cs typeface="Palatino" pitchFamily="2" charset="77"/>
                <a:sym typeface="Palatino" pitchFamily="2" charset="77"/>
              </a:defRPr>
            </a:lvl4pPr>
            <a:lvl5pPr defTabSz="649288">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649288"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0181" name="Picture 5" descr="Image 15">
            <a:extLst>
              <a:ext uri="{FF2B5EF4-FFF2-40B4-BE49-F238E27FC236}">
                <a16:creationId xmlns:a16="http://schemas.microsoft.com/office/drawing/2014/main" id="{9EFE028C-BFE1-ABF7-29B6-388EFC22E5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43975" y="8896350"/>
            <a:ext cx="3724275"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CD2EA219-AA03-3250-F7DD-49025808408F}"/>
              </a:ext>
            </a:extLst>
          </p:cNvPr>
          <p:cNvSpPr>
            <a:spLocks noGrp="1" noChangeArrowheads="1"/>
          </p:cNvSpPr>
          <p:nvPr>
            <p:ph type="body" idx="1"/>
          </p:nvPr>
        </p:nvSpPr>
        <p:spPr>
          <a:xfrm>
            <a:off x="933450" y="2538413"/>
            <a:ext cx="11868150" cy="5265737"/>
          </a:xfrm>
        </p:spPr>
        <p:txBody>
          <a:bodyPr lIns="45720" tIns="45720" rIns="45720" bIns="45720" anchor="t"/>
          <a:lstStyle/>
          <a:p>
            <a:pPr marL="127000" indent="-127000" algn="just" defTabSz="914400">
              <a:lnSpc>
                <a:spcPct val="72000"/>
              </a:lnSpc>
              <a:spcBef>
                <a:spcPts val="1000"/>
              </a:spcBef>
              <a:buClrTx/>
              <a:buSzPct val="100000"/>
              <a:buFont typeface="Arial" panose="020B0604020202020204" pitchFamily="34" charset="0"/>
              <a:buChar char="•"/>
            </a:pPr>
            <a:r>
              <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CoColab (complexity and cognition lab): technology platform for the instrumentation in social sciences</a:t>
            </a:r>
          </a:p>
          <a:p>
            <a:pPr marL="127000" indent="-127000" algn="just" defTabSz="914400">
              <a:lnSpc>
                <a:spcPct val="72000"/>
              </a:lnSpc>
              <a:spcBef>
                <a:spcPts val="1000"/>
              </a:spcBef>
              <a:buClrTx/>
              <a:buSzPct val="100000"/>
              <a:buFont typeface="Arial" panose="020B0604020202020204" pitchFamily="34" charset="0"/>
              <a:buChar char="•"/>
            </a:pPr>
            <a:endPar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127000" indent="-127000" algn="just" defTabSz="914400">
              <a:lnSpc>
                <a:spcPct val="72000"/>
              </a:lnSpc>
              <a:spcBef>
                <a:spcPts val="1000"/>
              </a:spcBef>
              <a:buClrTx/>
              <a:buSzPct val="100000"/>
              <a:buFont typeface="Arial" panose="020B0604020202020204" pitchFamily="34" charset="0"/>
              <a:buChar char="•"/>
            </a:pPr>
            <a:r>
              <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You have your own classrom at the EPU les Lucioles in Sophia Antipolis (fully equiped: PC’s, interactive board, bookshelf, couchs, kitchen supply…)</a:t>
            </a:r>
          </a:p>
          <a:p>
            <a:pPr marL="127000" indent="-127000" algn="just" defTabSz="914400">
              <a:lnSpc>
                <a:spcPct val="72000"/>
              </a:lnSpc>
              <a:spcBef>
                <a:spcPts val="1000"/>
              </a:spcBef>
              <a:buClrTx/>
              <a:buSzPct val="100000"/>
              <a:buFont typeface="Arial" panose="020B0604020202020204" pitchFamily="34" charset="0"/>
              <a:buChar char="•"/>
            </a:pPr>
            <a:endPar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127000" indent="-127000" algn="just" defTabSz="914400">
              <a:lnSpc>
                <a:spcPct val="72000"/>
              </a:lnSpc>
              <a:spcBef>
                <a:spcPts val="1000"/>
              </a:spcBef>
              <a:buClrTx/>
              <a:buSzPct val="100000"/>
              <a:buFont typeface="Arial" panose="020B0604020202020204" pitchFamily="34" charset="0"/>
              <a:buChar char="•"/>
            </a:pPr>
            <a:r>
              <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You can use all the facilities at Sophiatech: learning center &amp; FabLab</a:t>
            </a:r>
          </a:p>
          <a:p>
            <a:pPr marL="127000" indent="-127000" algn="just" defTabSz="914400">
              <a:lnSpc>
                <a:spcPct val="72000"/>
              </a:lnSpc>
              <a:spcBef>
                <a:spcPts val="1000"/>
              </a:spcBef>
              <a:buClrTx/>
              <a:buSzTx/>
              <a:buFont typeface="Arial" panose="020B0604020202020204" pitchFamily="34" charset="0"/>
              <a:buNone/>
            </a:pPr>
            <a:endPar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127000" indent="-127000" algn="just" defTabSz="914400">
              <a:lnSpc>
                <a:spcPct val="72000"/>
              </a:lnSpc>
              <a:spcBef>
                <a:spcPts val="1000"/>
              </a:spcBef>
              <a:buClrTx/>
              <a:buSzTx/>
              <a:buFont typeface="Arial" panose="020B0604020202020204" pitchFamily="34" charset="0"/>
              <a:buNone/>
            </a:pPr>
            <a:r>
              <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 more information visit our website: </a:t>
            </a:r>
            <a:r>
              <a:rPr lang="fr-FR" altLang="fr-FR" sz="2500" u="sng">
                <a:solidFill>
                  <a:srgbClr val="0563C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2"/>
              </a:rPr>
              <a:t>http://univ-cotedazur.fr/en/idex/formations-idex/mod4neucog</a:t>
            </a:r>
            <a:endPar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127000" indent="-127000" algn="just" defTabSz="914400">
              <a:lnSpc>
                <a:spcPct val="72000"/>
              </a:lnSpc>
              <a:spcBef>
                <a:spcPts val="1000"/>
              </a:spcBef>
              <a:buClrTx/>
              <a:buSzTx/>
              <a:buFont typeface="Arial" panose="020B0604020202020204" pitchFamily="34" charset="0"/>
              <a:buNone/>
            </a:pPr>
            <a:endPar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127000" indent="-127000" algn="just" defTabSz="914400">
              <a:lnSpc>
                <a:spcPct val="72000"/>
              </a:lnSpc>
              <a:spcBef>
                <a:spcPts val="1000"/>
              </a:spcBef>
              <a:buClrTx/>
              <a:buSzTx/>
              <a:buFont typeface="Arial" panose="020B0604020202020204" pitchFamily="34" charset="0"/>
              <a:buNone/>
            </a:pPr>
            <a:r>
              <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Or write an email at: </a:t>
            </a:r>
            <a:r>
              <a:rPr lang="fr-FR" altLang="fr-FR" sz="2500" u="sng">
                <a:solidFill>
                  <a:srgbClr val="0563C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3"/>
              </a:rPr>
              <a:t>Msc-mod4neucog@univ-cotedazur.fr</a:t>
            </a:r>
            <a:r>
              <a:rPr lang="fr-FR" altLang="fr-FR" sz="25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p>
        </p:txBody>
      </p:sp>
      <p:sp>
        <p:nvSpPr>
          <p:cNvPr id="51202" name="Text Box 2" descr="CustomShape 1">
            <a:extLst>
              <a:ext uri="{FF2B5EF4-FFF2-40B4-BE49-F238E27FC236}">
                <a16:creationId xmlns:a16="http://schemas.microsoft.com/office/drawing/2014/main" id="{1BB37607-F723-09E5-A3D1-B97F778AEFEF}"/>
              </a:ext>
            </a:extLst>
          </p:cNvPr>
          <p:cNvSpPr txBox="1">
            <a:spLocks/>
          </p:cNvSpPr>
          <p:nvPr/>
        </p:nvSpPr>
        <p:spPr bwMode="auto">
          <a:xfrm>
            <a:off x="1112838" y="1117600"/>
            <a:ext cx="8672512" cy="63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000" tIns="45000" rIns="45000" bIns="45000">
            <a:spAutoFit/>
          </a:bodyPr>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3600">
                <a:solidFill>
                  <a:srgbClr val="0483A3"/>
                </a:solidFill>
                <a:latin typeface="Apex New Light" charset="0"/>
                <a:ea typeface="Apex New Light" charset="0"/>
                <a:cs typeface="Apex New Light" charset="0"/>
                <a:sym typeface="Apex New Light" charset="0"/>
              </a:rPr>
              <a:t>Mod4NeuCog: Facilities</a:t>
            </a:r>
          </a:p>
        </p:txBody>
      </p:sp>
      <p:sp>
        <p:nvSpPr>
          <p:cNvPr id="51203" name="Line 3" descr="Line 3">
            <a:extLst>
              <a:ext uri="{FF2B5EF4-FFF2-40B4-BE49-F238E27FC236}">
                <a16:creationId xmlns:a16="http://schemas.microsoft.com/office/drawing/2014/main" id="{2F8E088C-B0CA-E66B-D44F-F3933D00E0F3}"/>
              </a:ext>
            </a:extLst>
          </p:cNvPr>
          <p:cNvSpPr>
            <a:spLocks noChangeShapeType="1"/>
          </p:cNvSpPr>
          <p:nvPr/>
        </p:nvSpPr>
        <p:spPr bwMode="auto">
          <a:xfrm flipH="1">
            <a:off x="950913" y="915988"/>
            <a:ext cx="935037" cy="0"/>
          </a:xfrm>
          <a:prstGeom prst="line">
            <a:avLst/>
          </a:prstGeom>
          <a:noFill/>
          <a:ln w="3816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1204" name="Picture 4" descr="Image 15">
            <a:extLst>
              <a:ext uri="{FF2B5EF4-FFF2-40B4-BE49-F238E27FC236}">
                <a16:creationId xmlns:a16="http://schemas.microsoft.com/office/drawing/2014/main" id="{D90D42D8-0FDE-71C4-B7CF-736A1DA737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56600" y="8747125"/>
            <a:ext cx="4229100"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Line 5" descr="Line 2">
            <a:extLst>
              <a:ext uri="{FF2B5EF4-FFF2-40B4-BE49-F238E27FC236}">
                <a16:creationId xmlns:a16="http://schemas.microsoft.com/office/drawing/2014/main" id="{E2A9A81B-D8D7-90DC-0E36-AC9CB5A76930}"/>
              </a:ext>
            </a:extLst>
          </p:cNvPr>
          <p:cNvSpPr>
            <a:spLocks noChangeShapeType="1"/>
          </p:cNvSpPr>
          <p:nvPr/>
        </p:nvSpPr>
        <p:spPr bwMode="auto">
          <a:xfrm>
            <a:off x="996950" y="873125"/>
            <a:ext cx="0" cy="1062038"/>
          </a:xfrm>
          <a:prstGeom prst="line">
            <a:avLst/>
          </a:prstGeom>
          <a:noFill/>
          <a:ln w="38160" cap="rnd" cmpd="sng">
            <a:solidFill>
              <a:srgbClr val="0483A3"/>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457200">
              <a:defRPr sz="2400">
                <a:solidFill>
                  <a:srgbClr val="414141"/>
                </a:solidFill>
                <a:latin typeface="Palatino" pitchFamily="2" charset="77"/>
                <a:ea typeface="Palatino" pitchFamily="2" charset="77"/>
                <a:cs typeface="Palatino" pitchFamily="2" charset="77"/>
                <a:sym typeface="Palatino" pitchFamily="2" charset="77"/>
              </a:defRPr>
            </a:lvl1pPr>
            <a:lvl2pPr defTabSz="457200">
              <a:defRPr sz="2400">
                <a:solidFill>
                  <a:srgbClr val="414141"/>
                </a:solidFill>
                <a:latin typeface="Palatino" pitchFamily="2" charset="77"/>
                <a:ea typeface="Palatino" pitchFamily="2" charset="77"/>
                <a:cs typeface="Palatino" pitchFamily="2" charset="77"/>
                <a:sym typeface="Palatino" pitchFamily="2" charset="77"/>
              </a:defRPr>
            </a:lvl2pPr>
            <a:lvl3pPr defTabSz="457200">
              <a:defRPr sz="2400">
                <a:solidFill>
                  <a:srgbClr val="414141"/>
                </a:solidFill>
                <a:latin typeface="Palatino" pitchFamily="2" charset="77"/>
                <a:ea typeface="Palatino" pitchFamily="2" charset="77"/>
                <a:cs typeface="Palatino" pitchFamily="2" charset="77"/>
                <a:sym typeface="Palatino" pitchFamily="2" charset="77"/>
              </a:defRPr>
            </a:lvl3pPr>
            <a:lvl4pPr defTabSz="457200">
              <a:defRPr sz="2400">
                <a:solidFill>
                  <a:srgbClr val="414141"/>
                </a:solidFill>
                <a:latin typeface="Palatino" pitchFamily="2" charset="77"/>
                <a:ea typeface="Palatino" pitchFamily="2" charset="77"/>
                <a:cs typeface="Palatino" pitchFamily="2" charset="77"/>
                <a:sym typeface="Palatino" pitchFamily="2" charset="77"/>
              </a:defRPr>
            </a:lvl4pPr>
            <a:lvl5pPr defTabSz="4572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457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1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94A4FB87-BA58-8D64-69E4-58645BF56B6A}"/>
              </a:ext>
            </a:extLst>
          </p:cNvPr>
          <p:cNvSpPr>
            <a:spLocks noGrp="1" noChangeArrowheads="1"/>
          </p:cNvSpPr>
          <p:nvPr>
            <p:ph type="title"/>
          </p:nvPr>
        </p:nvSpPr>
        <p:spPr/>
        <p:txBody>
          <a:bodyPr/>
          <a:lstStyle/>
          <a:p>
            <a:r>
              <a:rPr lang="fr-FR" altLang="fr-FR"/>
              <a:t>Statistics</a:t>
            </a:r>
          </a:p>
        </p:txBody>
      </p:sp>
      <p:graphicFrame>
        <p:nvGraphicFramePr>
          <p:cNvPr id="52226" name="Group 2">
            <a:extLst>
              <a:ext uri="{FF2B5EF4-FFF2-40B4-BE49-F238E27FC236}">
                <a16:creationId xmlns:a16="http://schemas.microsoft.com/office/drawing/2014/main" id="{1BDA4EDD-FD85-30EE-9FDF-F88AB9E84231}"/>
              </a:ext>
            </a:extLst>
          </p:cNvPr>
          <p:cNvGraphicFramePr>
            <a:graphicFrameLocks noGrp="1"/>
          </p:cNvGraphicFramePr>
          <p:nvPr>
            <p:extLst>
              <p:ext uri="{D42A27DB-BD31-4B8C-83A1-F6EECF244321}">
                <p14:modId xmlns:p14="http://schemas.microsoft.com/office/powerpoint/2010/main" val="2399336289"/>
              </p:ext>
            </p:extLst>
          </p:nvPr>
        </p:nvGraphicFramePr>
        <p:xfrm>
          <a:off x="1331913" y="3038475"/>
          <a:ext cx="10339387" cy="6391593"/>
        </p:xfrm>
        <a:graphic>
          <a:graphicData uri="http://schemas.openxmlformats.org/drawingml/2006/table">
            <a:tbl>
              <a:tblPr/>
              <a:tblGrid>
                <a:gridCol w="1627187">
                  <a:extLst>
                    <a:ext uri="{9D8B030D-6E8A-4147-A177-3AD203B41FA5}">
                      <a16:colId xmlns:a16="http://schemas.microsoft.com/office/drawing/2014/main" val="290164180"/>
                    </a:ext>
                  </a:extLst>
                </a:gridCol>
                <a:gridCol w="1885950">
                  <a:extLst>
                    <a:ext uri="{9D8B030D-6E8A-4147-A177-3AD203B41FA5}">
                      <a16:colId xmlns:a16="http://schemas.microsoft.com/office/drawing/2014/main" val="1127861584"/>
                    </a:ext>
                  </a:extLst>
                </a:gridCol>
                <a:gridCol w="1946275">
                  <a:extLst>
                    <a:ext uri="{9D8B030D-6E8A-4147-A177-3AD203B41FA5}">
                      <a16:colId xmlns:a16="http://schemas.microsoft.com/office/drawing/2014/main" val="4051945927"/>
                    </a:ext>
                  </a:extLst>
                </a:gridCol>
                <a:gridCol w="4879975">
                  <a:extLst>
                    <a:ext uri="{9D8B030D-6E8A-4147-A177-3AD203B41FA5}">
                      <a16:colId xmlns:a16="http://schemas.microsoft.com/office/drawing/2014/main" val="1182928780"/>
                    </a:ext>
                  </a:extLst>
                </a:gridCol>
              </a:tblGrid>
              <a:tr h="1025525">
                <a:tc gridSpan="4">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1"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66716810"/>
                  </a:ext>
                </a:extLst>
              </a:tr>
              <a:tr h="1169988">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Number of enrolled students</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Number of students validating</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Number of students doing a PhD</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262976842"/>
                  </a:ext>
                </a:extLst>
              </a:tr>
              <a:tr h="7112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2018-2020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4 PhD + 1 creating a company</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372779448"/>
                  </a:ext>
                </a:extLst>
              </a:tr>
              <a:tr h="4064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2019-2021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4 PhD+ 1 Agregation</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951245029"/>
                  </a:ext>
                </a:extLst>
              </a:tr>
              <a:tr h="10160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2020-2022</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10</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2 PhD+1 Researcher+2 engineers+1 </a:t>
                      </a:r>
                      <a:r>
                        <a:rPr kumimoji="0" lang="fr-FR" altLang="fr-FR" sz="22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entrepreneurship</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970143256"/>
                  </a:ext>
                </a:extLst>
              </a:tr>
              <a:tr h="1016000">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000000"/>
                          </a:solidFill>
                          <a:effectLst/>
                          <a:latin typeface="+mn-lt" charset="0"/>
                          <a:ea typeface="+mn-ea" charset="0"/>
                          <a:cs typeface="+mn-ea" charset="0"/>
                          <a:sym typeface="Palatino" pitchFamily="2" charset="77"/>
                        </a:rPr>
                        <a:t>2021-2023</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11</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11</a:t>
                      </a: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2 </a:t>
                      </a:r>
                      <a:r>
                        <a:rPr kumimoji="0" lang="fr-FR" altLang="fr-FR" sz="1800" b="0" i="0" u="none" strike="noStrike" cap="none" normalizeH="0" baseline="0" dirty="0" err="1">
                          <a:ln>
                            <a:noFill/>
                          </a:ln>
                          <a:solidFill>
                            <a:srgbClr val="000000"/>
                          </a:solidFill>
                          <a:effectLst/>
                          <a:latin typeface="+mn-lt" charset="0"/>
                          <a:ea typeface="+mn-ea" charset="0"/>
                          <a:cs typeface="+mn-ea" charset="0"/>
                          <a:sym typeface="Palatino" pitchFamily="2" charset="77"/>
                        </a:rPr>
                        <a:t>research</a:t>
                      </a: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 assistants+1 </a:t>
                      </a:r>
                      <a:r>
                        <a:rPr kumimoji="0" lang="fr-FR" altLang="fr-FR" sz="1800" b="0" i="0" u="none" strike="noStrike" cap="none" normalizeH="0" baseline="0" dirty="0" err="1">
                          <a:ln>
                            <a:noFill/>
                          </a:ln>
                          <a:solidFill>
                            <a:srgbClr val="000000"/>
                          </a:solidFill>
                          <a:effectLst/>
                          <a:latin typeface="+mn-lt" charset="0"/>
                          <a:ea typeface="+mn-ea" charset="0"/>
                          <a:cs typeface="+mn-ea" charset="0"/>
                          <a:sym typeface="Palatino" pitchFamily="2" charset="77"/>
                        </a:rPr>
                        <a:t>research</a:t>
                      </a: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 </a:t>
                      </a:r>
                      <a:r>
                        <a:rPr kumimoji="0" lang="fr-FR" altLang="fr-FR" sz="1800" b="0" i="0" u="none" strike="noStrike" cap="none" normalizeH="0" baseline="0" dirty="0" err="1">
                          <a:ln>
                            <a:noFill/>
                          </a:ln>
                          <a:solidFill>
                            <a:srgbClr val="000000"/>
                          </a:solidFill>
                          <a:effectLst/>
                          <a:latin typeface="+mn-lt" charset="0"/>
                          <a:ea typeface="+mn-ea" charset="0"/>
                          <a:cs typeface="+mn-ea" charset="0"/>
                          <a:sym typeface="Palatino" pitchFamily="2" charset="77"/>
                        </a:rPr>
                        <a:t>engineer</a:t>
                      </a: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 </a:t>
                      </a:r>
                      <a:r>
                        <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rPr>
                        <a:t>+4PhD’s</a:t>
                      </a: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+1 Master </a:t>
                      </a:r>
                      <a:r>
                        <a:rPr kumimoji="0" lang="fr-FR" altLang="fr-FR" sz="1800" b="0" i="0" u="none" strike="noStrike" cap="none" normalizeH="0" baseline="0" dirty="0" err="1">
                          <a:ln>
                            <a:noFill/>
                          </a:ln>
                          <a:solidFill>
                            <a:srgbClr val="000000"/>
                          </a:solidFill>
                          <a:effectLst/>
                          <a:latin typeface="+mn-lt" charset="0"/>
                          <a:ea typeface="+mn-ea" charset="0"/>
                          <a:cs typeface="+mn-ea" charset="0"/>
                          <a:sym typeface="Palatino" pitchFamily="2" charset="77"/>
                        </a:rPr>
                        <a:t>student</a:t>
                      </a:r>
                      <a:r>
                        <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rPr>
                        <a:t>+ 1 Data </a:t>
                      </a:r>
                      <a:r>
                        <a:rPr kumimoji="0" lang="fr-FR" altLang="fr-FR" sz="1800" b="0" i="0" u="none" strike="noStrike" cap="none" normalizeH="0" baseline="0" dirty="0" err="1">
                          <a:ln>
                            <a:noFill/>
                          </a:ln>
                          <a:solidFill>
                            <a:srgbClr val="000000"/>
                          </a:solidFill>
                          <a:effectLst/>
                          <a:latin typeface="+mn-lt" charset="0"/>
                          <a:ea typeface="+mn-ea" charset="0"/>
                          <a:cs typeface="+mn-ea" charset="0"/>
                          <a:sym typeface="Palatino" pitchFamily="2" charset="77"/>
                        </a:rPr>
                        <a:t>scientist</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694363601"/>
                  </a:ext>
                </a:extLst>
              </a:tr>
              <a:tr h="1016000">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2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106907357"/>
                  </a:ext>
                </a:extLst>
              </a:tr>
            </a:tbl>
          </a:graphicData>
        </a:graphic>
      </p:graphicFrame>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74F08479-8037-0EBA-E1CD-188FBF1591B2}"/>
              </a:ext>
            </a:extLst>
          </p:cNvPr>
          <p:cNvSpPr>
            <a:spLocks noGrp="1" noChangeArrowheads="1"/>
          </p:cNvSpPr>
          <p:nvPr>
            <p:ph type="title"/>
          </p:nvPr>
        </p:nvSpPr>
        <p:spPr>
          <a:xfrm>
            <a:off x="508000" y="3670300"/>
            <a:ext cx="11988800" cy="2413000"/>
          </a:xfrm>
        </p:spPr>
        <p:txBody>
          <a:bodyPr/>
          <a:lstStyle/>
          <a:p>
            <a:r>
              <a:rPr lang="fr-FR" altLang="fr-FR"/>
              <a:t>La Formation</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3B2CEA50-33CD-DB75-B229-17FAE282EAC3}"/>
              </a:ext>
            </a:extLst>
          </p:cNvPr>
          <p:cNvSpPr>
            <a:spLocks noGrp="1" noChangeArrowheads="1"/>
          </p:cNvSpPr>
          <p:nvPr>
            <p:ph type="title"/>
          </p:nvPr>
        </p:nvSpPr>
        <p:spPr/>
        <p:txBody>
          <a:bodyPr/>
          <a:lstStyle/>
          <a:p>
            <a:r>
              <a:rPr lang="fr-FR" altLang="fr-FR"/>
              <a:t>Après le MSc Mod 4 Neu Cog</a:t>
            </a:r>
          </a:p>
        </p:txBody>
      </p:sp>
      <p:sp>
        <p:nvSpPr>
          <p:cNvPr id="53250" name="Rectangle 2">
            <a:extLst>
              <a:ext uri="{FF2B5EF4-FFF2-40B4-BE49-F238E27FC236}">
                <a16:creationId xmlns:a16="http://schemas.microsoft.com/office/drawing/2014/main" id="{78755EFE-90EA-8E48-D367-D91C160940D6}"/>
              </a:ext>
            </a:extLst>
          </p:cNvPr>
          <p:cNvSpPr>
            <a:spLocks noGrp="1" noChangeArrowheads="1"/>
          </p:cNvSpPr>
          <p:nvPr>
            <p:ph type="body" idx="4294967295"/>
          </p:nvPr>
        </p:nvSpPr>
        <p:spPr/>
        <p:txBody>
          <a:bodyPr/>
          <a:lstStyle/>
          <a:p>
            <a:pPr algn="just"/>
            <a:r>
              <a:rPr lang="fr-FR" altLang="fr-FR"/>
              <a:t>Candidater pour une bourse de thèse académique ou sur une thèse CIFRE.</a:t>
            </a:r>
          </a:p>
          <a:p>
            <a:pPr algn="just"/>
            <a:r>
              <a:rPr lang="fr-FR" altLang="fr-FR"/>
              <a:t>Postuler pour un poste d’Ingénieur en R&amp;D dans le milieu médical, de la recherche biologique , informatique, cognition, ingénierie mathématique.</a:t>
            </a:r>
          </a:p>
          <a:p>
            <a:pPr algn="just"/>
            <a:r>
              <a:rPr lang="fr-FR" altLang="fr-FR"/>
              <a:t>S’insérer dans le monde entrepreunarial.</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BBEB913D-7324-C78E-D399-478AF6A73F3A}"/>
              </a:ext>
            </a:extLst>
          </p:cNvPr>
          <p:cNvSpPr>
            <a:spLocks noGrp="1" noChangeArrowheads="1"/>
          </p:cNvSpPr>
          <p:nvPr>
            <p:ph type="title"/>
          </p:nvPr>
        </p:nvSpPr>
        <p:spPr/>
        <p:txBody>
          <a:bodyPr/>
          <a:lstStyle/>
          <a:p>
            <a:r>
              <a:rPr lang="fr-FR" altLang="fr-FR"/>
              <a:t>MSc DSAI</a:t>
            </a:r>
          </a:p>
        </p:txBody>
      </p:sp>
      <p:pic>
        <p:nvPicPr>
          <p:cNvPr id="54274" name="Picture 2">
            <a:extLst>
              <a:ext uri="{FF2B5EF4-FFF2-40B4-BE49-F238E27FC236}">
                <a16:creationId xmlns:a16="http://schemas.microsoft.com/office/drawing/2014/main" id="{F1D98582-0B80-5DFF-6AE9-A8F1566896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450" y="2428875"/>
            <a:ext cx="4911725" cy="491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5" name="Text Box 3">
            <a:extLst>
              <a:ext uri="{FF2B5EF4-FFF2-40B4-BE49-F238E27FC236}">
                <a16:creationId xmlns:a16="http://schemas.microsoft.com/office/drawing/2014/main" id="{A78D80B2-F10B-C7C0-D0AF-C990633939C8}"/>
              </a:ext>
            </a:extLst>
          </p:cNvPr>
          <p:cNvSpPr txBox="1">
            <a:spLocks/>
          </p:cNvSpPr>
          <p:nvPr/>
        </p:nvSpPr>
        <p:spPr bwMode="auto">
          <a:xfrm>
            <a:off x="6248400" y="2890838"/>
            <a:ext cx="6119813" cy="398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r>
              <a:rPr lang="fr-FR" altLang="fr-FR" sz="2600" b="1"/>
              <a:t>A complete program of</a:t>
            </a:r>
          </a:p>
          <a:p>
            <a:endParaRPr lang="fr-FR" altLang="fr-FR" sz="2600"/>
          </a:p>
          <a:p>
            <a:r>
              <a:rPr lang="fr-FR" altLang="fr-FR" sz="2600"/>
              <a:t>Data Science and Artificial Intelligence</a:t>
            </a:r>
          </a:p>
          <a:p>
            <a:endParaRPr lang="fr-FR" altLang="fr-FR" sz="2600"/>
          </a:p>
          <a:p>
            <a:r>
              <a:rPr lang="fr-FR" altLang="fr-FR" sz="2600"/>
              <a:t>Machine and Deep Learning</a:t>
            </a:r>
          </a:p>
          <a:p>
            <a:endParaRPr lang="fr-FR" altLang="fr-FR" sz="2600"/>
          </a:p>
          <a:p>
            <a:r>
              <a:rPr lang="fr-FR" altLang="fr-FR" sz="2600"/>
              <a:t>Contact: </a:t>
            </a:r>
            <a:r>
              <a:rPr lang="fr-FR" altLang="fr-FR" sz="2600" u="sng">
                <a:hlinkClick r:id="rId3"/>
              </a:rPr>
              <a:t>michel.riveill@univ-cotedazur.fr</a:t>
            </a:r>
            <a:endParaRPr lang="fr-FR" altLang="fr-FR" sz="2600"/>
          </a:p>
          <a:p>
            <a:r>
              <a:rPr lang="fr-FR" altLang="fr-FR" sz="2600"/>
              <a:t>Or</a:t>
            </a:r>
          </a:p>
          <a:p>
            <a:r>
              <a:rPr lang="fr-FR" altLang="fr-FR" sz="2600" u="sng">
                <a:hlinkClick r:id="rId4"/>
              </a:rPr>
              <a:t>msc-data-science@univ-cotedazur.fr</a:t>
            </a:r>
            <a:r>
              <a:rPr lang="fr-FR" altLang="fr-FR" sz="2600"/>
              <a:t> </a:t>
            </a:r>
          </a:p>
        </p:txBody>
      </p:sp>
      <p:pic>
        <p:nvPicPr>
          <p:cNvPr id="54276" name="Picture 4">
            <a:extLst>
              <a:ext uri="{FF2B5EF4-FFF2-40B4-BE49-F238E27FC236}">
                <a16:creationId xmlns:a16="http://schemas.microsoft.com/office/drawing/2014/main" id="{30340B3D-DEE9-C71F-D19C-4DDF656C1C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49038" y="188913"/>
            <a:ext cx="1427162"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5">
            <a:extLst>
              <a:ext uri="{FF2B5EF4-FFF2-40B4-BE49-F238E27FC236}">
                <a16:creationId xmlns:a16="http://schemas.microsoft.com/office/drawing/2014/main" id="{5F238807-FDEC-83BE-4B95-B9711AC0E4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5238" y="8185150"/>
            <a:ext cx="1427162"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8" name="Picture 6">
            <a:extLst>
              <a:ext uri="{FF2B5EF4-FFF2-40B4-BE49-F238E27FC236}">
                <a16:creationId xmlns:a16="http://schemas.microsoft.com/office/drawing/2014/main" id="{DCFCC8CE-B75F-20B4-A59E-A502796091D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7513" y="8461375"/>
            <a:ext cx="2541587" cy="87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9" name="Picture 7">
            <a:extLst>
              <a:ext uri="{FF2B5EF4-FFF2-40B4-BE49-F238E27FC236}">
                <a16:creationId xmlns:a16="http://schemas.microsoft.com/office/drawing/2014/main" id="{016915BA-5D56-46FF-F1FF-3229A5C2C3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12963" y="8229600"/>
            <a:ext cx="1427162" cy="133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F58B66F4-6F21-6991-86B1-6EFD2C2E8B80}"/>
              </a:ext>
            </a:extLst>
          </p:cNvPr>
          <p:cNvSpPr>
            <a:spLocks noGrp="1" noChangeArrowheads="1"/>
          </p:cNvSpPr>
          <p:nvPr>
            <p:ph type="title"/>
          </p:nvPr>
        </p:nvSpPr>
        <p:spPr/>
        <p:txBody>
          <a:bodyPr/>
          <a:lstStyle/>
          <a:p>
            <a:pPr defTabSz="296863">
              <a:spcBef>
                <a:spcPts val="800"/>
              </a:spcBef>
            </a:pPr>
            <a:r>
              <a:rPr lang="fr-FR" altLang="fr-FR" sz="3500"/>
              <a:t>MSc. DSAI</a:t>
            </a:r>
            <a:br>
              <a:rPr lang="fr-FR" altLang="fr-FR" sz="3500"/>
            </a:br>
            <a:r>
              <a:rPr lang="fr-FR" altLang="fr-FR" sz="3500"/>
              <a:t>Domain</a:t>
            </a:r>
          </a:p>
        </p:txBody>
      </p:sp>
      <p:pic>
        <p:nvPicPr>
          <p:cNvPr id="55298" name="Picture 2">
            <a:extLst>
              <a:ext uri="{FF2B5EF4-FFF2-40B4-BE49-F238E27FC236}">
                <a16:creationId xmlns:a16="http://schemas.microsoft.com/office/drawing/2014/main" id="{8A16B5B3-D706-234D-7443-2946A71E4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49038" y="188913"/>
            <a:ext cx="1427162"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Rectangle 3">
            <a:extLst>
              <a:ext uri="{FF2B5EF4-FFF2-40B4-BE49-F238E27FC236}">
                <a16:creationId xmlns:a16="http://schemas.microsoft.com/office/drawing/2014/main" id="{D1679E72-856B-BCFD-DA0A-593DE641E36B}"/>
              </a:ext>
            </a:extLst>
          </p:cNvPr>
          <p:cNvSpPr>
            <a:spLocks noGrp="1" noChangeArrowheads="1"/>
          </p:cNvSpPr>
          <p:nvPr>
            <p:ph type="body" idx="4294967295"/>
          </p:nvPr>
        </p:nvSpPr>
        <p:spPr/>
        <p:txBody>
          <a:bodyPr/>
          <a:lstStyle/>
          <a:p>
            <a:pPr marL="417513" indent="-417513" defTabSz="519113">
              <a:spcBef>
                <a:spcPts val="2100"/>
              </a:spcBef>
            </a:pPr>
            <a:r>
              <a:rPr lang="fr-FR" altLang="fr-FR" sz="3200"/>
              <a:t>DSAI = Data Science and Artificial Intelligence</a:t>
            </a:r>
          </a:p>
          <a:p>
            <a:pPr marL="417513" indent="-417513" defTabSz="519113">
              <a:spcBef>
                <a:spcPts val="2100"/>
              </a:spcBef>
            </a:pPr>
            <a:r>
              <a:rPr lang="fr-FR" altLang="fr-FR" sz="3200" b="1">
                <a:solidFill>
                  <a:srgbClr val="941100"/>
                </a:solidFill>
              </a:rPr>
              <a:t>DS</a:t>
            </a:r>
            <a:r>
              <a:rPr lang="fr-FR" altLang="fr-FR" sz="3200"/>
              <a:t> is an interdisciplinary field that uses scientific methods, processes, algorithms and systems to extract knowledge and insights from noisy, structured and unstructured data, and apply knowledge and actionable insights from data across a broad range of application domains. </a:t>
            </a:r>
          </a:p>
          <a:p>
            <a:pPr marL="417513" indent="-417513" defTabSz="519113">
              <a:spcBef>
                <a:spcPts val="2100"/>
              </a:spcBef>
            </a:pPr>
            <a:r>
              <a:rPr lang="fr-FR" altLang="fr-FR" sz="3200"/>
              <a:t>The traditional goals of </a:t>
            </a:r>
            <a:r>
              <a:rPr lang="fr-FR" altLang="fr-FR" sz="3200" b="1">
                <a:solidFill>
                  <a:srgbClr val="941100"/>
                </a:solidFill>
              </a:rPr>
              <a:t>AI</a:t>
            </a:r>
            <a:r>
              <a:rPr lang="fr-FR" altLang="fr-FR" sz="3200"/>
              <a:t> research include reasoning, knowledge representation, planning, learning, natural language processing, perception, and the ability to move and manipulate objects.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BCDFBC8F-8D59-3987-6775-155B754988A6}"/>
              </a:ext>
            </a:extLst>
          </p:cNvPr>
          <p:cNvSpPr>
            <a:spLocks noGrp="1" noChangeArrowheads="1"/>
          </p:cNvSpPr>
          <p:nvPr>
            <p:ph type="title"/>
          </p:nvPr>
        </p:nvSpPr>
        <p:spPr/>
        <p:txBody>
          <a:bodyPr/>
          <a:lstStyle/>
          <a:p>
            <a:pPr defTabSz="296863">
              <a:spcBef>
                <a:spcPts val="800"/>
              </a:spcBef>
            </a:pPr>
            <a:r>
              <a:rPr lang="fr-FR" altLang="fr-FR" sz="3500"/>
              <a:t>MSc. DSAI</a:t>
            </a:r>
            <a:br>
              <a:rPr lang="fr-FR" altLang="fr-FR" sz="3500"/>
            </a:br>
            <a:r>
              <a:rPr lang="fr-FR" altLang="fr-FR" sz="3500"/>
              <a:t>Ecosystem</a:t>
            </a:r>
          </a:p>
        </p:txBody>
      </p:sp>
      <p:sp>
        <p:nvSpPr>
          <p:cNvPr id="56322" name="Rectangle 2">
            <a:extLst>
              <a:ext uri="{FF2B5EF4-FFF2-40B4-BE49-F238E27FC236}">
                <a16:creationId xmlns:a16="http://schemas.microsoft.com/office/drawing/2014/main" id="{8C8ADBEF-7381-8292-3B84-8DAEEBC7EEA5}"/>
              </a:ext>
            </a:extLst>
          </p:cNvPr>
          <p:cNvSpPr>
            <a:spLocks noGrp="1" noChangeArrowheads="1"/>
          </p:cNvSpPr>
          <p:nvPr>
            <p:ph type="body" idx="4294967295"/>
          </p:nvPr>
        </p:nvSpPr>
        <p:spPr/>
        <p:txBody>
          <a:bodyPr/>
          <a:lstStyle/>
          <a:p>
            <a:pPr marL="369888" indent="-369888" defTabSz="442913">
              <a:spcBef>
                <a:spcPts val="1100"/>
              </a:spcBef>
            </a:pPr>
            <a:r>
              <a:rPr lang="fr-FR" altLang="fr-FR" sz="2800">
                <a:solidFill>
                  <a:srgbClr val="000000"/>
                </a:solidFill>
                <a:latin typeface="Times Roman" charset="0"/>
                <a:ea typeface="Times Roman" charset="0"/>
                <a:cs typeface="Times Roman" charset="0"/>
                <a:sym typeface="Times Roman" charset="0"/>
              </a:rPr>
              <a:t>DS &amp; AI are in fact </a:t>
            </a:r>
            <a:r>
              <a:rPr lang="fr-FR" altLang="fr-FR" sz="2800">
                <a:solidFill>
                  <a:srgbClr val="0000FF"/>
                </a:solidFill>
                <a:latin typeface="Times Roman" charset="0"/>
                <a:ea typeface="Times Roman" charset="0"/>
                <a:cs typeface="Times Roman" charset="0"/>
                <a:sym typeface="Times Roman" charset="0"/>
              </a:rPr>
              <a:t>at the core of the Idex program JEDI since 2015 </a:t>
            </a:r>
            <a:r>
              <a:rPr lang="fr-FR" altLang="fr-FR" sz="2800">
                <a:solidFill>
                  <a:srgbClr val="000000"/>
                </a:solidFill>
                <a:latin typeface="Times Roman" charset="0"/>
                <a:ea typeface="Times Roman" charset="0"/>
                <a:cs typeface="Times Roman" charset="0"/>
                <a:sym typeface="Times Roman" charset="0"/>
              </a:rPr>
              <a:t>(one of the 9 core programs),</a:t>
            </a:r>
          </a:p>
          <a:p>
            <a:pPr marL="369888" indent="-369888" defTabSz="442913">
              <a:spcBef>
                <a:spcPts val="1100"/>
              </a:spcBef>
            </a:pPr>
            <a:r>
              <a:rPr lang="fr-FR" altLang="fr-FR" sz="2800">
                <a:solidFill>
                  <a:srgbClr val="000000"/>
                </a:solidFill>
                <a:latin typeface="Times Roman" charset="0"/>
                <a:ea typeface="Times Roman" charset="0"/>
                <a:cs typeface="Times Roman" charset="0"/>
                <a:sym typeface="Times Roman" charset="0"/>
              </a:rPr>
              <a:t>3IA Côte d’Azur is on of the four « interdisciplinary institutes of artificial intelligence » that were created in 2019</a:t>
            </a:r>
          </a:p>
          <a:p>
            <a:pPr marL="827088" lvl="1" indent="-371475" defTabSz="442913">
              <a:spcBef>
                <a:spcPts val="1100"/>
              </a:spcBef>
            </a:pPr>
            <a:r>
              <a:rPr lang="fr-FR" altLang="fr-FR" sz="2800">
                <a:solidFill>
                  <a:srgbClr val="000000"/>
                </a:solidFill>
                <a:latin typeface="Times Roman" charset="0"/>
                <a:ea typeface="Times Roman" charset="0"/>
                <a:cs typeface="Times Roman" charset="0"/>
                <a:sym typeface="Times Roman" charset="0"/>
              </a:rPr>
              <a:t>UCA, CNRS, Inria, Inserm</a:t>
            </a:r>
          </a:p>
          <a:p>
            <a:pPr marL="827088" lvl="1" indent="-371475" defTabSz="442913">
              <a:spcBef>
                <a:spcPts val="1100"/>
              </a:spcBef>
            </a:pPr>
            <a:r>
              <a:rPr lang="fr-FR" altLang="fr-FR" sz="2800">
                <a:solidFill>
                  <a:srgbClr val="000000"/>
                </a:solidFill>
                <a:latin typeface="Times Roman" charset="0"/>
                <a:ea typeface="Times Roman" charset="0"/>
                <a:cs typeface="Times Roman" charset="0"/>
                <a:sym typeface="Times Roman" charset="0"/>
              </a:rPr>
              <a:t>With other academic partners and</a:t>
            </a:r>
            <a:br>
              <a:rPr lang="fr-FR" altLang="fr-FR" sz="2800">
                <a:solidFill>
                  <a:srgbClr val="000000"/>
                </a:solidFill>
                <a:latin typeface="Times Roman" charset="0"/>
                <a:ea typeface="Times Roman" charset="0"/>
                <a:cs typeface="Times Roman" charset="0"/>
                <a:sym typeface="Times Roman" charset="0"/>
              </a:rPr>
            </a:br>
            <a:r>
              <a:rPr lang="fr-FR" altLang="fr-FR" sz="2800">
                <a:solidFill>
                  <a:srgbClr val="000000"/>
                </a:solidFill>
                <a:latin typeface="Times Roman" charset="0"/>
                <a:ea typeface="Times Roman" charset="0"/>
                <a:cs typeface="Times Roman" charset="0"/>
                <a:sym typeface="Times Roman" charset="0"/>
              </a:rPr>
              <a:t>more than 60 compagnies or start-up</a:t>
            </a:r>
          </a:p>
          <a:p>
            <a:pPr marL="369888" indent="-369888" defTabSz="442913">
              <a:spcBef>
                <a:spcPts val="1100"/>
              </a:spcBef>
            </a:pPr>
            <a:r>
              <a:rPr lang="fr-FR" altLang="fr-FR" sz="2800">
                <a:solidFill>
                  <a:srgbClr val="000000"/>
                </a:solidFill>
                <a:latin typeface="Times Roman" charset="0"/>
                <a:ea typeface="Times Roman" charset="0"/>
                <a:cs typeface="Times Roman" charset="0"/>
                <a:sym typeface="Times Roman" charset="0"/>
              </a:rPr>
              <a:t>Cluster IA : association law 1901 that aims to bring together all the actors of AI:</a:t>
            </a:r>
          </a:p>
          <a:p>
            <a:pPr marL="827088" lvl="1" indent="-371475" defTabSz="442913">
              <a:spcBef>
                <a:spcPts val="1100"/>
              </a:spcBef>
            </a:pPr>
            <a:r>
              <a:rPr lang="fr-FR" altLang="fr-FR" sz="2800">
                <a:solidFill>
                  <a:srgbClr val="000000"/>
                </a:solidFill>
                <a:latin typeface="Times Roman" charset="0"/>
                <a:ea typeface="Times Roman" charset="0"/>
                <a:cs typeface="Times Roman" charset="0"/>
                <a:sym typeface="Times Roman" charset="0"/>
              </a:rPr>
              <a:t>large groups, research centers and researchers, universities, institutions, SMEs &amp; startups</a:t>
            </a:r>
          </a:p>
        </p:txBody>
      </p:sp>
      <p:pic>
        <p:nvPicPr>
          <p:cNvPr id="56323" name="Picture 3">
            <a:extLst>
              <a:ext uri="{FF2B5EF4-FFF2-40B4-BE49-F238E27FC236}">
                <a16:creationId xmlns:a16="http://schemas.microsoft.com/office/drawing/2014/main" id="{12032938-E524-4F93-000C-A197786BC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49038" y="188913"/>
            <a:ext cx="1427162"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4" name="Picture 4">
            <a:extLst>
              <a:ext uri="{FF2B5EF4-FFF2-40B4-BE49-F238E27FC236}">
                <a16:creationId xmlns:a16="http://schemas.microsoft.com/office/drawing/2014/main" id="{A559C075-4164-F241-2655-05DE674CD0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313238"/>
            <a:ext cx="4521200"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5" name="Picture 5">
            <a:extLst>
              <a:ext uri="{FF2B5EF4-FFF2-40B4-BE49-F238E27FC236}">
                <a16:creationId xmlns:a16="http://schemas.microsoft.com/office/drawing/2014/main" id="{D990C4AC-6780-1129-48CF-35B6F3565D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4900" y="695325"/>
            <a:ext cx="14271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46CE873B-68AF-E51E-F580-67BA925123B0}"/>
              </a:ext>
            </a:extLst>
          </p:cNvPr>
          <p:cNvSpPr>
            <a:spLocks noGrp="1" noChangeArrowheads="1"/>
          </p:cNvSpPr>
          <p:nvPr>
            <p:ph type="title"/>
          </p:nvPr>
        </p:nvSpPr>
        <p:spPr/>
        <p:txBody>
          <a:bodyPr/>
          <a:lstStyle/>
          <a:p>
            <a:pPr defTabSz="296863">
              <a:spcBef>
                <a:spcPts val="800"/>
              </a:spcBef>
            </a:pPr>
            <a:r>
              <a:rPr lang="fr-FR" altLang="fr-FR" sz="3500"/>
              <a:t>MSc. DSAI</a:t>
            </a:r>
            <a:br>
              <a:rPr lang="fr-FR" altLang="fr-FR" sz="3500"/>
            </a:br>
            <a:r>
              <a:rPr lang="fr-FR" altLang="fr-FR" sz="3500"/>
              <a:t>Requirements and diploma</a:t>
            </a:r>
          </a:p>
        </p:txBody>
      </p:sp>
      <p:sp>
        <p:nvSpPr>
          <p:cNvPr id="57346" name="Rectangle 2">
            <a:extLst>
              <a:ext uri="{FF2B5EF4-FFF2-40B4-BE49-F238E27FC236}">
                <a16:creationId xmlns:a16="http://schemas.microsoft.com/office/drawing/2014/main" id="{31D0C525-401F-0D59-EAD8-89115BA0FB09}"/>
              </a:ext>
            </a:extLst>
          </p:cNvPr>
          <p:cNvSpPr>
            <a:spLocks noGrp="1" noChangeArrowheads="1"/>
          </p:cNvSpPr>
          <p:nvPr>
            <p:ph type="body" idx="1"/>
          </p:nvPr>
        </p:nvSpPr>
        <p:spPr/>
        <p:txBody>
          <a:bodyPr/>
          <a:lstStyle/>
          <a:p>
            <a:pPr marL="65088" indent="-65088" defTabSz="712788">
              <a:lnSpc>
                <a:spcPct val="90000"/>
              </a:lnSpc>
              <a:spcBef>
                <a:spcPts val="700"/>
              </a:spcBef>
              <a:buClrTx/>
              <a:buSzTx/>
              <a:buFont typeface="Arial" panose="020B0604020202020204" pitchFamily="34" charset="0"/>
              <a:buNone/>
            </a:pPr>
            <a:r>
              <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program is conducted in English </a:t>
            </a: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and is based in Sophia Antipolis near Inria</a:t>
            </a:r>
          </a:p>
          <a:p>
            <a:pPr marL="65088" indent="-65088" defTabSz="712788">
              <a:lnSpc>
                <a:spcPct val="90000"/>
              </a:lnSpc>
              <a:spcBef>
                <a:spcPts val="700"/>
              </a:spcBef>
              <a:buClrTx/>
              <a:buSzTx/>
              <a:buFont typeface="Arial" panose="020B0604020202020204" pitchFamily="34" charset="0"/>
              <a:buNone/>
            </a:pPr>
            <a:endPar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65088" indent="-65088" defTabSz="712788">
              <a:lnSpc>
                <a:spcPct val="90000"/>
              </a:lnSpc>
              <a:spcBef>
                <a:spcPts val="700"/>
              </a:spcBef>
              <a:buClrTx/>
              <a:buSzTx/>
              <a:buFont typeface="Arial" panose="020B0604020202020204" pitchFamily="34" charset="0"/>
              <a:buNone/>
            </a:pP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admission requirements are a </a:t>
            </a:r>
            <a:r>
              <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bachelor-level degree in any of the following fields</a:t>
            </a: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Mathematics or Computer Science</a:t>
            </a:r>
          </a:p>
          <a:p>
            <a:pPr marL="65088" indent="-65088" defTabSz="712788">
              <a:lnSpc>
                <a:spcPct val="90000"/>
              </a:lnSpc>
              <a:spcBef>
                <a:spcPts val="700"/>
              </a:spcBef>
              <a:buClrTx/>
              <a:buSzPct val="75000"/>
              <a:buFontTx/>
              <a:buChar char="•"/>
            </a:pP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Possible admission in M2 after a master in mathematics if UE of initiation to Machine Learning to obtain the MSc. DSAI.</a:t>
            </a:r>
          </a:p>
          <a:p>
            <a:pPr marL="65088" indent="-65088" defTabSz="712788">
              <a:lnSpc>
                <a:spcPct val="90000"/>
              </a:lnSpc>
              <a:spcBef>
                <a:spcPts val="700"/>
              </a:spcBef>
              <a:buClrTx/>
              <a:buSzTx/>
              <a:buFont typeface="Arial" panose="020B0604020202020204" pitchFamily="34" charset="0"/>
              <a:buNone/>
            </a:pPr>
            <a:endPar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65088" indent="-65088" defTabSz="712788">
              <a:lnSpc>
                <a:spcPct val="90000"/>
              </a:lnSpc>
              <a:spcBef>
                <a:spcPts val="700"/>
              </a:spcBef>
              <a:buClrTx/>
              <a:buSzTx/>
              <a:buFont typeface="Arial" panose="020B0604020202020204" pitchFamily="34" charset="0"/>
              <a:buNone/>
            </a:pPr>
            <a:r>
              <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Evidence of sufficient mathematical background is also required</a:t>
            </a: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and </a:t>
            </a:r>
            <a:r>
              <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Evidence of sufficient computer science background is also required</a:t>
            </a: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depending on the type of bachelor's degree.</a:t>
            </a:r>
          </a:p>
          <a:p>
            <a:pPr marL="65088" indent="-65088" defTabSz="712788">
              <a:lnSpc>
                <a:spcPct val="90000"/>
              </a:lnSpc>
              <a:spcBef>
                <a:spcPts val="700"/>
              </a:spcBef>
              <a:buClrTx/>
              <a:buSzTx/>
              <a:buFont typeface="Arial" panose="020B0604020202020204" pitchFamily="34" charset="0"/>
              <a:buNone/>
            </a:pPr>
            <a:endPar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65088" indent="-65088" defTabSz="712788">
              <a:lnSpc>
                <a:spcPct val="90000"/>
              </a:lnSpc>
              <a:spcBef>
                <a:spcPts val="700"/>
              </a:spcBef>
              <a:buClrTx/>
              <a:buSzTx/>
              <a:buFont typeface="Arial" panose="020B0604020202020204" pitchFamily="34" charset="0"/>
              <a:buNone/>
            </a:pPr>
            <a:r>
              <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Tuition fees</a:t>
            </a: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p>
          <a:p>
            <a:pPr marL="65088" indent="-65088" defTabSz="712788">
              <a:lnSpc>
                <a:spcPct val="90000"/>
              </a:lnSpc>
              <a:spcBef>
                <a:spcPts val="700"/>
              </a:spcBef>
              <a:buClrTx/>
              <a:buSzPct val="75000"/>
              <a:buFontTx/>
              <a:buChar char="•"/>
            </a:pP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 European students : between 300 to 4000 € based on income (or grant)</a:t>
            </a:r>
          </a:p>
          <a:p>
            <a:pPr marL="65088" indent="-65088" defTabSz="712788">
              <a:lnSpc>
                <a:spcPct val="90000"/>
              </a:lnSpc>
              <a:spcBef>
                <a:spcPts val="700"/>
              </a:spcBef>
              <a:buClrTx/>
              <a:buSzPct val="75000"/>
              <a:buFontTx/>
              <a:buChar char="•"/>
            </a:pP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 International student : 4000 €  (campus france grant available)</a:t>
            </a:r>
          </a:p>
          <a:p>
            <a:pPr marL="65088" indent="-65088" defTabSz="712788">
              <a:lnSpc>
                <a:spcPct val="90000"/>
              </a:lnSpc>
              <a:spcBef>
                <a:spcPts val="700"/>
              </a:spcBef>
              <a:buClrTx/>
              <a:buSzTx/>
              <a:buFont typeface="Arial" panose="020B0604020202020204" pitchFamily="34" charset="0"/>
              <a:buNone/>
            </a:pPr>
            <a:endPar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65088" indent="-65088" defTabSz="712788">
              <a:lnSpc>
                <a:spcPct val="90000"/>
              </a:lnSpc>
              <a:spcBef>
                <a:spcPts val="700"/>
              </a:spcBef>
              <a:buClrTx/>
              <a:buSzTx/>
              <a:buFont typeface="Arial" panose="020B0604020202020204" pitchFamily="34" charset="0"/>
              <a:buNone/>
            </a:pP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After successful completion, students will be awarded the degree of </a:t>
            </a:r>
            <a:r>
              <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MSc (Master of Science) in Data Science and Artificial Intelligence from Université Côte d'Azur </a:t>
            </a: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(UCA).</a:t>
            </a:r>
          </a:p>
          <a:p>
            <a:pPr marL="65088" indent="-65088" defTabSz="712788">
              <a:lnSpc>
                <a:spcPct val="90000"/>
              </a:lnSpc>
              <a:spcBef>
                <a:spcPts val="700"/>
              </a:spcBef>
              <a:buClrTx/>
              <a:buSzTx/>
              <a:buFont typeface="Arial" panose="020B0604020202020204" pitchFamily="34" charset="0"/>
              <a:buNone/>
            </a:pPr>
            <a:endPar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65088" indent="-65088" defTabSz="712788">
              <a:lnSpc>
                <a:spcPct val="90000"/>
              </a:lnSpc>
              <a:spcBef>
                <a:spcPts val="700"/>
              </a:spcBef>
              <a:buClrTx/>
              <a:buSzTx/>
              <a:buFont typeface="Arial" panose="020B0604020202020204" pitchFamily="34" charset="0"/>
              <a:buNone/>
            </a:pPr>
            <a:r>
              <a:rPr lang="fr-FR" altLang="fr-FR" sz="1600" b="1">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Graduates can :</a:t>
            </a:r>
          </a:p>
          <a:p>
            <a:pPr marL="65088" indent="-65088" defTabSz="712788">
              <a:lnSpc>
                <a:spcPct val="90000"/>
              </a:lnSpc>
              <a:spcBef>
                <a:spcPts val="700"/>
              </a:spcBef>
              <a:buClrTx/>
              <a:buSzPct val="75000"/>
              <a:buFontTx/>
              <a:buChar char="•"/>
            </a:pP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Apply for an academic thesis grant or a CIFRE thesis.</a:t>
            </a:r>
          </a:p>
          <a:p>
            <a:pPr marL="65088" indent="-65088" defTabSz="712788">
              <a:lnSpc>
                <a:spcPct val="90000"/>
              </a:lnSpc>
              <a:spcBef>
                <a:spcPts val="700"/>
              </a:spcBef>
              <a:buClrTx/>
              <a:buSzPct val="75000"/>
              <a:buFontTx/>
              <a:buChar char="•"/>
            </a:pPr>
            <a:r>
              <a:rPr lang="fr-FR" altLang="fr-FR" sz="16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Apply for a position as an R&amp;D engineer in a company wishing to develop or working in the field of data science.</a:t>
            </a:r>
          </a:p>
        </p:txBody>
      </p:sp>
      <p:pic>
        <p:nvPicPr>
          <p:cNvPr id="57347" name="Picture 3">
            <a:extLst>
              <a:ext uri="{FF2B5EF4-FFF2-40B4-BE49-F238E27FC236}">
                <a16:creationId xmlns:a16="http://schemas.microsoft.com/office/drawing/2014/main" id="{04C1BAF8-7DD4-3ED5-D071-FE81A9F64D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49038" y="188913"/>
            <a:ext cx="1427162"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Image 12">
            <a:extLst>
              <a:ext uri="{FF2B5EF4-FFF2-40B4-BE49-F238E27FC236}">
                <a16:creationId xmlns:a16="http://schemas.microsoft.com/office/drawing/2014/main" id="{FBB13E93-E3E7-876D-F5EE-D2AE34EADD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7413" y="8970963"/>
            <a:ext cx="4227512" cy="54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0" name="Rectangle 2">
            <a:extLst>
              <a:ext uri="{FF2B5EF4-FFF2-40B4-BE49-F238E27FC236}">
                <a16:creationId xmlns:a16="http://schemas.microsoft.com/office/drawing/2014/main" id="{29C1874B-0480-A975-4639-F847A5DDC2F5}"/>
              </a:ext>
            </a:extLst>
          </p:cNvPr>
          <p:cNvSpPr>
            <a:spLocks noGrp="1" noChangeArrowheads="1"/>
          </p:cNvSpPr>
          <p:nvPr>
            <p:ph type="title"/>
          </p:nvPr>
        </p:nvSpPr>
        <p:spPr/>
        <p:txBody>
          <a:bodyPr/>
          <a:lstStyle/>
          <a:p>
            <a:pPr defTabSz="296863">
              <a:spcBef>
                <a:spcPts val="800"/>
              </a:spcBef>
            </a:pPr>
            <a:r>
              <a:rPr lang="fr-FR" altLang="fr-FR" sz="3500"/>
              <a:t>MSc. DSAI</a:t>
            </a:r>
            <a:br>
              <a:rPr lang="fr-FR" altLang="fr-FR" sz="3500"/>
            </a:br>
            <a:r>
              <a:rPr lang="fr-FR" altLang="fr-FR" sz="3500"/>
              <a:t>Structure</a:t>
            </a:r>
          </a:p>
        </p:txBody>
      </p:sp>
      <p:sp>
        <p:nvSpPr>
          <p:cNvPr id="58371" name="Rectangle 3">
            <a:extLst>
              <a:ext uri="{FF2B5EF4-FFF2-40B4-BE49-F238E27FC236}">
                <a16:creationId xmlns:a16="http://schemas.microsoft.com/office/drawing/2014/main" id="{ABE7EDBD-FC9B-EF48-A157-3F8147E3ECBC}"/>
              </a:ext>
            </a:extLst>
          </p:cNvPr>
          <p:cNvSpPr>
            <a:spLocks noGrp="1" noChangeArrowheads="1"/>
          </p:cNvSpPr>
          <p:nvPr>
            <p:ph type="body" idx="1"/>
          </p:nvPr>
        </p:nvSpPr>
        <p:spPr/>
        <p:txBody>
          <a:bodyPr/>
          <a:lstStyle/>
          <a:p>
            <a:pPr marL="225425" indent="-225425" defTabSz="279400">
              <a:spcBef>
                <a:spcPts val="1100"/>
              </a:spcBef>
            </a:pPr>
            <a:r>
              <a:rPr lang="fr-FR" altLang="fr-FR" sz="1700"/>
              <a:t>S1 :</a:t>
            </a:r>
          </a:p>
          <a:p>
            <a:pPr marL="450850" lvl="1" indent="-225425" defTabSz="279400">
              <a:spcBef>
                <a:spcPts val="1100"/>
              </a:spcBef>
            </a:pPr>
            <a:r>
              <a:rPr lang="fr-FR" altLang="fr-FR" sz="1700"/>
              <a:t>refresher (probability / algebra / programming / scientific writing)</a:t>
            </a:r>
          </a:p>
          <a:p>
            <a:pPr marL="450850" lvl="1" indent="-225425" defTabSz="279400">
              <a:spcBef>
                <a:spcPts val="1100"/>
              </a:spcBef>
            </a:pPr>
            <a:r>
              <a:rPr lang="fr-FR" altLang="fr-FR" sz="1700"/>
              <a:t>lecture 1 (statistical inference / Python and R programming/ Machine Learning 1 / Data visualization / Workshop)</a:t>
            </a:r>
          </a:p>
          <a:p>
            <a:pPr marL="225425" indent="-225425" defTabSz="279400">
              <a:spcBef>
                <a:spcPts val="1100"/>
              </a:spcBef>
            </a:pPr>
            <a:r>
              <a:rPr lang="fr-FR" altLang="fr-FR" sz="1700"/>
              <a:t>S2 :</a:t>
            </a:r>
          </a:p>
          <a:p>
            <a:pPr marL="450850" lvl="1" indent="-225425" defTabSz="279400">
              <a:spcBef>
                <a:spcPts val="1100"/>
              </a:spcBef>
            </a:pPr>
            <a:r>
              <a:rPr lang="fr-FR" altLang="fr-FR" sz="1700"/>
              <a:t>lecture 2 (statistical learning / Model selection / Optimisation / Machine Learning 2 / Deep Learning 1 / Web of data / Case studies)</a:t>
            </a:r>
          </a:p>
          <a:p>
            <a:pPr marL="450850" lvl="1" indent="-225425" defTabSz="279400">
              <a:spcBef>
                <a:spcPts val="1100"/>
              </a:spcBef>
            </a:pPr>
            <a:r>
              <a:rPr lang="fr-FR" altLang="fr-FR" sz="1700"/>
              <a:t>Internship (10 weeks)</a:t>
            </a:r>
          </a:p>
          <a:p>
            <a:pPr marL="225425" indent="-225425" defTabSz="279400">
              <a:spcBef>
                <a:spcPts val="1100"/>
              </a:spcBef>
            </a:pPr>
            <a:r>
              <a:rPr lang="fr-FR" altLang="fr-FR" sz="1700"/>
              <a:t>S3 :</a:t>
            </a:r>
          </a:p>
          <a:p>
            <a:pPr marL="450850" lvl="1" indent="-225425" defTabSz="279400">
              <a:spcBef>
                <a:spcPts val="1100"/>
              </a:spcBef>
            </a:pPr>
            <a:r>
              <a:rPr lang="fr-FR" altLang="fr-FR" sz="1700"/>
              <a:t>lecture 3 (Bayesan learning / Model Based statical Learning/Deep Learning 2 / Introduction Theory)</a:t>
            </a:r>
          </a:p>
          <a:p>
            <a:pPr marL="450850" lvl="1" indent="-225425" defTabSz="279400">
              <a:spcBef>
                <a:spcPts val="1100"/>
              </a:spcBef>
            </a:pPr>
            <a:r>
              <a:rPr lang="fr-FR" altLang="fr-FR" sz="1700"/>
              <a:t>Elective lecture : Natural Language Processing / Federated Learning / Stochastic model / Image Processing / Medical images / Computer Vision / Statistical analysis of networks / …</a:t>
            </a:r>
          </a:p>
          <a:p>
            <a:pPr marL="450850" lvl="1" indent="-225425" defTabSz="279400">
              <a:spcBef>
                <a:spcPts val="1100"/>
              </a:spcBef>
            </a:pPr>
            <a:r>
              <a:rPr lang="fr-FR" altLang="fr-FR" sz="1700"/>
              <a:t>Research project</a:t>
            </a:r>
          </a:p>
          <a:p>
            <a:pPr marL="225425" indent="-225425" defTabSz="279400">
              <a:spcBef>
                <a:spcPts val="1100"/>
              </a:spcBef>
            </a:pPr>
            <a:r>
              <a:rPr lang="fr-FR" altLang="fr-FR" sz="1700"/>
              <a:t>S4 :</a:t>
            </a:r>
          </a:p>
          <a:p>
            <a:pPr marL="450850" lvl="1" indent="-225425" defTabSz="279400">
              <a:spcBef>
                <a:spcPts val="1100"/>
              </a:spcBef>
            </a:pPr>
            <a:r>
              <a:rPr lang="fr-FR" altLang="fr-FR" sz="1700"/>
              <a:t>internship (20 weeks)</a:t>
            </a:r>
          </a:p>
        </p:txBody>
      </p:sp>
      <p:pic>
        <p:nvPicPr>
          <p:cNvPr id="58372" name="Picture 4">
            <a:extLst>
              <a:ext uri="{FF2B5EF4-FFF2-40B4-BE49-F238E27FC236}">
                <a16:creationId xmlns:a16="http://schemas.microsoft.com/office/drawing/2014/main" id="{1F8502FE-D345-C3B9-AD40-D478E10A00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9038" y="188913"/>
            <a:ext cx="1427162"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5C6007EB-C18D-223B-1774-074750773661}"/>
              </a:ext>
            </a:extLst>
          </p:cNvPr>
          <p:cNvSpPr>
            <a:spLocks noGrp="1" noChangeArrowheads="1"/>
          </p:cNvSpPr>
          <p:nvPr>
            <p:ph type="title"/>
          </p:nvPr>
        </p:nvSpPr>
        <p:spPr/>
        <p:txBody>
          <a:bodyPr/>
          <a:lstStyle/>
          <a:p>
            <a:pPr defTabSz="296863">
              <a:spcBef>
                <a:spcPts val="800"/>
              </a:spcBef>
            </a:pPr>
            <a:r>
              <a:rPr lang="fr-FR" altLang="fr-FR" sz="3500"/>
              <a:t>MSc. DSAI</a:t>
            </a:r>
            <a:br>
              <a:rPr lang="fr-FR" altLang="fr-FR" sz="3500"/>
            </a:br>
            <a:r>
              <a:rPr lang="fr-FR" altLang="fr-FR" sz="3500"/>
              <a:t>Some numbers</a:t>
            </a:r>
          </a:p>
        </p:txBody>
      </p:sp>
      <p:sp>
        <p:nvSpPr>
          <p:cNvPr id="59394" name="Rectangle 2">
            <a:extLst>
              <a:ext uri="{FF2B5EF4-FFF2-40B4-BE49-F238E27FC236}">
                <a16:creationId xmlns:a16="http://schemas.microsoft.com/office/drawing/2014/main" id="{C2146654-73AC-F973-2413-C43C9F0B9726}"/>
              </a:ext>
            </a:extLst>
          </p:cNvPr>
          <p:cNvSpPr>
            <a:spLocks noGrp="1" noChangeArrowheads="1"/>
          </p:cNvSpPr>
          <p:nvPr>
            <p:ph type="body" idx="1"/>
          </p:nvPr>
        </p:nvSpPr>
        <p:spPr>
          <a:xfrm>
            <a:off x="508000" y="2428875"/>
            <a:ext cx="11988800" cy="6096000"/>
          </a:xfrm>
        </p:spPr>
        <p:txBody>
          <a:bodyPr/>
          <a:lstStyle/>
          <a:p>
            <a:pPr marL="261938" indent="-261938" defTabSz="327025">
              <a:spcBef>
                <a:spcPts val="1300"/>
              </a:spcBef>
            </a:pPr>
            <a:r>
              <a:rPr lang="fr-FR" altLang="fr-FR" sz="2000"/>
              <a:t>Student population</a:t>
            </a:r>
          </a:p>
          <a:p>
            <a:pPr marL="525463" lvl="1" indent="-263525" defTabSz="327025">
              <a:spcBef>
                <a:spcPts val="1300"/>
              </a:spcBef>
            </a:pPr>
            <a:endParaRPr lang="fr-FR" altLang="fr-FR" sz="2000"/>
          </a:p>
          <a:p>
            <a:pPr marL="261938" indent="-261938" defTabSz="327025">
              <a:spcBef>
                <a:spcPts val="1300"/>
              </a:spcBef>
            </a:pPr>
            <a:endParaRPr lang="fr-FR" altLang="fr-FR" sz="2000"/>
          </a:p>
          <a:p>
            <a:pPr marL="261938" indent="-261938" defTabSz="327025">
              <a:spcBef>
                <a:spcPts val="1300"/>
              </a:spcBef>
            </a:pPr>
            <a:endParaRPr lang="fr-FR" altLang="fr-FR" sz="2000"/>
          </a:p>
          <a:p>
            <a:pPr marL="261938" indent="-261938" defTabSz="327025">
              <a:spcBef>
                <a:spcPts val="1300"/>
              </a:spcBef>
            </a:pPr>
            <a:endParaRPr lang="fr-FR" altLang="fr-FR" sz="2000"/>
          </a:p>
          <a:p>
            <a:pPr marL="261938" indent="-261938" defTabSz="327025">
              <a:spcBef>
                <a:spcPts val="1300"/>
              </a:spcBef>
            </a:pPr>
            <a:endParaRPr lang="fr-FR" altLang="fr-FR" sz="2000"/>
          </a:p>
          <a:p>
            <a:pPr marL="261938" indent="-261938" defTabSz="327025">
              <a:spcBef>
                <a:spcPts val="1300"/>
              </a:spcBef>
            </a:pPr>
            <a:r>
              <a:rPr lang="fr-FR" altLang="fr-FR" sz="2000"/>
              <a:t>Mobility :</a:t>
            </a:r>
          </a:p>
          <a:p>
            <a:pPr marL="525463" lvl="1" indent="-263525" defTabSz="327025">
              <a:spcBef>
                <a:spcPts val="1300"/>
              </a:spcBef>
            </a:pPr>
            <a:r>
              <a:rPr lang="fr-FR" altLang="fr-FR" sz="2000"/>
              <a:t>possible with Erasmus UCA program (using the agreements signed by the mathematics or computer science departments)</a:t>
            </a:r>
          </a:p>
          <a:p>
            <a:pPr marL="525463" lvl="1" indent="-263525" defTabSz="327025">
              <a:spcBef>
                <a:spcPts val="1300"/>
              </a:spcBef>
            </a:pPr>
            <a:r>
              <a:rPr lang="fr-FR" altLang="fr-FR" sz="2000"/>
              <a:t>With Laval University (Quebec)</a:t>
            </a:r>
          </a:p>
          <a:p>
            <a:pPr marL="261938" indent="-261938" defTabSz="327025">
              <a:spcBef>
                <a:spcPts val="1300"/>
              </a:spcBef>
            </a:pPr>
            <a:r>
              <a:rPr lang="fr-FR" altLang="fr-FR" sz="2000"/>
              <a:t>More information on :</a:t>
            </a:r>
          </a:p>
          <a:p>
            <a:pPr marL="525463" lvl="1" indent="-263525" defTabSz="327025">
              <a:spcBef>
                <a:spcPts val="1300"/>
              </a:spcBef>
            </a:pPr>
            <a:r>
              <a:rPr lang="fr-FR" altLang="fr-FR" sz="2000" u="sng">
                <a:hlinkClick r:id="rId2"/>
              </a:rPr>
              <a:t>https://univ-cotedazur.eu/msc/msc-data-science-and-artificial-intelligence</a:t>
            </a:r>
            <a:endParaRPr lang="fr-FR" altLang="fr-FR" sz="2000"/>
          </a:p>
        </p:txBody>
      </p:sp>
      <p:pic>
        <p:nvPicPr>
          <p:cNvPr id="59395" name="Picture 3">
            <a:extLst>
              <a:ext uri="{FF2B5EF4-FFF2-40B4-BE49-F238E27FC236}">
                <a16:creationId xmlns:a16="http://schemas.microsoft.com/office/drawing/2014/main" id="{787BB6DA-D0E9-88B3-E580-F4B972FD6B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9038" y="188913"/>
            <a:ext cx="1427162"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9396" name="Group 4">
            <a:extLst>
              <a:ext uri="{FF2B5EF4-FFF2-40B4-BE49-F238E27FC236}">
                <a16:creationId xmlns:a16="http://schemas.microsoft.com/office/drawing/2014/main" id="{8184900B-FABD-9552-7F86-4A032C879418}"/>
              </a:ext>
            </a:extLst>
          </p:cNvPr>
          <p:cNvGraphicFramePr>
            <a:graphicFrameLocks noGrp="1"/>
          </p:cNvGraphicFramePr>
          <p:nvPr/>
        </p:nvGraphicFramePr>
        <p:xfrm>
          <a:off x="2259013" y="3025775"/>
          <a:ext cx="8483600" cy="4470400"/>
        </p:xfrm>
        <a:graphic>
          <a:graphicData uri="http://schemas.openxmlformats.org/drawingml/2006/table">
            <a:tbl>
              <a:tblPr/>
              <a:tblGrid>
                <a:gridCol w="1370012">
                  <a:extLst>
                    <a:ext uri="{9D8B030D-6E8A-4147-A177-3AD203B41FA5}">
                      <a16:colId xmlns:a16="http://schemas.microsoft.com/office/drawing/2014/main" val="1491063628"/>
                    </a:ext>
                  </a:extLst>
                </a:gridCol>
                <a:gridCol w="1370013">
                  <a:extLst>
                    <a:ext uri="{9D8B030D-6E8A-4147-A177-3AD203B41FA5}">
                      <a16:colId xmlns:a16="http://schemas.microsoft.com/office/drawing/2014/main" val="4233710726"/>
                    </a:ext>
                  </a:extLst>
                </a:gridCol>
                <a:gridCol w="1370012">
                  <a:extLst>
                    <a:ext uri="{9D8B030D-6E8A-4147-A177-3AD203B41FA5}">
                      <a16:colId xmlns:a16="http://schemas.microsoft.com/office/drawing/2014/main" val="1161019777"/>
                    </a:ext>
                  </a:extLst>
                </a:gridCol>
                <a:gridCol w="1370013">
                  <a:extLst>
                    <a:ext uri="{9D8B030D-6E8A-4147-A177-3AD203B41FA5}">
                      <a16:colId xmlns:a16="http://schemas.microsoft.com/office/drawing/2014/main" val="1307005851"/>
                    </a:ext>
                  </a:extLst>
                </a:gridCol>
                <a:gridCol w="1370012">
                  <a:extLst>
                    <a:ext uri="{9D8B030D-6E8A-4147-A177-3AD203B41FA5}">
                      <a16:colId xmlns:a16="http://schemas.microsoft.com/office/drawing/2014/main" val="1658349770"/>
                    </a:ext>
                  </a:extLst>
                </a:gridCol>
                <a:gridCol w="1633538">
                  <a:extLst>
                    <a:ext uri="{9D8B030D-6E8A-4147-A177-3AD203B41FA5}">
                      <a16:colId xmlns:a16="http://schemas.microsoft.com/office/drawing/2014/main" val="2223137443"/>
                    </a:ext>
                  </a:extLst>
                </a:gridCol>
              </a:tblGrid>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M1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Graduate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M2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Graduate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000" b="0" i="1"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Cont. in PhD</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B0564E"/>
                    </a:solidFill>
                  </a:tcPr>
                </a:tc>
                <a:extLst>
                  <a:ext uri="{0D108BD9-81ED-4DB2-BD59-A6C34878D82A}">
                    <a16:rowId xmlns:a16="http://schemas.microsoft.com/office/drawing/2014/main" val="1116234881"/>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2018-19</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89847F"/>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8</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2559183648"/>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2019-20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89847F"/>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7</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194670832"/>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2020-21</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89847F"/>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10</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5</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2
22
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3673145213"/>
                  </a:ext>
                </a:extLst>
              </a:tr>
              <a:tr h="492125">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2021-22</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89847F"/>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13</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14</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1"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cap="flat">
                      <a:noFill/>
                    </a:lnL>
                    <a:lnR cap="flat">
                      <a:noFill/>
                    </a:lnR>
                    <a:lnT cap="flat">
                      <a:noFill/>
                    </a:lnT>
                    <a:lnB cap="flat">
                      <a:noFill/>
                    </a:lnB>
                    <a:lnTlToBr>
                      <a:noFill/>
                    </a:lnTlToBr>
                    <a:lnBlToTr>
                      <a:noFill/>
                    </a:lnBlToTr>
                    <a:solidFill>
                      <a:srgbClr val="C9C3BA">
                        <a:alpha val="50000"/>
                      </a:srgbClr>
                    </a:solidFill>
                  </a:tcPr>
                </a:tc>
                <a:extLst>
                  <a:ext uri="{0D108BD9-81ED-4DB2-BD59-A6C34878D82A}">
                    <a16:rowId xmlns:a16="http://schemas.microsoft.com/office/drawing/2014/main" val="131768735"/>
                  </a:ext>
                </a:extLst>
              </a:tr>
            </a:tbl>
          </a:graphicData>
        </a:graphic>
      </p:graphicFrame>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0B15EAD9-CB38-7357-863B-8E928B0A890F}"/>
              </a:ext>
            </a:extLst>
          </p:cNvPr>
          <p:cNvSpPr>
            <a:spLocks noGrp="1" noChangeArrowheads="1"/>
          </p:cNvSpPr>
          <p:nvPr>
            <p:ph type="title"/>
          </p:nvPr>
        </p:nvSpPr>
        <p:spPr/>
        <p:txBody>
          <a:bodyPr/>
          <a:lstStyle/>
          <a:p>
            <a:r>
              <a:rPr lang="fr-FR" altLang="fr-FR"/>
              <a:t>Après le MSc DSAI</a:t>
            </a:r>
          </a:p>
        </p:txBody>
      </p:sp>
      <p:sp>
        <p:nvSpPr>
          <p:cNvPr id="60418" name="Text Box 2" descr="Espace réservé du contenu 3">
            <a:extLst>
              <a:ext uri="{FF2B5EF4-FFF2-40B4-BE49-F238E27FC236}">
                <a16:creationId xmlns:a16="http://schemas.microsoft.com/office/drawing/2014/main" id="{7135EC14-32EE-E0C6-9830-889FD9DFA4C1}"/>
              </a:ext>
            </a:extLst>
          </p:cNvPr>
          <p:cNvSpPr txBox="1">
            <a:spLocks/>
          </p:cNvSpPr>
          <p:nvPr/>
        </p:nvSpPr>
        <p:spPr bwMode="auto">
          <a:xfrm>
            <a:off x="1235075" y="3702050"/>
            <a:ext cx="10533063" cy="472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8768" tIns="48768" rIns="48768" bIns="48768"/>
          <a:lstStyle>
            <a:lvl1pPr marL="390525" indent="-390525">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just">
              <a:spcBef>
                <a:spcPts val="1800"/>
              </a:spcBef>
              <a:buClr>
                <a:srgbClr val="929292"/>
              </a:buClr>
              <a:buSzPct val="60000"/>
              <a:buFont typeface="Zapf Dingbats" charset="0"/>
              <a:buChar char="❖"/>
            </a:pPr>
            <a:r>
              <a:rPr lang="fr-FR" altLang="fr-FR" sz="30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Thèse académique ou CIFRE  </a:t>
            </a:r>
            <a:endParaRPr lang="fr-FR" altLang="fr-FR">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just">
              <a:spcBef>
                <a:spcPts val="1800"/>
              </a:spcBef>
              <a:buClr>
                <a:srgbClr val="929292"/>
              </a:buClr>
              <a:buSzPct val="60000"/>
              <a:buFont typeface="Zapf Dingbats" charset="0"/>
              <a:buChar char="❖"/>
            </a:pPr>
            <a:r>
              <a:rPr lang="fr-FR" altLang="fr-FR" sz="30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Data scientist</a:t>
            </a:r>
          </a:p>
          <a:p>
            <a:pPr algn="just">
              <a:spcBef>
                <a:spcPts val="1800"/>
              </a:spcBef>
              <a:buClr>
                <a:srgbClr val="929292"/>
              </a:buClr>
              <a:buSzPct val="60000"/>
              <a:buFont typeface="Zapf Dingbats" charset="0"/>
              <a:buChar char="❖"/>
            </a:pPr>
            <a:r>
              <a:rPr lang="fr-FR" altLang="fr-FR" sz="30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chargé d’études statistiques</a:t>
            </a:r>
          </a:p>
          <a:p>
            <a:pPr algn="just">
              <a:spcBef>
                <a:spcPts val="1800"/>
              </a:spcBef>
              <a:buClr>
                <a:srgbClr val="929292"/>
              </a:buClr>
              <a:buSzPct val="60000"/>
              <a:buFont typeface="Zapf Dingbats" charset="0"/>
              <a:buChar char="❖"/>
            </a:pPr>
            <a:r>
              <a:rPr lang="fr-FR" altLang="fr-FR" sz="30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Data Miner</a:t>
            </a:r>
          </a:p>
          <a:p>
            <a:pPr algn="just">
              <a:spcBef>
                <a:spcPts val="1800"/>
              </a:spcBef>
              <a:buClr>
                <a:srgbClr val="929292"/>
              </a:buClr>
              <a:buSzPct val="60000"/>
              <a:buFont typeface="Zapf Dingbats" charset="0"/>
              <a:buChar char="❖"/>
            </a:pPr>
            <a:r>
              <a:rPr lang="fr-FR" altLang="fr-FR" sz="30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Gestionnaire bases de données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07C744A2-DB66-3DDD-1298-E7E1553D8D81}"/>
              </a:ext>
            </a:extLst>
          </p:cNvPr>
          <p:cNvSpPr>
            <a:spLocks noGrp="1" noChangeArrowheads="1"/>
          </p:cNvSpPr>
          <p:nvPr>
            <p:ph type="title"/>
          </p:nvPr>
        </p:nvSpPr>
        <p:spPr>
          <a:xfrm>
            <a:off x="508000" y="3670300"/>
            <a:ext cx="11988800" cy="2413000"/>
          </a:xfrm>
        </p:spPr>
        <p:txBody>
          <a:bodyPr/>
          <a:lstStyle/>
          <a:p>
            <a:r>
              <a:rPr lang="fr-FR" altLang="fr-FR"/>
              <a:t>Contacts et Renseignements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Text Box 1">
            <a:extLst>
              <a:ext uri="{FF2B5EF4-FFF2-40B4-BE49-F238E27FC236}">
                <a16:creationId xmlns:a16="http://schemas.microsoft.com/office/drawing/2014/main" id="{F78910C8-122C-9202-A946-2AFFD9FA4C31}"/>
              </a:ext>
            </a:extLst>
          </p:cNvPr>
          <p:cNvSpPr txBox="1">
            <a:spLocks/>
          </p:cNvSpPr>
          <p:nvPr/>
        </p:nvSpPr>
        <p:spPr bwMode="auto">
          <a:xfrm>
            <a:off x="701675" y="757238"/>
            <a:ext cx="11599863" cy="294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defTabSz="571500">
              <a:defRPr sz="2400">
                <a:solidFill>
                  <a:srgbClr val="414141"/>
                </a:solidFill>
                <a:latin typeface="Palatino" pitchFamily="2" charset="77"/>
                <a:ea typeface="Palatino" pitchFamily="2" charset="77"/>
                <a:cs typeface="Palatino" pitchFamily="2" charset="77"/>
                <a:sym typeface="Palatino" pitchFamily="2" charset="77"/>
              </a:defRPr>
            </a:lvl1pPr>
            <a:lvl2pPr defTabSz="571500">
              <a:defRPr sz="2400">
                <a:solidFill>
                  <a:srgbClr val="414141"/>
                </a:solidFill>
                <a:latin typeface="Palatino" pitchFamily="2" charset="77"/>
                <a:ea typeface="Palatino" pitchFamily="2" charset="77"/>
                <a:cs typeface="Palatino" pitchFamily="2" charset="77"/>
                <a:sym typeface="Palatino" pitchFamily="2" charset="77"/>
              </a:defRPr>
            </a:lvl2pPr>
            <a:lvl3pPr defTabSz="571500">
              <a:defRPr sz="2400">
                <a:solidFill>
                  <a:srgbClr val="414141"/>
                </a:solidFill>
                <a:latin typeface="Palatino" pitchFamily="2" charset="77"/>
                <a:ea typeface="Palatino" pitchFamily="2" charset="77"/>
                <a:cs typeface="Palatino" pitchFamily="2" charset="77"/>
                <a:sym typeface="Palatino" pitchFamily="2" charset="77"/>
              </a:defRPr>
            </a:lvl3pPr>
            <a:lvl4pPr defTabSz="571500">
              <a:defRPr sz="2400">
                <a:solidFill>
                  <a:srgbClr val="414141"/>
                </a:solidFill>
                <a:latin typeface="Palatino" pitchFamily="2" charset="77"/>
                <a:ea typeface="Palatino" pitchFamily="2" charset="77"/>
                <a:cs typeface="Palatino" pitchFamily="2" charset="77"/>
                <a:sym typeface="Palatino" pitchFamily="2" charset="77"/>
              </a:defRPr>
            </a:lvl4pPr>
            <a:lvl5pPr defTabSz="571500">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571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571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571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5715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r>
              <a:rPr lang="fr-FR" altLang="fr-FR" sz="2300" b="1" u="sng" dirty="0">
                <a:solidFill>
                  <a:srgbClr val="D93E2B"/>
                </a:solidFill>
                <a:hlinkClick r:id="rId2"/>
              </a:rPr>
              <a:t>Les métiers des mathématiques</a:t>
            </a:r>
            <a:r>
              <a:rPr lang="fr-FR" altLang="fr-FR" sz="2300" b="1" dirty="0">
                <a:solidFill>
                  <a:srgbClr val="D93E2B"/>
                </a:solidFill>
              </a:rPr>
              <a:t> </a:t>
            </a:r>
          </a:p>
          <a:p>
            <a:pPr algn="l"/>
            <a:endParaRPr lang="fr-FR" altLang="fr-FR" sz="2300" b="1" dirty="0">
              <a:solidFill>
                <a:srgbClr val="D93E2B"/>
              </a:solidFill>
            </a:endParaRPr>
          </a:p>
          <a:p>
            <a:pPr algn="l"/>
            <a:r>
              <a:rPr lang="fr-FR" altLang="fr-FR" sz="2300" b="1" u="sng" dirty="0">
                <a:solidFill>
                  <a:srgbClr val="D93E2B"/>
                </a:solidFill>
                <a:hlinkClick r:id="rId3"/>
              </a:rPr>
              <a:t>Site web du département de Mathématiques de l’ Université de Nice</a:t>
            </a:r>
            <a:r>
              <a:rPr lang="fr-FR" altLang="fr-FR" sz="2300" b="1" dirty="0">
                <a:solidFill>
                  <a:srgbClr val="D93E2B"/>
                </a:solidFill>
              </a:rPr>
              <a:t> ( avec sites web des masters IM, MPA/MFA,MF/Math AGREG,  et liens vers Mod 4 </a:t>
            </a:r>
            <a:r>
              <a:rPr lang="fr-FR" altLang="fr-FR" sz="2300" b="1" dirty="0" err="1">
                <a:solidFill>
                  <a:srgbClr val="D93E2B"/>
                </a:solidFill>
              </a:rPr>
              <a:t>Neu</a:t>
            </a:r>
            <a:r>
              <a:rPr lang="fr-FR" altLang="fr-FR" sz="2300" b="1" dirty="0">
                <a:solidFill>
                  <a:srgbClr val="D93E2B"/>
                </a:solidFill>
              </a:rPr>
              <a:t> </a:t>
            </a:r>
            <a:r>
              <a:rPr lang="fr-FR" altLang="fr-FR" sz="2300" b="1" dirty="0" err="1">
                <a:solidFill>
                  <a:srgbClr val="D93E2B"/>
                </a:solidFill>
              </a:rPr>
              <a:t>Cog</a:t>
            </a:r>
            <a:r>
              <a:rPr lang="fr-FR" altLang="fr-FR" sz="2300" b="1" dirty="0">
                <a:solidFill>
                  <a:srgbClr val="D93E2B"/>
                </a:solidFill>
              </a:rPr>
              <a:t>, Data Science)</a:t>
            </a:r>
          </a:p>
          <a:p>
            <a:pPr algn="l"/>
            <a:endParaRPr lang="fr-FR" altLang="fr-FR" sz="2300" b="1" dirty="0">
              <a:solidFill>
                <a:srgbClr val="D93E2B"/>
              </a:solidFill>
            </a:endParaRPr>
          </a:p>
          <a:p>
            <a:pPr algn="l"/>
            <a:r>
              <a:rPr lang="fr-FR" altLang="fr-FR" sz="2300" b="1" u="sng" dirty="0">
                <a:solidFill>
                  <a:srgbClr val="D93E2B"/>
                </a:solidFill>
                <a:hlinkClick r:id="rId4"/>
              </a:rPr>
              <a:t>Site web du Master MEEF</a:t>
            </a:r>
            <a:r>
              <a:rPr lang="fr-FR" altLang="fr-FR" sz="2300" b="1" dirty="0">
                <a:solidFill>
                  <a:srgbClr val="D93E2B"/>
                </a:solidFill>
              </a:rPr>
              <a:t> </a:t>
            </a:r>
          </a:p>
          <a:p>
            <a:pPr algn="l"/>
            <a:r>
              <a:rPr lang="fr-FR" altLang="fr-FR" sz="2300" b="1" dirty="0">
                <a:solidFill>
                  <a:srgbClr val="D93E2B"/>
                </a:solidFill>
              </a:rPr>
              <a:t> </a:t>
            </a:r>
          </a:p>
        </p:txBody>
      </p:sp>
      <p:sp>
        <p:nvSpPr>
          <p:cNvPr id="67586" name="Text Box 2">
            <a:extLst>
              <a:ext uri="{FF2B5EF4-FFF2-40B4-BE49-F238E27FC236}">
                <a16:creationId xmlns:a16="http://schemas.microsoft.com/office/drawing/2014/main" id="{DEA14888-B628-D725-254C-BF302208F680}"/>
              </a:ext>
            </a:extLst>
          </p:cNvPr>
          <p:cNvSpPr txBox="1">
            <a:spLocks/>
          </p:cNvSpPr>
          <p:nvPr/>
        </p:nvSpPr>
        <p:spPr bwMode="auto">
          <a:xfrm>
            <a:off x="6708775" y="4173538"/>
            <a:ext cx="6810375" cy="446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marL="131763" indent="-131763">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spcBef>
                <a:spcPts val="2400"/>
              </a:spcBef>
              <a:buClr>
                <a:srgbClr val="929292"/>
              </a:buClr>
              <a:buSzPct val="60000"/>
              <a:buFont typeface="Zapf Dingbats" charset="0"/>
              <a:buChar char="❖"/>
            </a:pPr>
            <a:r>
              <a:rPr lang="fr-FR" altLang="fr-FR" sz="2000" dirty="0" err="1">
                <a:solidFill>
                  <a:srgbClr val="A8875C"/>
                </a:solidFill>
              </a:rPr>
              <a:t>MSc</a:t>
            </a:r>
            <a:r>
              <a:rPr lang="fr-FR" altLang="fr-FR" sz="2000" dirty="0">
                <a:solidFill>
                  <a:srgbClr val="A8875C"/>
                </a:solidFill>
              </a:rPr>
              <a:t> Mod 4 </a:t>
            </a:r>
            <a:r>
              <a:rPr lang="fr-FR" altLang="fr-FR" sz="2000" dirty="0" err="1">
                <a:solidFill>
                  <a:srgbClr val="A8875C"/>
                </a:solidFill>
              </a:rPr>
              <a:t>Neu</a:t>
            </a:r>
            <a:r>
              <a:rPr lang="fr-FR" altLang="fr-FR" sz="2000" dirty="0">
                <a:solidFill>
                  <a:srgbClr val="A8875C"/>
                </a:solidFill>
              </a:rPr>
              <a:t> </a:t>
            </a:r>
            <a:r>
              <a:rPr lang="fr-FR" altLang="fr-FR" sz="2000" dirty="0" err="1">
                <a:solidFill>
                  <a:srgbClr val="A8875C"/>
                </a:solidFill>
              </a:rPr>
              <a:t>Cog</a:t>
            </a:r>
            <a:r>
              <a:rPr lang="fr-FR" altLang="fr-FR" sz="2000" dirty="0">
                <a:solidFill>
                  <a:srgbClr val="A8875C"/>
                </a:solidFill>
              </a:rPr>
              <a:t> : </a:t>
            </a:r>
            <a:r>
              <a:rPr lang="fr-FR" altLang="fr-FR" sz="2000" dirty="0">
                <a:solidFill>
                  <a:srgbClr val="0070C0"/>
                </a:solidFill>
              </a:rPr>
              <a:t>Patricia Reynaud</a:t>
            </a:r>
          </a:p>
          <a:p>
            <a:pPr algn="l">
              <a:spcBef>
                <a:spcPts val="2400"/>
              </a:spcBef>
              <a:buClr>
                <a:srgbClr val="929292"/>
              </a:buClr>
              <a:buSzPct val="60000"/>
              <a:buFont typeface="Zapf Dingbats" charset="0"/>
              <a:buChar char="❖"/>
            </a:pPr>
            <a:r>
              <a:rPr lang="fr-FR" altLang="fr-FR" sz="2000" dirty="0" err="1">
                <a:solidFill>
                  <a:srgbClr val="A8875C"/>
                </a:solidFill>
              </a:rPr>
              <a:t>MSc</a:t>
            </a:r>
            <a:r>
              <a:rPr lang="fr-FR" altLang="fr-FR" sz="2000" dirty="0">
                <a:solidFill>
                  <a:srgbClr val="A8875C"/>
                </a:solidFill>
              </a:rPr>
              <a:t> DSAI: </a:t>
            </a:r>
            <a:r>
              <a:rPr lang="fr-FR" altLang="fr-FR" sz="2000" dirty="0">
                <a:solidFill>
                  <a:srgbClr val="0070C0"/>
                </a:solidFill>
              </a:rPr>
              <a:t>Michel </a:t>
            </a:r>
            <a:r>
              <a:rPr lang="fr-FR" altLang="fr-FR" sz="2000" dirty="0" err="1">
                <a:solidFill>
                  <a:srgbClr val="0070C0"/>
                </a:solidFill>
              </a:rPr>
              <a:t>Riveill</a:t>
            </a:r>
            <a:endParaRPr lang="fr-FR" altLang="fr-FR" sz="2000" dirty="0">
              <a:solidFill>
                <a:srgbClr val="0070C0"/>
              </a:solidFill>
            </a:endParaRPr>
          </a:p>
        </p:txBody>
      </p:sp>
      <p:sp>
        <p:nvSpPr>
          <p:cNvPr id="67587" name="Rectangle 3">
            <a:extLst>
              <a:ext uri="{FF2B5EF4-FFF2-40B4-BE49-F238E27FC236}">
                <a16:creationId xmlns:a16="http://schemas.microsoft.com/office/drawing/2014/main" id="{9D4A78F0-E322-5F3E-6445-0137DE070255}"/>
              </a:ext>
            </a:extLst>
          </p:cNvPr>
          <p:cNvSpPr>
            <a:spLocks noGrp="1" noChangeArrowheads="1"/>
          </p:cNvSpPr>
          <p:nvPr>
            <p:ph type="body" sz="quarter" idx="4294967295"/>
          </p:nvPr>
        </p:nvSpPr>
        <p:spPr>
          <a:xfrm>
            <a:off x="692150" y="4173538"/>
            <a:ext cx="4783138" cy="4465637"/>
          </a:xfrm>
        </p:spPr>
        <p:txBody>
          <a:bodyPr anchor="t"/>
          <a:lstStyle/>
          <a:p>
            <a:pPr marL="465138" indent="-465138" defTabSz="577850">
              <a:spcBef>
                <a:spcPts val="2300"/>
              </a:spcBef>
            </a:pPr>
            <a:r>
              <a:rPr lang="fr-FR" altLang="fr-FR" sz="1900" dirty="0">
                <a:solidFill>
                  <a:srgbClr val="496392"/>
                </a:solidFill>
              </a:rPr>
              <a:t>Master 1 IM : </a:t>
            </a:r>
            <a:r>
              <a:rPr lang="fr-FR" altLang="fr-FR" sz="1900" dirty="0">
                <a:solidFill>
                  <a:srgbClr val="0070C0"/>
                </a:solidFill>
              </a:rPr>
              <a:t>Thomas Rey </a:t>
            </a:r>
          </a:p>
          <a:p>
            <a:pPr marL="465138" indent="-465138" defTabSz="577850">
              <a:spcBef>
                <a:spcPts val="2300"/>
              </a:spcBef>
            </a:pPr>
            <a:r>
              <a:rPr lang="fr-FR" altLang="fr-FR" sz="1900" dirty="0">
                <a:solidFill>
                  <a:srgbClr val="496392"/>
                </a:solidFill>
              </a:rPr>
              <a:t>Master 2 IM : </a:t>
            </a:r>
            <a:r>
              <a:rPr lang="fr-FR" altLang="fr-FR" sz="1900" dirty="0">
                <a:solidFill>
                  <a:srgbClr val="0070C0"/>
                </a:solidFill>
              </a:rPr>
              <a:t>Elisabeth Pécou</a:t>
            </a:r>
          </a:p>
          <a:p>
            <a:pPr marL="465138" indent="-465138" defTabSz="577850">
              <a:spcBef>
                <a:spcPts val="2300"/>
              </a:spcBef>
            </a:pPr>
            <a:r>
              <a:rPr lang="fr-FR" altLang="fr-FR" sz="1900" dirty="0">
                <a:solidFill>
                  <a:srgbClr val="496392"/>
                </a:solidFill>
              </a:rPr>
              <a:t>Master 1 MFA </a:t>
            </a:r>
            <a:r>
              <a:rPr lang="fr-FR" altLang="fr-FR" sz="1900" dirty="0">
                <a:solidFill>
                  <a:srgbClr val="0070C0"/>
                </a:solidFill>
              </a:rPr>
              <a:t>: Emmanuel </a:t>
            </a:r>
            <a:r>
              <a:rPr lang="fr-FR" altLang="fr-FR" sz="1900" dirty="0" err="1">
                <a:solidFill>
                  <a:srgbClr val="0070C0"/>
                </a:solidFill>
              </a:rPr>
              <a:t>Militon</a:t>
            </a:r>
            <a:endParaRPr lang="fr-FR" altLang="fr-FR" sz="1900" u="sng" dirty="0">
              <a:solidFill>
                <a:srgbClr val="0070C0"/>
              </a:solidFill>
            </a:endParaRPr>
          </a:p>
          <a:p>
            <a:pPr marL="465138" indent="-465138" defTabSz="577850">
              <a:spcBef>
                <a:spcPts val="2300"/>
              </a:spcBef>
            </a:pPr>
            <a:r>
              <a:rPr lang="fr-FR" altLang="fr-FR" sz="1900" dirty="0">
                <a:solidFill>
                  <a:srgbClr val="496392"/>
                </a:solidFill>
              </a:rPr>
              <a:t>Master 2 MFA : </a:t>
            </a:r>
            <a:r>
              <a:rPr lang="fr-FR" altLang="fr-FR" sz="1900" dirty="0">
                <a:solidFill>
                  <a:srgbClr val="0070C0"/>
                </a:solidFill>
              </a:rPr>
              <a:t>Sorin </a:t>
            </a:r>
            <a:r>
              <a:rPr lang="fr-FR" altLang="fr-FR" sz="1900" dirty="0" err="1">
                <a:solidFill>
                  <a:srgbClr val="0070C0"/>
                </a:solidFill>
              </a:rPr>
              <a:t>Dumitrescu</a:t>
            </a:r>
            <a:endParaRPr lang="fr-FR" altLang="fr-FR" sz="1900" dirty="0">
              <a:solidFill>
                <a:srgbClr val="0070C0"/>
              </a:solidFill>
            </a:endParaRPr>
          </a:p>
          <a:p>
            <a:pPr marL="465138" indent="-465138" defTabSz="577850">
              <a:spcBef>
                <a:spcPts val="2300"/>
              </a:spcBef>
            </a:pPr>
            <a:r>
              <a:rPr lang="fr-FR" altLang="fr-FR" sz="1900" dirty="0">
                <a:solidFill>
                  <a:srgbClr val="496392"/>
                </a:solidFill>
              </a:rPr>
              <a:t>Master 2 Math AGREG : </a:t>
            </a:r>
            <a:r>
              <a:rPr lang="fr-FR" altLang="fr-FR" sz="1900" dirty="0">
                <a:solidFill>
                  <a:srgbClr val="0070C0"/>
                </a:solidFill>
              </a:rPr>
              <a:t>Florent Berthelin</a:t>
            </a:r>
          </a:p>
          <a:p>
            <a:pPr marL="465138" indent="-465138" defTabSz="577850">
              <a:spcBef>
                <a:spcPts val="2300"/>
              </a:spcBef>
            </a:pPr>
            <a:r>
              <a:rPr lang="fr-FR" altLang="fr-FR" sz="1900" dirty="0">
                <a:solidFill>
                  <a:srgbClr val="496392"/>
                </a:solidFill>
              </a:rPr>
              <a:t>Double diplôme </a:t>
            </a:r>
            <a:r>
              <a:rPr lang="fr-FR" altLang="fr-FR" sz="1900" dirty="0" err="1">
                <a:solidFill>
                  <a:srgbClr val="496392"/>
                </a:solidFill>
              </a:rPr>
              <a:t>UniCA</a:t>
            </a:r>
            <a:r>
              <a:rPr lang="fr-FR" altLang="fr-FR" sz="1900" dirty="0">
                <a:solidFill>
                  <a:srgbClr val="496392"/>
                </a:solidFill>
              </a:rPr>
              <a:t>-EDHEC : </a:t>
            </a:r>
            <a:r>
              <a:rPr lang="fr-FR" altLang="fr-FR" sz="1900" dirty="0">
                <a:solidFill>
                  <a:srgbClr val="0070C0"/>
                </a:solidFill>
              </a:rPr>
              <a:t>Stéphane Descombes</a:t>
            </a:r>
          </a:p>
          <a:p>
            <a:pPr marL="465138" indent="-465138" defTabSz="577850">
              <a:spcBef>
                <a:spcPts val="2300"/>
              </a:spcBef>
            </a:pPr>
            <a:r>
              <a:rPr lang="fr-FR" altLang="fr-FR" sz="1900" dirty="0">
                <a:solidFill>
                  <a:srgbClr val="496392"/>
                </a:solidFill>
              </a:rPr>
              <a:t>Master 1 MEEF  : </a:t>
            </a:r>
            <a:r>
              <a:rPr lang="fr-FR" altLang="fr-FR" sz="1900" dirty="0">
                <a:solidFill>
                  <a:srgbClr val="0070C0"/>
                </a:solidFill>
              </a:rPr>
              <a:t>Denis </a:t>
            </a:r>
            <a:r>
              <a:rPr lang="fr-FR" altLang="fr-FR" sz="1900" dirty="0" err="1">
                <a:solidFill>
                  <a:srgbClr val="0070C0"/>
                </a:solidFill>
              </a:rPr>
              <a:t>Torralba</a:t>
            </a:r>
            <a:endParaRPr lang="fr-FR" altLang="fr-FR" sz="1900" u="sng" dirty="0">
              <a:solidFill>
                <a:srgbClr val="0070C0"/>
              </a:solidFill>
            </a:endParaRPr>
          </a:p>
          <a:p>
            <a:pPr marL="465138" indent="-465138" defTabSz="577850">
              <a:spcBef>
                <a:spcPts val="2300"/>
              </a:spcBef>
            </a:pPr>
            <a:r>
              <a:rPr lang="fr-FR" altLang="fr-FR" sz="1900" dirty="0">
                <a:solidFill>
                  <a:srgbClr val="496392"/>
                </a:solidFill>
              </a:rPr>
              <a:t>Master 2 MEEF : </a:t>
            </a:r>
            <a:r>
              <a:rPr lang="fr-FR" altLang="fr-FR" sz="1900" dirty="0">
                <a:solidFill>
                  <a:srgbClr val="0070C0"/>
                </a:solidFill>
              </a:rPr>
              <a:t>Alain </a:t>
            </a:r>
            <a:r>
              <a:rPr lang="fr-FR" altLang="fr-FR" sz="1900" dirty="0" err="1">
                <a:solidFill>
                  <a:srgbClr val="0070C0"/>
                </a:solidFill>
              </a:rPr>
              <a:t>Patriti</a:t>
            </a:r>
            <a:endParaRPr lang="fr-FR" altLang="fr-FR" sz="1900" dirty="0">
              <a:solidFill>
                <a:srgbClr val="0070C0"/>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7287BAEA-9905-86DC-2540-8A0489F403D5}"/>
              </a:ext>
            </a:extLst>
          </p:cNvPr>
          <p:cNvSpPr>
            <a:spLocks/>
          </p:cNvSpPr>
          <p:nvPr/>
        </p:nvSpPr>
        <p:spPr bwMode="auto">
          <a:xfrm>
            <a:off x="5487988" y="8077200"/>
            <a:ext cx="5638800" cy="865188"/>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fr-FR" altLang="fr-FR" sz="3200">
                <a:solidFill>
                  <a:srgbClr val="FFFFFF"/>
                </a:solidFill>
                <a:effectLst>
                  <a:outerShdw blurRad="38100" dist="38100" dir="2700000" algn="tl">
                    <a:srgbClr val="C0C0C0"/>
                  </a:outerShdw>
                </a:effectLst>
              </a:rPr>
              <a:t>Licence ( bac + 3)</a:t>
            </a:r>
          </a:p>
        </p:txBody>
      </p:sp>
      <p:sp>
        <p:nvSpPr>
          <p:cNvPr id="9218" name="Rectangle 2">
            <a:extLst>
              <a:ext uri="{FF2B5EF4-FFF2-40B4-BE49-F238E27FC236}">
                <a16:creationId xmlns:a16="http://schemas.microsoft.com/office/drawing/2014/main" id="{4F730243-F009-F1D1-17D0-407EFF290316}"/>
              </a:ext>
            </a:extLst>
          </p:cNvPr>
          <p:cNvSpPr>
            <a:spLocks/>
          </p:cNvSpPr>
          <p:nvPr/>
        </p:nvSpPr>
        <p:spPr bwMode="auto">
          <a:xfrm>
            <a:off x="2154238" y="6435725"/>
            <a:ext cx="8926512" cy="998538"/>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fr-FR" altLang="fr-FR" sz="3200">
                <a:solidFill>
                  <a:srgbClr val="FFFFFF"/>
                </a:solidFill>
                <a:effectLst>
                  <a:outerShdw blurRad="38100" dist="38100" dir="2700000" algn="tl">
                    <a:srgbClr val="C0C0C0"/>
                  </a:outerShdw>
                </a:effectLst>
              </a:rPr>
              <a:t>Master ( bac + 5 )</a:t>
            </a:r>
          </a:p>
        </p:txBody>
      </p:sp>
      <p:sp>
        <p:nvSpPr>
          <p:cNvPr id="9219" name="Rectangle 3">
            <a:extLst>
              <a:ext uri="{FF2B5EF4-FFF2-40B4-BE49-F238E27FC236}">
                <a16:creationId xmlns:a16="http://schemas.microsoft.com/office/drawing/2014/main" id="{231968C2-5FE0-3588-C118-5C4BB0F24A86}"/>
              </a:ext>
            </a:extLst>
          </p:cNvPr>
          <p:cNvSpPr>
            <a:spLocks/>
          </p:cNvSpPr>
          <p:nvPr/>
        </p:nvSpPr>
        <p:spPr bwMode="auto">
          <a:xfrm>
            <a:off x="9317038" y="3714750"/>
            <a:ext cx="1809750" cy="2322513"/>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fr-FR" altLang="fr-FR" sz="3200">
                <a:solidFill>
                  <a:srgbClr val="FFFFFF"/>
                </a:solidFill>
                <a:effectLst>
                  <a:outerShdw blurRad="38100" dist="38100" dir="2700000" algn="tl">
                    <a:srgbClr val="C0C0C0"/>
                  </a:outerShdw>
                </a:effectLst>
              </a:rPr>
              <a:t>Doctorat ( bac + 8 )</a:t>
            </a:r>
          </a:p>
        </p:txBody>
      </p:sp>
      <p:sp>
        <p:nvSpPr>
          <p:cNvPr id="9220" name="Oval 4">
            <a:extLst>
              <a:ext uri="{FF2B5EF4-FFF2-40B4-BE49-F238E27FC236}">
                <a16:creationId xmlns:a16="http://schemas.microsoft.com/office/drawing/2014/main" id="{6FD099AC-78D0-C4B9-E2E6-EB632A828B33}"/>
              </a:ext>
            </a:extLst>
          </p:cNvPr>
          <p:cNvSpPr>
            <a:spLocks/>
          </p:cNvSpPr>
          <p:nvPr/>
        </p:nvSpPr>
        <p:spPr bwMode="auto">
          <a:xfrm>
            <a:off x="463550" y="2606675"/>
            <a:ext cx="3128963" cy="3186113"/>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fr-FR" altLang="fr-FR" sz="3200" dirty="0">
                <a:solidFill>
                  <a:srgbClr val="FFFFFF"/>
                </a:solidFill>
                <a:effectLst>
                  <a:outerShdw blurRad="38100" dist="38100" dir="2700000" algn="tl">
                    <a:srgbClr val="C0C0C0"/>
                  </a:outerShdw>
                </a:effectLst>
              </a:rPr>
              <a:t>Enseignant secondaire ou de classe prépa</a:t>
            </a:r>
          </a:p>
        </p:txBody>
      </p:sp>
      <p:sp>
        <p:nvSpPr>
          <p:cNvPr id="9221" name="Oval 5">
            <a:extLst>
              <a:ext uri="{FF2B5EF4-FFF2-40B4-BE49-F238E27FC236}">
                <a16:creationId xmlns:a16="http://schemas.microsoft.com/office/drawing/2014/main" id="{5745639A-BC42-25F4-0ABC-622EE1E13978}"/>
              </a:ext>
            </a:extLst>
          </p:cNvPr>
          <p:cNvSpPr>
            <a:spLocks/>
          </p:cNvSpPr>
          <p:nvPr/>
        </p:nvSpPr>
        <p:spPr bwMode="auto">
          <a:xfrm>
            <a:off x="4699000" y="1382713"/>
            <a:ext cx="3128963" cy="2033587"/>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fr-FR" altLang="fr-FR" sz="3200">
                <a:solidFill>
                  <a:srgbClr val="FFFFFF"/>
                </a:solidFill>
                <a:effectLst>
                  <a:outerShdw blurRad="38100" dist="38100" dir="2700000" algn="tl">
                    <a:srgbClr val="C0C0C0"/>
                  </a:outerShdw>
                </a:effectLst>
              </a:rPr>
              <a:t>Ingénieur </a:t>
            </a:r>
          </a:p>
        </p:txBody>
      </p:sp>
      <p:sp>
        <p:nvSpPr>
          <p:cNvPr id="9222" name="Oval 6">
            <a:extLst>
              <a:ext uri="{FF2B5EF4-FFF2-40B4-BE49-F238E27FC236}">
                <a16:creationId xmlns:a16="http://schemas.microsoft.com/office/drawing/2014/main" id="{7D414465-3892-8FA5-83DF-8D6AF24404B8}"/>
              </a:ext>
            </a:extLst>
          </p:cNvPr>
          <p:cNvSpPr>
            <a:spLocks/>
          </p:cNvSpPr>
          <p:nvPr/>
        </p:nvSpPr>
        <p:spPr bwMode="auto">
          <a:xfrm>
            <a:off x="8648700" y="530225"/>
            <a:ext cx="3225800" cy="19050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fr-FR" altLang="fr-FR" sz="3200">
                <a:solidFill>
                  <a:srgbClr val="FFFFFF"/>
                </a:solidFill>
                <a:effectLst>
                  <a:outerShdw blurRad="38100" dist="38100" dir="2700000" algn="tl">
                    <a:srgbClr val="C0C0C0"/>
                  </a:outerShdw>
                </a:effectLst>
              </a:rPr>
              <a:t>Enseignant Chercheur</a:t>
            </a:r>
          </a:p>
        </p:txBody>
      </p:sp>
      <p:sp>
        <p:nvSpPr>
          <p:cNvPr id="9223" name="Line 7">
            <a:extLst>
              <a:ext uri="{FF2B5EF4-FFF2-40B4-BE49-F238E27FC236}">
                <a16:creationId xmlns:a16="http://schemas.microsoft.com/office/drawing/2014/main" id="{6932040B-0D28-C914-C53C-1DA27C7847F2}"/>
              </a:ext>
            </a:extLst>
          </p:cNvPr>
          <p:cNvSpPr>
            <a:spLocks noChangeShapeType="1"/>
          </p:cNvSpPr>
          <p:nvPr/>
        </p:nvSpPr>
        <p:spPr bwMode="auto">
          <a:xfrm flipH="1" flipV="1">
            <a:off x="3519488" y="4659313"/>
            <a:ext cx="3132137" cy="1790700"/>
          </a:xfrm>
          <a:prstGeom prst="line">
            <a:avLst/>
          </a:prstGeom>
          <a:noFill/>
          <a:ln w="254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
        <p:nvSpPr>
          <p:cNvPr id="9224" name="Line 8">
            <a:extLst>
              <a:ext uri="{FF2B5EF4-FFF2-40B4-BE49-F238E27FC236}">
                <a16:creationId xmlns:a16="http://schemas.microsoft.com/office/drawing/2014/main" id="{D0A11D78-4772-0B8F-F2E3-763170BFA7C1}"/>
              </a:ext>
            </a:extLst>
          </p:cNvPr>
          <p:cNvSpPr>
            <a:spLocks noChangeShapeType="1"/>
          </p:cNvSpPr>
          <p:nvPr/>
        </p:nvSpPr>
        <p:spPr bwMode="auto">
          <a:xfrm flipH="1" flipV="1">
            <a:off x="6386513" y="3409950"/>
            <a:ext cx="230187" cy="2932113"/>
          </a:xfrm>
          <a:prstGeom prst="line">
            <a:avLst/>
          </a:prstGeom>
          <a:noFill/>
          <a:ln w="254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
        <p:nvSpPr>
          <p:cNvPr id="9225" name="Line 9">
            <a:extLst>
              <a:ext uri="{FF2B5EF4-FFF2-40B4-BE49-F238E27FC236}">
                <a16:creationId xmlns:a16="http://schemas.microsoft.com/office/drawing/2014/main" id="{335F0900-3063-DF90-68C7-139B91EFF55B}"/>
              </a:ext>
            </a:extLst>
          </p:cNvPr>
          <p:cNvSpPr>
            <a:spLocks noChangeShapeType="1"/>
          </p:cNvSpPr>
          <p:nvPr/>
        </p:nvSpPr>
        <p:spPr bwMode="auto">
          <a:xfrm flipV="1">
            <a:off x="6630988" y="4602163"/>
            <a:ext cx="2676525" cy="1827212"/>
          </a:xfrm>
          <a:prstGeom prst="line">
            <a:avLst/>
          </a:prstGeom>
          <a:noFill/>
          <a:ln w="254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
        <p:nvSpPr>
          <p:cNvPr id="9226" name="Line 10">
            <a:extLst>
              <a:ext uri="{FF2B5EF4-FFF2-40B4-BE49-F238E27FC236}">
                <a16:creationId xmlns:a16="http://schemas.microsoft.com/office/drawing/2014/main" id="{4C738067-65C5-D30E-9EEB-E65995B981B2}"/>
              </a:ext>
            </a:extLst>
          </p:cNvPr>
          <p:cNvSpPr>
            <a:spLocks noChangeShapeType="1"/>
          </p:cNvSpPr>
          <p:nvPr/>
        </p:nvSpPr>
        <p:spPr bwMode="auto">
          <a:xfrm>
            <a:off x="7591425" y="2913063"/>
            <a:ext cx="1655763" cy="1654175"/>
          </a:xfrm>
          <a:prstGeom prst="line">
            <a:avLst/>
          </a:prstGeom>
          <a:noFill/>
          <a:ln w="38100" cap="rnd" cmpd="sng">
            <a:solidFill>
              <a:srgbClr val="41414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
        <p:nvSpPr>
          <p:cNvPr id="9227" name="Line 11">
            <a:extLst>
              <a:ext uri="{FF2B5EF4-FFF2-40B4-BE49-F238E27FC236}">
                <a16:creationId xmlns:a16="http://schemas.microsoft.com/office/drawing/2014/main" id="{9F43D102-4E68-05F9-5DE9-D1426E293578}"/>
              </a:ext>
            </a:extLst>
          </p:cNvPr>
          <p:cNvSpPr>
            <a:spLocks noChangeShapeType="1"/>
          </p:cNvSpPr>
          <p:nvPr/>
        </p:nvSpPr>
        <p:spPr bwMode="auto">
          <a:xfrm flipV="1">
            <a:off x="10221913" y="2500313"/>
            <a:ext cx="0" cy="1220787"/>
          </a:xfrm>
          <a:prstGeom prst="line">
            <a:avLst/>
          </a:prstGeom>
          <a:noFill/>
          <a:ln w="254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
        <p:nvSpPr>
          <p:cNvPr id="9228" name="Oval 12">
            <a:extLst>
              <a:ext uri="{FF2B5EF4-FFF2-40B4-BE49-F238E27FC236}">
                <a16:creationId xmlns:a16="http://schemas.microsoft.com/office/drawing/2014/main" id="{525B6EE2-9141-444A-F34F-87EBDF8AE93B}"/>
              </a:ext>
            </a:extLst>
          </p:cNvPr>
          <p:cNvSpPr>
            <a:spLocks/>
          </p:cNvSpPr>
          <p:nvPr/>
        </p:nvSpPr>
        <p:spPr bwMode="auto">
          <a:xfrm>
            <a:off x="525463" y="7970838"/>
            <a:ext cx="3162300" cy="1277937"/>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fr-FR" altLang="fr-FR" sz="3200">
                <a:solidFill>
                  <a:srgbClr val="FFFFFF"/>
                </a:solidFill>
                <a:effectLst>
                  <a:outerShdw blurRad="38100" dist="38100" dir="2700000" algn="tl">
                    <a:srgbClr val="C0C0C0"/>
                  </a:outerShdw>
                </a:effectLst>
              </a:rPr>
              <a:t>Technicien</a:t>
            </a:r>
          </a:p>
        </p:txBody>
      </p:sp>
      <p:sp>
        <p:nvSpPr>
          <p:cNvPr id="9229" name="Line 13">
            <a:extLst>
              <a:ext uri="{FF2B5EF4-FFF2-40B4-BE49-F238E27FC236}">
                <a16:creationId xmlns:a16="http://schemas.microsoft.com/office/drawing/2014/main" id="{C6A4CB98-9956-4712-DD87-B6D89D3AC191}"/>
              </a:ext>
            </a:extLst>
          </p:cNvPr>
          <p:cNvSpPr>
            <a:spLocks noChangeShapeType="1"/>
          </p:cNvSpPr>
          <p:nvPr/>
        </p:nvSpPr>
        <p:spPr bwMode="auto">
          <a:xfrm>
            <a:off x="3694113" y="8540750"/>
            <a:ext cx="1795462" cy="0"/>
          </a:xfrm>
          <a:prstGeom prst="line">
            <a:avLst/>
          </a:prstGeom>
          <a:noFill/>
          <a:ln w="254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
        <p:nvSpPr>
          <p:cNvPr id="9230" name="Line 14">
            <a:extLst>
              <a:ext uri="{FF2B5EF4-FFF2-40B4-BE49-F238E27FC236}">
                <a16:creationId xmlns:a16="http://schemas.microsoft.com/office/drawing/2014/main" id="{E56160C8-F422-5FDC-B5F9-CFCBB68050B9}"/>
              </a:ext>
            </a:extLst>
          </p:cNvPr>
          <p:cNvSpPr>
            <a:spLocks noChangeShapeType="1"/>
          </p:cNvSpPr>
          <p:nvPr/>
        </p:nvSpPr>
        <p:spPr bwMode="auto">
          <a:xfrm flipV="1">
            <a:off x="8394700" y="7412038"/>
            <a:ext cx="0" cy="685800"/>
          </a:xfrm>
          <a:prstGeom prst="line">
            <a:avLst/>
          </a:prstGeom>
          <a:noFill/>
          <a:ln w="254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
        <p:nvSpPr>
          <p:cNvPr id="9231" name="Line 15">
            <a:extLst>
              <a:ext uri="{FF2B5EF4-FFF2-40B4-BE49-F238E27FC236}">
                <a16:creationId xmlns:a16="http://schemas.microsoft.com/office/drawing/2014/main" id="{D9C7B77F-9D61-DDD3-2E21-A35A72EA4207}"/>
              </a:ext>
            </a:extLst>
          </p:cNvPr>
          <p:cNvSpPr>
            <a:spLocks noChangeShapeType="1"/>
          </p:cNvSpPr>
          <p:nvPr/>
        </p:nvSpPr>
        <p:spPr bwMode="auto">
          <a:xfrm>
            <a:off x="3535363" y="4605338"/>
            <a:ext cx="5792787" cy="0"/>
          </a:xfrm>
          <a:prstGeom prst="line">
            <a:avLst/>
          </a:prstGeom>
          <a:noFill/>
          <a:ln w="38100" cap="rnd" cmpd="sng">
            <a:solidFill>
              <a:srgbClr val="41414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fr-FR" altLang="fr-FR" sz="3200"/>
          </a:p>
        </p:txBody>
      </p:sp>
    </p:spTree>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241" name="Group 1">
            <a:extLst>
              <a:ext uri="{FF2B5EF4-FFF2-40B4-BE49-F238E27FC236}">
                <a16:creationId xmlns:a16="http://schemas.microsoft.com/office/drawing/2014/main" id="{EB868DC0-AF00-DB93-33EF-A122E5A96364}"/>
              </a:ext>
            </a:extLst>
          </p:cNvPr>
          <p:cNvGraphicFramePr>
            <a:graphicFrameLocks noGrp="1"/>
          </p:cNvGraphicFramePr>
          <p:nvPr>
            <p:extLst>
              <p:ext uri="{D42A27DB-BD31-4B8C-83A1-F6EECF244321}">
                <p14:modId xmlns:p14="http://schemas.microsoft.com/office/powerpoint/2010/main" val="2015815388"/>
              </p:ext>
            </p:extLst>
          </p:nvPr>
        </p:nvGraphicFramePr>
        <p:xfrm>
          <a:off x="508000" y="1706563"/>
          <a:ext cx="11991975" cy="7235949"/>
        </p:xfrm>
        <a:graphic>
          <a:graphicData uri="http://schemas.openxmlformats.org/drawingml/2006/table">
            <a:tbl>
              <a:tblPr/>
              <a:tblGrid>
                <a:gridCol w="1998663">
                  <a:extLst>
                    <a:ext uri="{9D8B030D-6E8A-4147-A177-3AD203B41FA5}">
                      <a16:colId xmlns:a16="http://schemas.microsoft.com/office/drawing/2014/main" val="2915086628"/>
                    </a:ext>
                  </a:extLst>
                </a:gridCol>
                <a:gridCol w="1998662">
                  <a:extLst>
                    <a:ext uri="{9D8B030D-6E8A-4147-A177-3AD203B41FA5}">
                      <a16:colId xmlns:a16="http://schemas.microsoft.com/office/drawing/2014/main" val="6031586"/>
                    </a:ext>
                  </a:extLst>
                </a:gridCol>
                <a:gridCol w="1998663">
                  <a:extLst>
                    <a:ext uri="{9D8B030D-6E8A-4147-A177-3AD203B41FA5}">
                      <a16:colId xmlns:a16="http://schemas.microsoft.com/office/drawing/2014/main" val="3514680051"/>
                    </a:ext>
                  </a:extLst>
                </a:gridCol>
                <a:gridCol w="1998662">
                  <a:extLst>
                    <a:ext uri="{9D8B030D-6E8A-4147-A177-3AD203B41FA5}">
                      <a16:colId xmlns:a16="http://schemas.microsoft.com/office/drawing/2014/main" val="1134182006"/>
                    </a:ext>
                  </a:extLst>
                </a:gridCol>
                <a:gridCol w="1998663">
                  <a:extLst>
                    <a:ext uri="{9D8B030D-6E8A-4147-A177-3AD203B41FA5}">
                      <a16:colId xmlns:a16="http://schemas.microsoft.com/office/drawing/2014/main" val="1059553325"/>
                    </a:ext>
                  </a:extLst>
                </a:gridCol>
                <a:gridCol w="1998662">
                  <a:extLst>
                    <a:ext uri="{9D8B030D-6E8A-4147-A177-3AD203B41FA5}">
                      <a16:colId xmlns:a16="http://schemas.microsoft.com/office/drawing/2014/main" val="1545598742"/>
                    </a:ext>
                  </a:extLst>
                </a:gridCol>
              </a:tblGrid>
              <a:tr h="1112838">
                <a:tc gridSpan="6">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Master Mathématiques et Applications</a:t>
                      </a:r>
                    </a:p>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1" i="0" u="none" strike="noStrike" cap="none" normalizeH="0" baseline="0" dirty="0">
                          <a:ln>
                            <a:noFill/>
                          </a:ln>
                          <a:solidFill>
                            <a:srgbClr val="FFFFFF"/>
                          </a:solidFill>
                          <a:effectLst/>
                          <a:latin typeface="Palatino" pitchFamily="2" charset="77"/>
                          <a:ea typeface="Palatino" pitchFamily="2" charset="77"/>
                          <a:cs typeface="Palatino" pitchFamily="2" charset="77"/>
                          <a:sym typeface="Palatino" pitchFamily="2" charset="77"/>
                        </a:rPr>
                        <a:t>Faculté Sciences et Ingénierie</a:t>
                      </a:r>
                    </a:p>
                  </a:txBody>
                  <a:tcPr marL="50800" marR="50800" marT="50800" marB="50800" anchor="ctr" horzOverflow="overflow">
                    <a:lnL cap="flat">
                      <a:noFill/>
                    </a:lnL>
                    <a:lnR cap="flat">
                      <a:noFill/>
                    </a:lnR>
                    <a:lnT cap="flat">
                      <a:noFill/>
                    </a:lnT>
                    <a:lnB w="38100" cap="flat" cmpd="sng" algn="ctr">
                      <a:solidFill>
                        <a:srgbClr val="000000"/>
                      </a:solidFill>
                      <a:prstDash val="solid"/>
                      <a:miter lim="400000"/>
                      <a:headEnd type="none" w="med" len="med"/>
                      <a:tailEnd type="none" w="med" len="med"/>
                    </a:lnB>
                    <a:lnTlToBr>
                      <a:noFill/>
                    </a:lnTlToBr>
                    <a:lnBlToTr>
                      <a:noFill/>
                    </a:lnBlToTr>
                    <a:solidFill>
                      <a:srgbClr val="B0564E"/>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934368727"/>
                  </a:ext>
                </a:extLst>
              </a:tr>
              <a:tr h="876300">
                <a:tc gridSpan="4">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000000"/>
                          </a:solidFill>
                          <a:effectLst/>
                          <a:latin typeface="+mn-lt" charset="0"/>
                          <a:ea typeface="+mn-ea" charset="0"/>
                          <a:cs typeface="+mn-ea" charset="0"/>
                          <a:sym typeface="Palatino" pitchFamily="2" charset="77"/>
                        </a:rPr>
                        <a:t>Mathématiques fondamentales et appliquées</a:t>
                      </a:r>
                    </a:p>
                  </a:txBody>
                  <a:tcPr marL="50800" marR="50800" marT="50800" marB="50800" anchor="ctr" horzOverflow="overflow">
                    <a:lnL w="38100" cap="flat" cmpd="sng" algn="ctr">
                      <a:solidFill>
                        <a:srgbClr val="000000"/>
                      </a:solidFill>
                      <a:prstDash val="solid"/>
                      <a:miter lim="400000"/>
                      <a:headEnd type="none" w="med" len="med"/>
                      <a:tailEnd type="none" w="med" len="med"/>
                    </a:lnL>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hMerge="1">
                  <a:txBody>
                    <a:bodyPr/>
                    <a:lstStyle/>
                    <a:p>
                      <a:endParaRPr lang="fr-FR"/>
                    </a:p>
                  </a:txBody>
                  <a:tcPr/>
                </a:tc>
                <a:tc hMerge="1">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hMerge="1">
                  <a:txBody>
                    <a:bodyPr/>
                    <a:lstStyle/>
                    <a:p>
                      <a:endParaRPr lang="fr-FR"/>
                    </a:p>
                  </a:txBody>
                  <a:tcPr/>
                </a:tc>
                <a:tc grid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000000"/>
                          </a:solidFill>
                          <a:effectLst/>
                          <a:latin typeface="+mn-lt" charset="0"/>
                          <a:ea typeface="+mn-ea" charset="0"/>
                          <a:cs typeface="+mn-ea" charset="0"/>
                          <a:sym typeface="Palatino" pitchFamily="2" charset="77"/>
                        </a:rPr>
                        <a:t>Ingénierie mathématique</a:t>
                      </a:r>
                    </a:p>
                  </a:txBody>
                  <a:tcPr marL="50800" marR="50800" marT="50800" marB="50800" anchor="ctr" horzOverflow="overflow">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4163819117"/>
                  </a:ext>
                </a:extLst>
              </a:tr>
              <a:tr h="571500">
                <a:tc gridSpan="4">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M1 Commun MFA</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M1 IM</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C9C3BA">
                        <a:alpha val="50000"/>
                      </a:srgbClr>
                    </a:solidFill>
                  </a:tcPr>
                </a:tc>
                <a:tc hMerge="1">
                  <a:txBody>
                    <a:bodyPr/>
                    <a:lstStyle/>
                    <a:p>
                      <a:endParaRPr lang="fr-FR"/>
                    </a:p>
                  </a:txBody>
                  <a:tcPr/>
                </a:tc>
                <a:extLst>
                  <a:ext uri="{0D108BD9-81ED-4DB2-BD59-A6C34878D82A}">
                    <a16:rowId xmlns:a16="http://schemas.microsoft.com/office/drawing/2014/main" val="1690569770"/>
                  </a:ext>
                </a:extLst>
              </a:tr>
              <a:tr h="876300">
                <a:tc grid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M2 MFA
Recherche</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hMerge="1">
                  <a:txBody>
                    <a:bodyPr/>
                    <a:lstStyle/>
                    <a:p>
                      <a:endParaRPr lang="fr-FR"/>
                    </a:p>
                  </a:txBody>
                  <a:tcPr/>
                </a:tc>
                <a:tc grid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14141"/>
                          </a:solidFill>
                          <a:effectLst/>
                          <a:latin typeface="Palatino" pitchFamily="2" charset="77"/>
                          <a:ea typeface="Palatino" pitchFamily="2" charset="77"/>
                          <a:cs typeface="Palatino" pitchFamily="2" charset="77"/>
                          <a:sym typeface="Palatino" pitchFamily="2" charset="77"/>
                        </a:rPr>
                        <a:t>M2 Math AGREG 
Prépa-</a:t>
                      </a:r>
                      <a:r>
                        <a:rPr kumimoji="0" lang="fr-FR" altLang="fr-FR" sz="2200" b="0" i="0" u="none" strike="noStrike" cap="none" normalizeH="0" baseline="0" dirty="0" err="1">
                          <a:ln>
                            <a:noFill/>
                          </a:ln>
                          <a:solidFill>
                            <a:srgbClr val="414141"/>
                          </a:solidFill>
                          <a:effectLst/>
                          <a:latin typeface="Palatino" pitchFamily="2" charset="77"/>
                          <a:ea typeface="Palatino" pitchFamily="2" charset="77"/>
                          <a:cs typeface="Palatino" pitchFamily="2" charset="77"/>
                          <a:sym typeface="Palatino" pitchFamily="2" charset="77"/>
                        </a:rPr>
                        <a:t>Agrèg</a:t>
                      </a: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hMerge="1">
                  <a:txBody>
                    <a:bodyPr/>
                    <a:lstStyle/>
                    <a:p>
                      <a:endParaRPr lang="fr-FR"/>
                    </a:p>
                  </a:txBody>
                  <a:tcPr/>
                </a:tc>
                <a:tc gridSpan="2">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rPr>
                        <a:t>M2 IM
Ingénierie</a:t>
                      </a:r>
                      <a:endParaRPr kumimoji="0" lang="fr-FR" altLang="fr-FR" sz="1800" b="0" i="0" u="none" strike="noStrike" cap="none" normalizeH="0" baseline="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129123048"/>
                  </a:ext>
                </a:extLst>
              </a:tr>
              <a:tr h="5715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3156300645"/>
                  </a:ext>
                </a:extLst>
              </a:tr>
              <a:tr h="1003300">
                <a:tc gridSpan="6">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Master Métiers de l’enseignement, de l’éducation et de la formation (MEEF)      </a:t>
                      </a:r>
                    </a:p>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600" b="1" i="0" u="none" strike="noStrike" cap="none" normalizeH="0" baseline="0">
                          <a:ln>
                            <a:noFill/>
                          </a:ln>
                          <a:solidFill>
                            <a:srgbClr val="FFFFFF"/>
                          </a:solidFill>
                          <a:effectLst/>
                          <a:latin typeface="Palatino" pitchFamily="2" charset="77"/>
                          <a:ea typeface="Palatino" pitchFamily="2" charset="77"/>
                          <a:cs typeface="Palatino" pitchFamily="2" charset="77"/>
                          <a:sym typeface="Palatino" pitchFamily="2" charset="77"/>
                        </a:rPr>
                        <a:t>INSPE</a:t>
                      </a:r>
                    </a:p>
                  </a:txBody>
                  <a:tcPr marL="50800" marR="50800" marT="50800" marB="50800" anchor="ctr" horzOverflow="overflow">
                    <a:lnL cap="flat">
                      <a:noFill/>
                    </a:lnL>
                    <a:lnR cap="flat">
                      <a:noFill/>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B0564E"/>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876925"/>
                  </a:ext>
                </a:extLst>
              </a:tr>
              <a:tr h="571500">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tc>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2600" b="0" i="0" u="none" strike="noStrike" cap="none" normalizeH="0" baseline="0">
                        <a:ln>
                          <a:noFill/>
                        </a:ln>
                        <a:solidFill>
                          <a:srgbClr val="414141"/>
                        </a:solidFill>
                        <a:effectLst/>
                        <a:latin typeface="Palatino" pitchFamily="2" charset="77"/>
                        <a:ea typeface="Palatino" pitchFamily="2" charset="77"/>
                        <a:cs typeface="Palatino" pitchFamily="2" charset="77"/>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R w="38100" cap="flat" cmpd="sng" algn="ctr">
                      <a:solidFill>
                        <a:srgbClr val="000000"/>
                      </a:solidFill>
                      <a:prstDash val="solid"/>
                      <a:miter lim="400000"/>
                      <a:headEnd type="none" w="med" len="med"/>
                      <a:tailEnd type="none" w="med" len="med"/>
                    </a:lnR>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5844686"/>
                  </a:ext>
                </a:extLst>
              </a:tr>
              <a:tr h="683343">
                <a:tc gridSpan="6">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err="1">
                          <a:ln>
                            <a:noFill/>
                          </a:ln>
                          <a:solidFill>
                            <a:srgbClr val="000000"/>
                          </a:solidFill>
                          <a:effectLst/>
                          <a:latin typeface="+mn-lt" charset="0"/>
                          <a:ea typeface="+mn-ea" charset="0"/>
                          <a:cs typeface="+mn-ea" charset="0"/>
                          <a:sym typeface="Palatino" pitchFamily="2" charset="77"/>
                        </a:rPr>
                        <a:t>MSc</a:t>
                      </a:r>
                      <a:r>
                        <a:rPr kumimoji="0" lang="fr-FR" altLang="fr-FR" sz="2400" b="0" i="0" u="none" strike="noStrike" cap="none" normalizeH="0" baseline="0" dirty="0">
                          <a:ln>
                            <a:noFill/>
                          </a:ln>
                          <a:solidFill>
                            <a:srgbClr val="000000"/>
                          </a:solidFill>
                          <a:effectLst/>
                          <a:latin typeface="+mn-lt" charset="0"/>
                          <a:ea typeface="+mn-ea" charset="0"/>
                          <a:cs typeface="+mn-ea" charset="0"/>
                          <a:sym typeface="Palatino" pitchFamily="2" charset="77"/>
                        </a:rPr>
                        <a:t> </a:t>
                      </a:r>
                      <a:r>
                        <a:rPr kumimoji="0" lang="fr-FR" altLang="fr-FR" sz="2400" b="0" i="0" u="none" strike="noStrike" cap="none" normalizeH="0" baseline="0" dirty="0" err="1">
                          <a:ln>
                            <a:noFill/>
                          </a:ln>
                          <a:solidFill>
                            <a:srgbClr val="000000"/>
                          </a:solidFill>
                          <a:effectLst/>
                          <a:latin typeface="+mn-lt" charset="0"/>
                          <a:ea typeface="+mn-ea" charset="0"/>
                          <a:cs typeface="+mn-ea" charset="0"/>
                          <a:sym typeface="Palatino" pitchFamily="2" charset="77"/>
                        </a:rPr>
                        <a:t>Idex</a:t>
                      </a:r>
                      <a:r>
                        <a:rPr kumimoji="0" lang="fr-FR" altLang="fr-FR" sz="2400" b="0" i="0" u="none" strike="noStrike" cap="none" normalizeH="0" baseline="0" dirty="0">
                          <a:ln>
                            <a:noFill/>
                          </a:ln>
                          <a:solidFill>
                            <a:srgbClr val="000000"/>
                          </a:solidFill>
                          <a:effectLst/>
                          <a:latin typeface="+mn-lt" charset="0"/>
                          <a:ea typeface="+mn-ea" charset="0"/>
                          <a:cs typeface="+mn-ea" charset="0"/>
                          <a:sym typeface="Palatino" pitchFamily="2" charset="77"/>
                        </a:rPr>
                        <a:t> </a:t>
                      </a:r>
                      <a:r>
                        <a:rPr kumimoji="0" lang="fr-FR" altLang="fr-FR" sz="2400" b="0" i="0" u="none" strike="noStrike" cap="none" normalizeH="0" baseline="0" dirty="0" err="1">
                          <a:ln>
                            <a:noFill/>
                          </a:ln>
                          <a:solidFill>
                            <a:srgbClr val="000000"/>
                          </a:solidFill>
                          <a:effectLst/>
                          <a:latin typeface="+mn-lt" charset="0"/>
                          <a:ea typeface="+mn-ea" charset="0"/>
                          <a:cs typeface="+mn-ea" charset="0"/>
                          <a:sym typeface="Palatino" pitchFamily="2" charset="77"/>
                        </a:rPr>
                        <a:t>UniCA</a:t>
                      </a:r>
                      <a:r>
                        <a:rPr kumimoji="0" lang="fr-FR" altLang="fr-FR" sz="2400" b="0" i="0" u="none" strike="noStrike" cap="none" normalizeH="0" baseline="0" dirty="0">
                          <a:ln>
                            <a:noFill/>
                          </a:ln>
                          <a:solidFill>
                            <a:srgbClr val="000000"/>
                          </a:solidFill>
                          <a:effectLst/>
                          <a:latin typeface="+mn-lt" charset="0"/>
                          <a:ea typeface="+mn-ea" charset="0"/>
                          <a:cs typeface="+mn-ea" charset="0"/>
                          <a:sym typeface="Palatino" pitchFamily="2" charset="77"/>
                        </a:rPr>
                        <a:t> Jedi</a:t>
                      </a:r>
                    </a:p>
                  </a:txBody>
                  <a:tcPr marL="50800" marR="50800" marT="50800" marB="50800" anchor="ctr" horzOverflow="overflow">
                    <a:lnL w="38100" cap="flat" cmpd="sng" algn="ctr">
                      <a:solidFill>
                        <a:srgbClr val="000000"/>
                      </a:solidFill>
                      <a:prstDash val="solid"/>
                      <a:miter lim="400000"/>
                      <a:headEnd type="none" w="med" len="med"/>
                      <a:tailEnd type="none" w="med" len="med"/>
                    </a:lnL>
                    <a:lnT w="38100" cap="flat" cmpd="sng" algn="ctr">
                      <a:solidFill>
                        <a:srgbClr val="000000"/>
                      </a:solidFill>
                      <a:prstDash val="solid"/>
                      <a:miter lim="400000"/>
                      <a:headEnd type="none" w="med" len="med"/>
                      <a:tailEnd type="none" w="med" len="med"/>
                    </a:lnT>
                    <a:lnTlToBr>
                      <a:noFill/>
                    </a:lnTlToBr>
                    <a:lnBlToTr>
                      <a:noFill/>
                    </a:lnBlToTr>
                    <a:solidFill>
                      <a:srgbClr val="B0564E"/>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lvl1pPr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1pPr>
                      <a:lvl2pPr marL="9398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2pPr>
                      <a:lvl3pPr marL="14097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3pPr>
                      <a:lvl4pPr marL="18796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4pPr>
                      <a:lvl5pPr marL="2349500" indent="-469900" algn="l">
                        <a:spcBef>
                          <a:spcPts val="2400"/>
                        </a:spcBef>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5pPr>
                      <a:lvl6pPr marL="28067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6pPr>
                      <a:lvl7pPr marL="32639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7pPr>
                      <a:lvl8pPr marL="37211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8pPr>
                      <a:lvl9pPr marL="4178300" indent="-469900" fontAlgn="base" hangingPunct="0">
                        <a:spcBef>
                          <a:spcPts val="2400"/>
                        </a:spcBef>
                        <a:spcAft>
                          <a:spcPct val="0"/>
                        </a:spcAft>
                        <a:buClr>
                          <a:srgbClr val="929292"/>
                        </a:buClr>
                        <a:buSzPct val="60000"/>
                        <a:buFont typeface="Zapf Dingbats" charset="0"/>
                        <a:defRPr sz="3200">
                          <a:solidFill>
                            <a:srgbClr val="414141"/>
                          </a:solidFill>
                          <a:latin typeface="Palatino" pitchFamily="2" charset="77"/>
                          <a:ea typeface="Palatino" pitchFamily="2" charset="77"/>
                          <a:cs typeface="Palatino" pitchFamily="2" charset="77"/>
                          <a:sym typeface="Palatino" pitchFamily="2" charset="77"/>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0000"/>
                        </a:solidFill>
                        <a:effectLst/>
                        <a:latin typeface="+mn-lt" charset="0"/>
                        <a:ea typeface="+mn-ea" charset="0"/>
                        <a:cs typeface="+mn-ea" charset="0"/>
                        <a:sym typeface="Palatino" pitchFamily="2" charset="77"/>
                      </a:endParaRPr>
                    </a:p>
                  </a:txBody>
                  <a:tcPr marL="50800" marR="50800" marT="50800" marB="50800" anchor="ctr" horzOverflow="overflow">
                    <a:lnL w="38100" cap="flat" cmpd="sng" algn="ctr">
                      <a:solidFill>
                        <a:srgbClr val="000000"/>
                      </a:solidFill>
                      <a:prstDash val="solid"/>
                      <a:miter lim="400000"/>
                      <a:headEnd type="none" w="med" len="med"/>
                      <a:tailEnd type="none" w="med" len="med"/>
                    </a:lnL>
                    <a:lnT w="38100" cap="flat" cmpd="sng" algn="ctr">
                      <a:solidFill>
                        <a:srgbClr val="000000"/>
                      </a:solidFill>
                      <a:prstDash val="solid"/>
                      <a:miter lim="400000"/>
                      <a:headEnd type="none" w="med" len="med"/>
                      <a:tailEnd type="none" w="med" len="med"/>
                    </a:lnT>
                    <a:lnB w="38100" cap="flat" cmpd="sng" algn="ctr">
                      <a:solidFill>
                        <a:srgbClr val="000000"/>
                      </a:solidFill>
                      <a:prstDash val="solid"/>
                      <a:miter lim="400000"/>
                      <a:headEnd type="none" w="med" len="med"/>
                      <a:tailEnd type="none" w="med" len="med"/>
                    </a:lnB>
                    <a:lnTlToBr>
                      <a:noFill/>
                    </a:lnTlToBr>
                    <a:lnBlToTr>
                      <a:noFill/>
                    </a:lnBlToTr>
                    <a:solidFill>
                      <a:srgbClr val="B0564E"/>
                    </a:solidFill>
                  </a:tcPr>
                </a:tc>
                <a:tc hMerge="1">
                  <a:txBody>
                    <a:bodyPr/>
                    <a:lstStyle/>
                    <a:p>
                      <a:endParaRPr lang="fr-FR"/>
                    </a:p>
                  </a:txBody>
                  <a:tcPr/>
                </a:tc>
                <a:extLst>
                  <a:ext uri="{0D108BD9-81ED-4DB2-BD59-A6C34878D82A}">
                    <a16:rowId xmlns:a16="http://schemas.microsoft.com/office/drawing/2014/main" val="1496431259"/>
                  </a:ext>
                </a:extLst>
              </a:tr>
              <a:tr h="969368">
                <a:tc gridSpan="3">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000000"/>
                          </a:solidFill>
                          <a:effectLst/>
                          <a:latin typeface="+mn-lt" charset="0"/>
                          <a:ea typeface="+mn-ea" charset="0"/>
                          <a:cs typeface="+mn-ea" charset="0"/>
                          <a:sym typeface="Palatino" pitchFamily="2" charset="77"/>
                        </a:rPr>
                        <a:t>Mod4NeuCog (BCL, I3S, LJAD)</a:t>
                      </a:r>
                    </a:p>
                  </a:txBody>
                  <a:tcPr marL="50800" marR="50800" marT="50800" marB="50800" anchor="ctr" horzOverflow="overflow">
                    <a:lnL w="38100" cap="flat" cmpd="sng" algn="ctr">
                      <a:solidFill>
                        <a:srgbClr val="000000"/>
                      </a:solidFill>
                      <a:prstDash val="solid"/>
                      <a:miter lim="400000"/>
                      <a:headEnd type="none" w="med" len="med"/>
                      <a:tailEnd type="none" w="med" len="med"/>
                    </a:lnL>
                    <a:lnTlToBr>
                      <a:noFill/>
                    </a:lnTlToBr>
                    <a:lnBlToTr>
                      <a:noFill/>
                    </a:lnBlToTr>
                    <a:solidFill>
                      <a:srgbClr val="B0564E"/>
                    </a:solidFill>
                  </a:tcPr>
                </a:tc>
                <a:tc hMerge="1">
                  <a:txBody>
                    <a:bodyPr/>
                    <a:lstStyle/>
                    <a:p>
                      <a:endParaRPr lang="fr-FR"/>
                    </a:p>
                  </a:txBody>
                  <a:tcPr/>
                </a:tc>
                <a:tc hMerge="1">
                  <a:txBody>
                    <a:bodyPr/>
                    <a:lstStyle/>
                    <a:p>
                      <a:endParaRPr lang="fr-FR"/>
                    </a:p>
                  </a:txBody>
                  <a:tcPr/>
                </a:tc>
                <a:tc gridSpan="3">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rgbClr val="000000"/>
                          </a:solidFill>
                          <a:effectLst/>
                          <a:latin typeface="+mn-lt" charset="0"/>
                          <a:ea typeface="+mn-ea" charset="0"/>
                          <a:cs typeface="+mn-ea" charset="0"/>
                          <a:sym typeface="Palatino" pitchFamily="2" charset="77"/>
                        </a:rPr>
                        <a:t>DSAI (I3S, LJAD)</a:t>
                      </a:r>
                    </a:p>
                  </a:txBody>
                  <a:tcPr marL="50800" marR="50800" marT="50800" marB="50800" anchor="ctr" horzOverflow="overflow">
                    <a:lnTlToBr>
                      <a:noFill/>
                    </a:lnTlToBr>
                    <a:lnBlToTr>
                      <a:noFill/>
                    </a:lnBlToTr>
                    <a:solidFill>
                      <a:srgbClr val="B0564E"/>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699509405"/>
                  </a:ext>
                </a:extLst>
              </a:tr>
            </a:tbl>
          </a:graphicData>
        </a:graphic>
      </p:graphicFrame>
      <p:pic>
        <p:nvPicPr>
          <p:cNvPr id="10342" name="Picture 102" descr="Image 12">
            <a:extLst>
              <a:ext uri="{FF2B5EF4-FFF2-40B4-BE49-F238E27FC236}">
                <a16:creationId xmlns:a16="http://schemas.microsoft.com/office/drawing/2014/main" id="{4D2BBB7B-24CC-42CF-68DD-7AF4D8114C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9325" y="252413"/>
            <a:ext cx="42291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9F70EFA8-277D-AFD3-43E3-FEA0CD91BD7C}"/>
              </a:ext>
            </a:extLst>
          </p:cNvPr>
          <p:cNvSpPr>
            <a:spLocks noGrp="1" noChangeArrowheads="1"/>
          </p:cNvSpPr>
          <p:nvPr>
            <p:ph type="title"/>
          </p:nvPr>
        </p:nvSpPr>
        <p:spPr/>
        <p:txBody>
          <a:bodyPr/>
          <a:lstStyle/>
          <a:p>
            <a:r>
              <a:rPr lang="fr-FR" altLang="fr-FR"/>
              <a:t>Master Maths et Applications</a:t>
            </a:r>
          </a:p>
        </p:txBody>
      </p:sp>
      <p:sp>
        <p:nvSpPr>
          <p:cNvPr id="11266" name="Text Box 2">
            <a:extLst>
              <a:ext uri="{FF2B5EF4-FFF2-40B4-BE49-F238E27FC236}">
                <a16:creationId xmlns:a16="http://schemas.microsoft.com/office/drawing/2014/main" id="{CB8DE212-0978-57C4-95A0-0FFEEC6794CF}"/>
              </a:ext>
            </a:extLst>
          </p:cNvPr>
          <p:cNvSpPr txBox="1">
            <a:spLocks/>
          </p:cNvSpPr>
          <p:nvPr/>
        </p:nvSpPr>
        <p:spPr bwMode="auto">
          <a:xfrm>
            <a:off x="476250" y="2423260"/>
            <a:ext cx="12050713" cy="4903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marL="155575" indent="-155575">
              <a:defRPr sz="2400">
                <a:solidFill>
                  <a:srgbClr val="414141"/>
                </a:solidFill>
                <a:latin typeface="Palatino" pitchFamily="2" charset="77"/>
                <a:ea typeface="Palatino" pitchFamily="2" charset="77"/>
                <a:cs typeface="Palatino" pitchFamily="2" charset="77"/>
                <a:sym typeface="Palatino" pitchFamily="2" charset="77"/>
              </a:defRPr>
            </a:lvl1pPr>
            <a:lvl2pPr>
              <a:defRPr sz="2400">
                <a:solidFill>
                  <a:srgbClr val="414141"/>
                </a:solidFill>
                <a:latin typeface="Palatino" pitchFamily="2" charset="77"/>
                <a:ea typeface="Palatino" pitchFamily="2" charset="77"/>
                <a:cs typeface="Palatino" pitchFamily="2" charset="77"/>
                <a:sym typeface="Palatino" pitchFamily="2" charset="77"/>
              </a:defRPr>
            </a:lvl2pPr>
            <a:lvl3pPr>
              <a:defRPr sz="2400">
                <a:solidFill>
                  <a:srgbClr val="414141"/>
                </a:solidFill>
                <a:latin typeface="Palatino" pitchFamily="2" charset="77"/>
                <a:ea typeface="Palatino" pitchFamily="2" charset="77"/>
                <a:cs typeface="Palatino" pitchFamily="2" charset="77"/>
                <a:sym typeface="Palatino" pitchFamily="2" charset="77"/>
              </a:defRPr>
            </a:lvl3pPr>
            <a:lvl4pPr>
              <a:defRPr sz="2400">
                <a:solidFill>
                  <a:srgbClr val="414141"/>
                </a:solidFill>
                <a:latin typeface="Palatino" pitchFamily="2" charset="77"/>
                <a:ea typeface="Palatino" pitchFamily="2" charset="77"/>
                <a:cs typeface="Palatino" pitchFamily="2" charset="77"/>
                <a:sym typeface="Palatino" pitchFamily="2" charset="77"/>
              </a:defRPr>
            </a:lvl4pPr>
            <a:lvl5pPr>
              <a:defRPr sz="2400">
                <a:solidFill>
                  <a:srgbClr val="414141"/>
                </a:solidFill>
                <a:latin typeface="Palatino" pitchFamily="2" charset="77"/>
                <a:ea typeface="Palatino" pitchFamily="2" charset="77"/>
                <a:cs typeface="Palatino" pitchFamily="2" charset="77"/>
                <a:sym typeface="Palatino" pitchFamily="2" charset="77"/>
              </a:defRPr>
            </a:lvl5pPr>
            <a:lvl6pPr marL="4572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6pPr>
            <a:lvl7pPr marL="9144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7pPr>
            <a:lvl8pPr marL="13716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8pPr>
            <a:lvl9pPr marL="1828800" indent="914400" algn="ctr" defTabSz="584200" fontAlgn="base" hangingPunct="0">
              <a:spcBef>
                <a:spcPct val="0"/>
              </a:spcBef>
              <a:spcAft>
                <a:spcPct val="0"/>
              </a:spcAft>
              <a:defRPr sz="2400">
                <a:solidFill>
                  <a:srgbClr val="414141"/>
                </a:solidFill>
                <a:latin typeface="Palatino" pitchFamily="2" charset="77"/>
                <a:ea typeface="Palatino" pitchFamily="2" charset="77"/>
                <a:cs typeface="Palatino" pitchFamily="2" charset="77"/>
                <a:sym typeface="Palatino" pitchFamily="2" charset="77"/>
              </a:defRPr>
            </a:lvl9pPr>
          </a:lstStyle>
          <a:p>
            <a:pPr algn="l"/>
            <a:endParaRPr lang="fr-FR" altLang="fr-FR" sz="3900" dirty="0"/>
          </a:p>
          <a:p>
            <a:pPr algn="l">
              <a:buClr>
                <a:srgbClr val="929292"/>
              </a:buClr>
              <a:buSzPct val="60000"/>
              <a:buFont typeface="Zapf Dingbats" charset="0"/>
              <a:buChar char="❖"/>
            </a:pPr>
            <a:r>
              <a:rPr lang="fr-FR" altLang="fr-FR" sz="3900" dirty="0"/>
              <a:t>Parcours Mathématiques Fondamentales et Appliquées (MFA) </a:t>
            </a:r>
            <a:r>
              <a:rPr lang="fr-FR" altLang="fr-FR" sz="3900" dirty="0">
                <a:solidFill>
                  <a:schemeClr val="tx1">
                    <a:lumMod val="60000"/>
                    <a:lumOff val="40000"/>
                  </a:schemeClr>
                </a:solidFill>
              </a:rPr>
              <a:t>(ancien MPA)</a:t>
            </a:r>
          </a:p>
          <a:p>
            <a:pPr algn="l"/>
            <a:endParaRPr lang="fr-FR" altLang="fr-FR" sz="3900" dirty="0"/>
          </a:p>
          <a:p>
            <a:pPr algn="l">
              <a:buClr>
                <a:srgbClr val="929292"/>
              </a:buClr>
              <a:buSzPct val="60000"/>
              <a:buFont typeface="Zapf Dingbats" charset="0"/>
              <a:buChar char="❖"/>
            </a:pPr>
            <a:r>
              <a:rPr lang="fr-FR" altLang="fr-FR" sz="3900" dirty="0"/>
              <a:t>Parcours </a:t>
            </a:r>
            <a:r>
              <a:rPr lang="fr-FR" altLang="fr-FR" sz="3900" dirty="0" err="1"/>
              <a:t>MathémAtiques</a:t>
            </a:r>
            <a:r>
              <a:rPr lang="fr-FR" altLang="fr-FR" sz="3900" dirty="0"/>
              <a:t> </a:t>
            </a:r>
            <a:r>
              <a:rPr lang="fr-FR" altLang="fr-FR" sz="3900" dirty="0" err="1"/>
              <a:t>GénéRales</a:t>
            </a:r>
            <a:r>
              <a:rPr lang="fr-FR" altLang="fr-FR" sz="3900" dirty="0"/>
              <a:t> pour </a:t>
            </a:r>
            <a:r>
              <a:rPr lang="fr-FR" altLang="fr-FR" sz="3900" dirty="0" err="1"/>
              <a:t>l’EnseiGnement</a:t>
            </a:r>
            <a:r>
              <a:rPr lang="fr-FR" altLang="fr-FR" sz="3900" dirty="0"/>
              <a:t> (Math AGREG) </a:t>
            </a:r>
            <a:r>
              <a:rPr lang="fr-FR" altLang="fr-FR" sz="3900" dirty="0">
                <a:solidFill>
                  <a:schemeClr val="tx1">
                    <a:lumMod val="60000"/>
                    <a:lumOff val="40000"/>
                  </a:schemeClr>
                </a:solidFill>
              </a:rPr>
              <a:t>(ancien MF)</a:t>
            </a:r>
          </a:p>
          <a:p>
            <a:pPr algn="l"/>
            <a:endParaRPr lang="fr-FR" altLang="fr-FR" sz="3900" dirty="0"/>
          </a:p>
          <a:p>
            <a:pPr algn="l">
              <a:buClr>
                <a:srgbClr val="929292"/>
              </a:buClr>
              <a:buSzPct val="60000"/>
              <a:buFont typeface="Zapf Dingbats" charset="0"/>
              <a:buChar char="❖"/>
            </a:pPr>
            <a:r>
              <a:rPr lang="fr-FR" altLang="fr-FR" sz="3900" dirty="0"/>
              <a:t>Parcours Ingénierie Mathématique (IM)</a:t>
            </a:r>
          </a:p>
        </p:txBody>
      </p:sp>
      <p:pic>
        <p:nvPicPr>
          <p:cNvPr id="11267" name="Picture 3" descr="Image 12">
            <a:extLst>
              <a:ext uri="{FF2B5EF4-FFF2-40B4-BE49-F238E27FC236}">
                <a16:creationId xmlns:a16="http://schemas.microsoft.com/office/drawing/2014/main" id="{5986CEEF-3C04-C6D9-E3E3-000A02E972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7413" y="8970963"/>
            <a:ext cx="4227512" cy="54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50AB3115-9D0C-3378-E614-CF7F1080D217}"/>
              </a:ext>
            </a:extLst>
          </p:cNvPr>
          <p:cNvSpPr>
            <a:spLocks noGrp="1" noChangeArrowheads="1"/>
          </p:cNvSpPr>
          <p:nvPr>
            <p:ph type="title"/>
          </p:nvPr>
        </p:nvSpPr>
        <p:spPr>
          <a:xfrm>
            <a:off x="508000" y="658813"/>
            <a:ext cx="11988800" cy="1487487"/>
          </a:xfrm>
        </p:spPr>
        <p:txBody>
          <a:bodyPr/>
          <a:lstStyle/>
          <a:p>
            <a:pPr defTabSz="233363">
              <a:spcBef>
                <a:spcPts val="600"/>
              </a:spcBef>
            </a:pPr>
            <a:r>
              <a:rPr lang="fr-FR" altLang="fr-FR" sz="2800"/>
              <a:t>Critères de sélection pour rentrer dans un parcours </a:t>
            </a:r>
            <a:br>
              <a:rPr lang="fr-FR" altLang="fr-FR" sz="2800"/>
            </a:br>
            <a:r>
              <a:rPr lang="fr-FR" altLang="fr-FR" sz="2800"/>
              <a:t>du </a:t>
            </a:r>
            <a:br>
              <a:rPr lang="fr-FR" altLang="fr-FR" sz="2800"/>
            </a:br>
            <a:r>
              <a:rPr lang="fr-FR" altLang="fr-FR" sz="2800"/>
              <a:t>Master Maths et Applications</a:t>
            </a:r>
          </a:p>
        </p:txBody>
      </p:sp>
      <p:sp>
        <p:nvSpPr>
          <p:cNvPr id="12290" name="Rectangle 2">
            <a:extLst>
              <a:ext uri="{FF2B5EF4-FFF2-40B4-BE49-F238E27FC236}">
                <a16:creationId xmlns:a16="http://schemas.microsoft.com/office/drawing/2014/main" id="{D70A655D-72FF-1DF3-3259-808A6EE337AF}"/>
              </a:ext>
            </a:extLst>
          </p:cNvPr>
          <p:cNvSpPr>
            <a:spLocks noGrp="1" noChangeArrowheads="1"/>
          </p:cNvSpPr>
          <p:nvPr>
            <p:ph type="body" idx="1"/>
          </p:nvPr>
        </p:nvSpPr>
        <p:spPr>
          <a:xfrm>
            <a:off x="508000" y="2684463"/>
            <a:ext cx="11988800" cy="6611937"/>
          </a:xfrm>
        </p:spPr>
        <p:txBody>
          <a:bodyPr anchor="t"/>
          <a:lstStyle/>
          <a:p>
            <a:pPr marL="0" indent="0" defTabSz="455613">
              <a:spcBef>
                <a:spcPts val="1800"/>
              </a:spcBef>
              <a:buClrTx/>
              <a:buSzTx/>
              <a:buFontTx/>
              <a:buNone/>
            </a:pPr>
            <a:r>
              <a:rPr lang="fr-FR" altLang="fr-FR" sz="2800" dirty="0"/>
              <a:t>Les critères sont expliqués dans le </a:t>
            </a:r>
            <a:r>
              <a:rPr lang="fr-FR" altLang="fr-FR" sz="2800" dirty="0">
                <a:solidFill>
                  <a:srgbClr val="FF0000"/>
                </a:solidFill>
              </a:rPr>
              <a:t>cahier de Licence</a:t>
            </a:r>
            <a:r>
              <a:rPr lang="fr-FR" altLang="fr-FR" sz="2800" dirty="0"/>
              <a:t> que vous pouvez trouver </a:t>
            </a:r>
            <a:r>
              <a:rPr lang="fr-FR" altLang="fr-FR" sz="2800" u="sng" dirty="0">
                <a:solidFill>
                  <a:srgbClr val="FF0000"/>
                </a:solidFill>
                <a:hlinkClick r:id="rId2"/>
              </a:rPr>
              <a:t>ici</a:t>
            </a:r>
            <a:r>
              <a:rPr lang="fr-FR" altLang="fr-FR" sz="2800" dirty="0">
                <a:solidFill>
                  <a:srgbClr val="FF0000"/>
                </a:solidFill>
              </a:rPr>
              <a:t> </a:t>
            </a:r>
            <a:r>
              <a:rPr lang="fr-FR" altLang="fr-FR" sz="2800" dirty="0"/>
              <a:t>(p.10):</a:t>
            </a:r>
          </a:p>
          <a:p>
            <a:pPr marL="0" indent="0" algn="just" defTabSz="455613">
              <a:spcBef>
                <a:spcPts val="1800"/>
              </a:spcBef>
              <a:buClrTx/>
              <a:buSzTx/>
              <a:buFontTx/>
              <a:buNone/>
            </a:pPr>
            <a:r>
              <a:rPr lang="fr-FR" altLang="fr-FR" sz="2800" i="1" dirty="0"/>
              <a:t>"Un étudiant souhaitant intégrer un master Niçois X l’année suivante est fortement conseillé de choisir le parcours X de la Licence de Mathématiques qui correspond à son orientation future. En effet, si un étudiant valide le parcours X de la Licence de Mathématiques alors il est considéré comme apte à réussir le Master X correspondant, et dans la limite des places disponibles les responsables des Master Niçois vont accepter sa candidature.</a:t>
            </a:r>
          </a:p>
          <a:p>
            <a:pPr marL="0" indent="0" algn="just" defTabSz="455613">
              <a:spcBef>
                <a:spcPts val="1800"/>
              </a:spcBef>
              <a:buClrTx/>
              <a:buSzTx/>
              <a:buFontTx/>
              <a:buNone/>
            </a:pPr>
            <a:r>
              <a:rPr lang="fr-FR" altLang="fr-FR" sz="2800" i="1" dirty="0"/>
              <a:t>Le choix de votre parcours en L3 ne conditionne pas de manière absolue votre parcours de Master. Tout changement nécessite néanmoins d’avoir un bon dossier, de motiver votre demande et d’être prêt à fournir un travail supplémentaire durant l’été pour rattraper la ou les </a:t>
            </a:r>
            <a:r>
              <a:rPr lang="fr-FR" altLang="fr-FR" sz="2800" i="1" dirty="0" err="1"/>
              <a:t>UEs</a:t>
            </a:r>
            <a:r>
              <a:rPr lang="fr-FR" altLang="fr-FR" sz="2800" i="1" dirty="0"/>
              <a:t> qui n’auront pas été suivies."</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
      <a:dk1>
        <a:srgbClr val="C9C3BA"/>
      </a:dk1>
      <a:lt1>
        <a:srgbClr val="414141"/>
      </a:lt1>
      <a:dk2>
        <a:srgbClr val="004141"/>
      </a:dk2>
      <a:lt2>
        <a:srgbClr val="66635F"/>
      </a:lt2>
      <a:accent1>
        <a:srgbClr val="738FAF"/>
      </a:accent1>
      <a:accent2>
        <a:srgbClr val="74B6A8"/>
      </a:accent2>
      <a:accent3>
        <a:srgbClr val="AAB0B0"/>
      </a:accent3>
      <a:accent4>
        <a:srgbClr val="363636"/>
      </a:accent4>
      <a:accent5>
        <a:srgbClr val="BCC6D4"/>
      </a:accent5>
      <a:accent6>
        <a:srgbClr val="68A598"/>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Palatino"/>
        <a:ea typeface="Palatino"/>
        <a:cs typeface="Palatin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rgbClr val="414141"/>
            </a:solidFill>
            <a:effectLst/>
            <a:latin typeface="Palatino" pitchFamily="2" charset="77"/>
            <a:ea typeface="Palatino" pitchFamily="2" charset="77"/>
            <a:cs typeface="Palatino" pitchFamily="2" charset="77"/>
            <a:sym typeface="Palatino" pitchFamily="2" charset="77"/>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rgbClr val="414141"/>
            </a:solidFill>
            <a:effectLst/>
            <a:latin typeface="Palatino" pitchFamily="2" charset="77"/>
            <a:ea typeface="Palatino" pitchFamily="2" charset="77"/>
            <a:cs typeface="Palatino" pitchFamily="2" charset="77"/>
            <a:sym typeface="Palatino" pitchFamily="2" charset="77"/>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4 - Photo - Horizontale">
  <a:themeElements>
    <a:clrScheme name="">
      <a:dk1>
        <a:srgbClr val="C9C3BA"/>
      </a:dk1>
      <a:lt1>
        <a:srgbClr val="414141"/>
      </a:lt1>
      <a:dk2>
        <a:srgbClr val="004141"/>
      </a:dk2>
      <a:lt2>
        <a:srgbClr val="66635F"/>
      </a:lt2>
      <a:accent1>
        <a:srgbClr val="738FAF"/>
      </a:accent1>
      <a:accent2>
        <a:srgbClr val="74B6A8"/>
      </a:accent2>
      <a:accent3>
        <a:srgbClr val="AAB0B0"/>
      </a:accent3>
      <a:accent4>
        <a:srgbClr val="363636"/>
      </a:accent4>
      <a:accent5>
        <a:srgbClr val="BCC6D4"/>
      </a:accent5>
      <a:accent6>
        <a:srgbClr val="68A598"/>
      </a:accent6>
      <a:hlink>
        <a:srgbClr val="0000FF"/>
      </a:hlink>
      <a:folHlink>
        <a:srgbClr val="FF00FF"/>
      </a:folHlink>
    </a:clrScheme>
    <a:fontScheme name="New_Template4 - Photo - Horizontale">
      <a:majorFont>
        <a:latin typeface="Bodoni SvtyTwo ITC TT-Book"/>
        <a:ea typeface="Bodoni SvtyTwo ITC TT-Book"/>
        <a:cs typeface="Bodoni SvtyTwo ITC TT-Book"/>
      </a:majorFont>
      <a:minorFont>
        <a:latin typeface="Palatino"/>
        <a:ea typeface="Palatino"/>
        <a:cs typeface="Palatin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rgbClr val="414141"/>
            </a:solidFill>
            <a:effectLst/>
            <a:latin typeface="Palatino" pitchFamily="2" charset="77"/>
            <a:ea typeface="Palatino" pitchFamily="2" charset="77"/>
            <a:cs typeface="Palatino" pitchFamily="2" charset="77"/>
            <a:sym typeface="Palatino" pitchFamily="2" charset="77"/>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rgbClr val="414141"/>
            </a:solidFill>
            <a:effectLst/>
            <a:latin typeface="Palatino" pitchFamily="2" charset="77"/>
            <a:ea typeface="Palatino" pitchFamily="2" charset="77"/>
            <a:cs typeface="Palatino" pitchFamily="2" charset="77"/>
            <a:sym typeface="Palatino" pitchFamily="2" charset="77"/>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66635F"/>
      </a:dk2>
      <a:lt2>
        <a:srgbClr val="C9C3BA"/>
      </a:lt2>
      <a:accent1>
        <a:srgbClr val="738FAF"/>
      </a:accent1>
      <a:accent2>
        <a:srgbClr val="74B6A8"/>
      </a:accent2>
      <a:accent3>
        <a:srgbClr val="FFFFFF"/>
      </a:accent3>
      <a:accent4>
        <a:srgbClr val="000000"/>
      </a:accent4>
      <a:accent5>
        <a:srgbClr val="BCC6D4"/>
      </a:accent5>
      <a:accent6>
        <a:srgbClr val="68A598"/>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4721</Words>
  <Application>Microsoft Office PowerPoint</Application>
  <PresentationFormat>Personnalisé</PresentationFormat>
  <Paragraphs>805</Paragraphs>
  <Slides>59</Slides>
  <Notes>0</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59</vt:i4>
      </vt:variant>
    </vt:vector>
  </HeadingPairs>
  <TitlesOfParts>
    <vt:vector size="73" baseType="lpstr">
      <vt:lpstr>Apex New Book</vt:lpstr>
      <vt:lpstr>Apex New Light</vt:lpstr>
      <vt:lpstr>Arial</vt:lpstr>
      <vt:lpstr>Bodoni SvtyTwo ITC TT-Book</vt:lpstr>
      <vt:lpstr>Calibri</vt:lpstr>
      <vt:lpstr>Helvetica</vt:lpstr>
      <vt:lpstr>Helvetica Neue</vt:lpstr>
      <vt:lpstr>Helvetica Neue Light</vt:lpstr>
      <vt:lpstr>Palatino</vt:lpstr>
      <vt:lpstr>Symbol</vt:lpstr>
      <vt:lpstr>Times Roman</vt:lpstr>
      <vt:lpstr>Zapf Dingbats</vt:lpstr>
      <vt:lpstr>New_Template4</vt:lpstr>
      <vt:lpstr>New_Template4 - Photo - Horizontale</vt:lpstr>
      <vt:lpstr>Choisir son Master de Mathématique</vt:lpstr>
      <vt:lpstr>Les métiers </vt:lpstr>
      <vt:lpstr>Constat national</vt:lpstr>
      <vt:lpstr>Définir son projet professionnel </vt:lpstr>
      <vt:lpstr>La Formation</vt:lpstr>
      <vt:lpstr>Présentation PowerPoint</vt:lpstr>
      <vt:lpstr>Présentation PowerPoint</vt:lpstr>
      <vt:lpstr>Master Maths et Applications</vt:lpstr>
      <vt:lpstr>Critères de sélection pour rentrer dans un parcours  du  Master Maths et Applications</vt:lpstr>
      <vt:lpstr>Parcours MFA</vt:lpstr>
      <vt:lpstr>Présentation PowerPoint</vt:lpstr>
      <vt:lpstr>Statistiques M1 MPA-MF</vt:lpstr>
      <vt:lpstr>Présentation PowerPoint</vt:lpstr>
      <vt:lpstr>Présentation PowerPoint</vt:lpstr>
      <vt:lpstr>Statistiques M2 MPA</vt:lpstr>
      <vt:lpstr>Après un M2 MFA (MPA)</vt:lpstr>
      <vt:lpstr>(Enseignant)-Chercheur</vt:lpstr>
      <vt:lpstr>Parcours Math AGREG</vt:lpstr>
      <vt:lpstr>Présentation PowerPoint</vt:lpstr>
      <vt:lpstr>Statistiques Prépa-Agrégation</vt:lpstr>
      <vt:lpstr>Après un M2 Math AGREG</vt:lpstr>
      <vt:lpstr>Enseignant</vt:lpstr>
      <vt:lpstr>Concours Agrégation spéciale Docteurs (existe depuis 2017)</vt:lpstr>
      <vt:lpstr>Parcours IM </vt:lpstr>
      <vt:lpstr>Parcours IM  présentation générale</vt:lpstr>
      <vt:lpstr>Parcours IM  points forts</vt:lpstr>
      <vt:lpstr>Parcours IM  Apprentissage</vt:lpstr>
      <vt:lpstr>Parcours IM  La formation</vt:lpstr>
      <vt:lpstr>Présentation PowerPoint</vt:lpstr>
      <vt:lpstr>Présentation PowerPoint</vt:lpstr>
      <vt:lpstr>Statistiques Nombres d’étudiants</vt:lpstr>
      <vt:lpstr>Après un M2 IM</vt:lpstr>
      <vt:lpstr>Ingénieur Mathématicien</vt:lpstr>
      <vt:lpstr>Double Diplôme UniCA-EDHEC</vt:lpstr>
      <vt:lpstr>MASTER MEEF</vt:lpstr>
      <vt:lpstr>MASTER MEEF parcours mathématiques (cf. site : inspe.univ-cotedazur.fr)  Horaire : M1: 550 h TD+ stage en établissement ;  M2 : 250 h TD + service en établissement.</vt:lpstr>
      <vt:lpstr>Concours du CAPES</vt:lpstr>
      <vt:lpstr>Présentation PowerPoint</vt:lpstr>
      <vt:lpstr>CAPES de Mathématiques</vt:lpstr>
      <vt:lpstr>Après un M2 MEEF</vt:lpstr>
      <vt:lpstr>Masters IDEX UCA JEDI</vt:lpstr>
      <vt:lpstr>MSc Mod 4 Neu Cog (modeling for neuronal and cognitive systems)</vt:lpstr>
      <vt:lpstr>Présentation PowerPoint</vt:lpstr>
      <vt:lpstr>Présentation PowerPoint</vt:lpstr>
      <vt:lpstr>Présentation PowerPoint</vt:lpstr>
      <vt:lpstr>Présentation PowerPoint</vt:lpstr>
      <vt:lpstr>Présentation PowerPoint</vt:lpstr>
      <vt:lpstr>Présentation PowerPoint</vt:lpstr>
      <vt:lpstr>Statistics</vt:lpstr>
      <vt:lpstr>Après le MSc Mod 4 Neu Cog</vt:lpstr>
      <vt:lpstr>MSc DSAI</vt:lpstr>
      <vt:lpstr>MSc. DSAI Domain</vt:lpstr>
      <vt:lpstr>MSc. DSAI Ecosystem</vt:lpstr>
      <vt:lpstr>MSc. DSAI Requirements and diploma</vt:lpstr>
      <vt:lpstr>MSc. DSAI Structure</vt:lpstr>
      <vt:lpstr>MSc. DSAI Some numbers</vt:lpstr>
      <vt:lpstr>Après le MSc DSAI</vt:lpstr>
      <vt:lpstr>Contacts et Renseignements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Choisir son Master de Mathématique</dc:title>
  <dc:creator>Berger Clemens</dc:creator>
  <cp:lastModifiedBy>Clemens Berger</cp:lastModifiedBy>
  <cp:revision>23</cp:revision>
  <dcterms:modified xsi:type="dcterms:W3CDTF">2023-12-11T19:27:27Z</dcterms:modified>
</cp:coreProperties>
</file>