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sldx" ContentType="application/vnd.openxmlformats-officedocument.presentationml.slide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83"/>
  </p:notesMasterIdLst>
  <p:sldIdLst>
    <p:sldId id="328" r:id="rId2"/>
    <p:sldId id="396" r:id="rId3"/>
    <p:sldId id="518" r:id="rId4"/>
    <p:sldId id="511" r:id="rId5"/>
    <p:sldId id="512" r:id="rId6"/>
    <p:sldId id="507" r:id="rId7"/>
    <p:sldId id="519" r:id="rId8"/>
    <p:sldId id="456" r:id="rId9"/>
    <p:sldId id="458" r:id="rId10"/>
    <p:sldId id="454" r:id="rId11"/>
    <p:sldId id="459" r:id="rId12"/>
    <p:sldId id="460" r:id="rId13"/>
    <p:sldId id="461" r:id="rId14"/>
    <p:sldId id="520" r:id="rId15"/>
    <p:sldId id="521" r:id="rId16"/>
    <p:sldId id="522" r:id="rId17"/>
    <p:sldId id="523" r:id="rId18"/>
    <p:sldId id="524" r:id="rId19"/>
    <p:sldId id="525" r:id="rId20"/>
    <p:sldId id="558" r:id="rId21"/>
    <p:sldId id="462" r:id="rId22"/>
    <p:sldId id="463" r:id="rId23"/>
    <p:sldId id="464" r:id="rId24"/>
    <p:sldId id="465" r:id="rId25"/>
    <p:sldId id="401" r:id="rId26"/>
    <p:sldId id="455" r:id="rId27"/>
    <p:sldId id="466" r:id="rId28"/>
    <p:sldId id="467" r:id="rId29"/>
    <p:sldId id="482" r:id="rId30"/>
    <p:sldId id="468" r:id="rId31"/>
    <p:sldId id="469" r:id="rId32"/>
    <p:sldId id="470" r:id="rId33"/>
    <p:sldId id="471" r:id="rId34"/>
    <p:sldId id="472" r:id="rId35"/>
    <p:sldId id="473" r:id="rId36"/>
    <p:sldId id="516" r:id="rId37"/>
    <p:sldId id="474" r:id="rId38"/>
    <p:sldId id="475" r:id="rId39"/>
    <p:sldId id="476" r:id="rId40"/>
    <p:sldId id="479" r:id="rId41"/>
    <p:sldId id="478" r:id="rId42"/>
    <p:sldId id="477" r:id="rId43"/>
    <p:sldId id="480" r:id="rId44"/>
    <p:sldId id="484" r:id="rId45"/>
    <p:sldId id="483" r:id="rId46"/>
    <p:sldId id="486" r:id="rId47"/>
    <p:sldId id="488" r:id="rId48"/>
    <p:sldId id="489" r:id="rId49"/>
    <p:sldId id="490" r:id="rId50"/>
    <p:sldId id="509" r:id="rId51"/>
    <p:sldId id="498" r:id="rId52"/>
    <p:sldId id="499" r:id="rId53"/>
    <p:sldId id="500" r:id="rId54"/>
    <p:sldId id="501" r:id="rId55"/>
    <p:sldId id="517" r:id="rId56"/>
    <p:sldId id="493" r:id="rId57"/>
    <p:sldId id="496" r:id="rId58"/>
    <p:sldId id="494" r:id="rId59"/>
    <p:sldId id="556" r:id="rId60"/>
    <p:sldId id="547" r:id="rId61"/>
    <p:sldId id="548" r:id="rId62"/>
    <p:sldId id="549" r:id="rId63"/>
    <p:sldId id="550" r:id="rId64"/>
    <p:sldId id="551" r:id="rId65"/>
    <p:sldId id="552" r:id="rId66"/>
    <p:sldId id="553" r:id="rId67"/>
    <p:sldId id="554" r:id="rId68"/>
    <p:sldId id="555" r:id="rId69"/>
    <p:sldId id="534" r:id="rId70"/>
    <p:sldId id="535" r:id="rId71"/>
    <p:sldId id="536" r:id="rId72"/>
    <p:sldId id="537" r:id="rId73"/>
    <p:sldId id="538" r:id="rId74"/>
    <p:sldId id="539" r:id="rId75"/>
    <p:sldId id="527" r:id="rId76"/>
    <p:sldId id="528" r:id="rId77"/>
    <p:sldId id="529" r:id="rId78"/>
    <p:sldId id="530" r:id="rId79"/>
    <p:sldId id="531" r:id="rId80"/>
    <p:sldId id="532" r:id="rId81"/>
    <p:sldId id="533" r:id="rId82"/>
  </p:sldIdLst>
  <p:sldSz cx="9144000" cy="6858000" type="screen4x3"/>
  <p:notesSz cx="6662738" cy="9832975"/>
  <p:defaultTextStyle>
    <a:defPPr>
      <a:defRPr lang="fr-FR"/>
    </a:defPPr>
    <a:lvl1pPr algn="l" rtl="0" fontAlgn="base">
      <a:lnSpc>
        <a:spcPct val="90000"/>
      </a:lnSpc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0099"/>
    <a:srgbClr val="FF0000"/>
    <a:srgbClr val="00FF00"/>
    <a:srgbClr val="00FFFF"/>
    <a:srgbClr val="006600"/>
    <a:srgbClr val="FF99FF"/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6" autoAdjust="0"/>
    <p:restoredTop sz="98542" autoAdjust="0"/>
  </p:normalViewPr>
  <p:slideViewPr>
    <p:cSldViewPr snapToGrid="0">
      <p:cViewPr>
        <p:scale>
          <a:sx n="100" d="100"/>
          <a:sy n="100" d="100"/>
        </p:scale>
        <p:origin x="-2232" y="-792"/>
      </p:cViewPr>
      <p:guideLst>
        <p:guide orient="horz" pos="214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8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4.wmf"/><Relationship Id="rId4" Type="http://schemas.openxmlformats.org/officeDocument/2006/relationships/image" Target="../media/image6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69.wmf"/><Relationship Id="rId7" Type="http://schemas.openxmlformats.org/officeDocument/2006/relationships/image" Target="../media/image73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4" Type="http://schemas.openxmlformats.org/officeDocument/2006/relationships/image" Target="../media/image7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3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4" Type="http://schemas.openxmlformats.org/officeDocument/2006/relationships/image" Target="../media/image10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Relationship Id="rId5" Type="http://schemas.openxmlformats.org/officeDocument/2006/relationships/image" Target="../media/image111.wmf"/><Relationship Id="rId4" Type="http://schemas.openxmlformats.org/officeDocument/2006/relationships/image" Target="../media/image83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4" Type="http://schemas.openxmlformats.org/officeDocument/2006/relationships/image" Target="../media/image123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7" Type="http://schemas.openxmlformats.org/officeDocument/2006/relationships/image" Target="../media/image131.wmf"/><Relationship Id="rId2" Type="http://schemas.openxmlformats.org/officeDocument/2006/relationships/image" Target="../media/image127.wmf"/><Relationship Id="rId1" Type="http://schemas.openxmlformats.org/officeDocument/2006/relationships/image" Target="../media/image97.wmf"/><Relationship Id="rId6" Type="http://schemas.openxmlformats.org/officeDocument/2006/relationships/image" Target="../media/image96.wmf"/><Relationship Id="rId5" Type="http://schemas.openxmlformats.org/officeDocument/2006/relationships/image" Target="../media/image130.wmf"/><Relationship Id="rId4" Type="http://schemas.openxmlformats.org/officeDocument/2006/relationships/image" Target="../media/image129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136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mf"/><Relationship Id="rId1" Type="http://schemas.openxmlformats.org/officeDocument/2006/relationships/image" Target="../media/image13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wmf"/><Relationship Id="rId3" Type="http://schemas.openxmlformats.org/officeDocument/2006/relationships/image" Target="../media/image145.wmf"/><Relationship Id="rId7" Type="http://schemas.openxmlformats.org/officeDocument/2006/relationships/image" Target="../media/image149.wmf"/><Relationship Id="rId2" Type="http://schemas.openxmlformats.org/officeDocument/2006/relationships/image" Target="../media/image144.wmf"/><Relationship Id="rId1" Type="http://schemas.openxmlformats.org/officeDocument/2006/relationships/image" Target="../media/image143.wmf"/><Relationship Id="rId6" Type="http://schemas.openxmlformats.org/officeDocument/2006/relationships/image" Target="../media/image148.wmf"/><Relationship Id="rId5" Type="http://schemas.openxmlformats.org/officeDocument/2006/relationships/image" Target="../media/image147.wmf"/><Relationship Id="rId4" Type="http://schemas.openxmlformats.org/officeDocument/2006/relationships/image" Target="../media/image146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wmf"/><Relationship Id="rId1" Type="http://schemas.openxmlformats.org/officeDocument/2006/relationships/image" Target="../media/image15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image" Target="../media/image24.wmf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73" tIns="47336" rIns="94673" bIns="47336" numCol="1" anchor="t" anchorCtr="0" compatLnSpc="1">
            <a:prstTxWarp prst="textNoShape">
              <a:avLst/>
            </a:prstTxWarp>
          </a:bodyPr>
          <a:lstStyle>
            <a:lvl1pPr defTabSz="946150">
              <a:lnSpc>
                <a:spcPct val="100000"/>
              </a:lnSpc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73" tIns="47336" rIns="94673" bIns="47336" numCol="1" anchor="t" anchorCtr="0" compatLnSpc="1">
            <a:prstTxWarp prst="textNoShape">
              <a:avLst/>
            </a:prstTxWarp>
          </a:bodyPr>
          <a:lstStyle>
            <a:lvl1pPr algn="r" defTabSz="946150">
              <a:lnSpc>
                <a:spcPct val="100000"/>
              </a:lnSpc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4713" y="738188"/>
            <a:ext cx="4916487" cy="3687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72013"/>
            <a:ext cx="5329238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73" tIns="47336" rIns="94673" bIns="473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39263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73" tIns="47336" rIns="94673" bIns="47336" numCol="1" anchor="b" anchorCtr="0" compatLnSpc="1">
            <a:prstTxWarp prst="textNoShape">
              <a:avLst/>
            </a:prstTxWarp>
          </a:bodyPr>
          <a:lstStyle>
            <a:lvl1pPr defTabSz="946150">
              <a:lnSpc>
                <a:spcPct val="100000"/>
              </a:lnSpc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339263"/>
            <a:ext cx="28876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73" tIns="47336" rIns="94673" bIns="47336" numCol="1" anchor="b" anchorCtr="0" compatLnSpc="1">
            <a:prstTxWarp prst="textNoShape">
              <a:avLst/>
            </a:prstTxWarp>
          </a:bodyPr>
          <a:lstStyle>
            <a:lvl1pPr algn="r" defTabSz="946150">
              <a:lnSpc>
                <a:spcPct val="100000"/>
              </a:lnSpc>
              <a:defRPr sz="1300"/>
            </a:lvl1pPr>
          </a:lstStyle>
          <a:p>
            <a:pPr>
              <a:defRPr/>
            </a:pPr>
            <a:fld id="{69023B61-C0CC-4CDF-B9BA-DFF40BF7F3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48EA9-83A2-44B5-97C2-207A3E2446CD}" type="slidenum">
              <a:rPr lang="fr-FR" smtClean="0"/>
              <a:pPr/>
              <a:t>1</a:t>
            </a:fld>
            <a:endParaRPr lang="fr-FR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F8C694-5E63-4F99-9A3C-82169BDBC0B0}" type="slidenum">
              <a:rPr lang="fr-FR" smtClean="0"/>
              <a:pPr/>
              <a:t>12</a:t>
            </a:fld>
            <a:endParaRPr lang="fr-FR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A8ED35-99EF-480F-BAAF-14A8B965E759}" type="slidenum">
              <a:rPr lang="fr-FR" smtClean="0"/>
              <a:pPr/>
              <a:t>13</a:t>
            </a:fld>
            <a:endParaRPr lang="fr-FR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24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0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9B1BB5-A910-4727-8F54-E2B7457F3045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0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0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B0836-24EB-4831-AF3D-4E09BBF230A4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F0B7BF-5E12-4057-B4B3-5EF49BA66C0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4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1E925C-B773-4E65-9446-F3EE6E77F2F1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45E05-8CD7-4127-94B6-AABCC586CC0F}" type="slidenum">
              <a:rPr lang="fr-FR" smtClean="0">
                <a:cs typeface="Arial" charset="0"/>
              </a:rPr>
              <a:pPr/>
              <a:t>19</a:t>
            </a:fld>
            <a:endParaRPr lang="fr-FR" smtClean="0">
              <a:cs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45E05-8CD7-4127-94B6-AABCC586CC0F}" type="slidenum">
              <a:rPr lang="fr-FR" smtClean="0">
                <a:cs typeface="Arial" charset="0"/>
              </a:rPr>
              <a:pPr/>
              <a:t>20</a:t>
            </a:fld>
            <a:endParaRPr lang="fr-FR" smtClean="0">
              <a:cs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F46B6-E718-46C2-8E67-6C120959BBBB}" type="slidenum">
              <a:rPr lang="fr-FR" smtClean="0"/>
              <a:pPr/>
              <a:t>21</a:t>
            </a:fld>
            <a:endParaRPr lang="fr-FR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890D9F-7E6D-4D51-8D75-EEB5FD30DB5D}" type="slidenum">
              <a:rPr lang="fr-FR" smtClean="0"/>
              <a:pPr/>
              <a:t>22</a:t>
            </a:fld>
            <a:endParaRPr lang="fr-FR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F30D67-B81C-4B6E-A7A2-7D09EBF378EB}" type="slidenum">
              <a:rPr lang="fr-FR" smtClean="0"/>
              <a:pPr/>
              <a:t>2</a:t>
            </a:fld>
            <a:endParaRPr lang="fr-FR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395DB5-A8E7-4BEE-8AA3-882AE849530A}" type="slidenum">
              <a:rPr lang="fr-FR" smtClean="0"/>
              <a:pPr/>
              <a:t>23</a:t>
            </a:fld>
            <a:endParaRPr lang="fr-FR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6F0BC-266B-4927-AB96-BC7D686C6E9F}" type="slidenum">
              <a:rPr lang="fr-FR" smtClean="0"/>
              <a:pPr/>
              <a:t>24</a:t>
            </a:fld>
            <a:endParaRPr lang="fr-FR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5B261C-83FB-4F5B-AD76-042A496305FF}" type="slidenum">
              <a:rPr lang="fr-FR" smtClean="0"/>
              <a:pPr/>
              <a:t>25</a:t>
            </a:fld>
            <a:endParaRPr lang="fr-FR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81232-1BD5-4449-B2B5-796C31393F42}" type="slidenum">
              <a:rPr lang="fr-FR" smtClean="0"/>
              <a:pPr/>
              <a:t>26</a:t>
            </a:fld>
            <a:endParaRPr lang="fr-FR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C0AE1F-AEB1-4967-839A-B8E2A97418B3}" type="slidenum">
              <a:rPr lang="fr-FR" smtClean="0"/>
              <a:pPr/>
              <a:t>27</a:t>
            </a:fld>
            <a:endParaRPr lang="fr-FR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371129-C742-4F18-A862-607CBC2C49CC}" type="slidenum">
              <a:rPr lang="fr-FR" smtClean="0"/>
              <a:pPr/>
              <a:t>28</a:t>
            </a:fld>
            <a:endParaRPr lang="fr-F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750830-6222-4D84-8F35-8C07809127FD}" type="slidenum">
              <a:rPr lang="fr-FR" smtClean="0"/>
              <a:pPr/>
              <a:t>29</a:t>
            </a:fld>
            <a:endParaRPr lang="fr-FR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2A680B-6F78-4B12-9732-6762B0E07C67}" type="slidenum">
              <a:rPr lang="fr-FR" smtClean="0"/>
              <a:pPr/>
              <a:t>30</a:t>
            </a:fld>
            <a:endParaRPr lang="fr-FR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4FECFC-E399-47C4-8643-6AE8D38580FC}" type="slidenum">
              <a:rPr lang="fr-FR" smtClean="0"/>
              <a:pPr/>
              <a:t>31</a:t>
            </a:fld>
            <a:endParaRPr lang="fr-FR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43C36-24EF-4908-9731-00DC3CE9AF07}" type="slidenum">
              <a:rPr lang="fr-FR" smtClean="0"/>
              <a:pPr/>
              <a:t>32</a:t>
            </a:fld>
            <a:endParaRPr lang="fr-FR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F14BD-DA17-4E98-9D21-4A93E93A53E0}" type="slidenum">
              <a:rPr lang="fr-FR" smtClean="0"/>
              <a:pPr/>
              <a:t>4</a:t>
            </a:fld>
            <a:endParaRPr lang="fr-F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F231AB-1084-4C4E-8740-0E29B501F7EB}" type="slidenum">
              <a:rPr lang="fr-FR" smtClean="0"/>
              <a:pPr/>
              <a:t>33</a:t>
            </a:fld>
            <a:endParaRPr lang="fr-FR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9DF093-1D89-4A8D-8D84-453C3714B0DB}" type="slidenum">
              <a:rPr lang="fr-FR" smtClean="0"/>
              <a:pPr/>
              <a:t>34</a:t>
            </a:fld>
            <a:endParaRPr lang="fr-FR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2803B2-276A-4676-B3F5-2446D8CE3F05}" type="slidenum">
              <a:rPr lang="fr-FR" smtClean="0"/>
              <a:pPr/>
              <a:t>35</a:t>
            </a:fld>
            <a:endParaRPr lang="fr-FR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4B5CF8-B13D-40CD-B045-438D5C2E382F}" type="slidenum">
              <a:rPr lang="fr-FR" smtClean="0"/>
              <a:pPr/>
              <a:t>36</a:t>
            </a:fld>
            <a:endParaRPr lang="fr-FR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ED76E-2876-49F9-BEC1-1FEEE39D766C}" type="slidenum">
              <a:rPr lang="fr-FR" smtClean="0"/>
              <a:pPr/>
              <a:t>37</a:t>
            </a:fld>
            <a:endParaRPr lang="fr-FR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2B087-E11D-4972-B89C-B0D777FD1D26}" type="slidenum">
              <a:rPr lang="fr-FR" smtClean="0"/>
              <a:pPr/>
              <a:t>38</a:t>
            </a:fld>
            <a:endParaRPr lang="fr-FR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C2837-91CF-40BA-9A1B-C6BC15E6C27E}" type="slidenum">
              <a:rPr lang="fr-FR" smtClean="0"/>
              <a:pPr/>
              <a:t>39</a:t>
            </a:fld>
            <a:endParaRPr lang="fr-FR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78D363-453E-4C1A-BD46-3CEBC3F7071D}" type="slidenum">
              <a:rPr lang="fr-FR" smtClean="0"/>
              <a:pPr/>
              <a:t>40</a:t>
            </a:fld>
            <a:endParaRPr lang="fr-FR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BBAEB6-855F-4E52-AC96-455637F3E746}" type="slidenum">
              <a:rPr lang="fr-FR" smtClean="0"/>
              <a:pPr/>
              <a:t>41</a:t>
            </a:fld>
            <a:endParaRPr lang="fr-FR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BC86C0-1325-4780-A2FB-E44C8BE332C3}" type="slidenum">
              <a:rPr lang="fr-FR" smtClean="0"/>
              <a:pPr/>
              <a:t>42</a:t>
            </a:fld>
            <a:endParaRPr lang="fr-FR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BF5AA-7340-4ECD-B5BE-419E2FA677FE}" type="slidenum">
              <a:rPr lang="fr-FR" smtClean="0"/>
              <a:pPr/>
              <a:t>5</a:t>
            </a:fld>
            <a:endParaRPr lang="fr-FR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C58E4-A5E1-4D76-B86A-27D216C1D646}" type="slidenum">
              <a:rPr lang="fr-FR" smtClean="0"/>
              <a:pPr/>
              <a:t>43</a:t>
            </a:fld>
            <a:endParaRPr lang="fr-FR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5A95C5-B0EC-4628-B8C2-34F6A823EC72}" type="slidenum">
              <a:rPr lang="fr-FR" smtClean="0"/>
              <a:pPr/>
              <a:t>44</a:t>
            </a:fld>
            <a:endParaRPr lang="fr-FR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22696-540A-42FC-8703-3891AA9C7D68}" type="slidenum">
              <a:rPr lang="fr-FR" smtClean="0"/>
              <a:pPr/>
              <a:t>45</a:t>
            </a:fld>
            <a:endParaRPr lang="fr-FR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C49548-60C9-40FA-AE7D-6F0F154F1CC1}" type="slidenum">
              <a:rPr lang="fr-FR" smtClean="0"/>
              <a:pPr/>
              <a:t>46</a:t>
            </a:fld>
            <a:endParaRPr lang="fr-FR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2CC3E4-71D3-4C76-BB0D-FCE3B187A45D}" type="slidenum">
              <a:rPr lang="fr-FR" smtClean="0"/>
              <a:pPr/>
              <a:t>47</a:t>
            </a:fld>
            <a:endParaRPr lang="fr-FR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0EE2AD-AC93-41B8-AFCB-99FB42E173AF}" type="slidenum">
              <a:rPr lang="fr-FR" smtClean="0"/>
              <a:pPr/>
              <a:t>48</a:t>
            </a:fld>
            <a:endParaRPr lang="fr-FR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F13AE-2E86-4ED6-BC69-18A92DE0A153}" type="slidenum">
              <a:rPr lang="fr-FR" smtClean="0"/>
              <a:pPr/>
              <a:t>49</a:t>
            </a:fld>
            <a:endParaRPr lang="fr-FR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7E4926-DC3D-45E6-B4DB-BA89B9E98157}" type="slidenum">
              <a:rPr lang="fr-FR" smtClean="0"/>
              <a:pPr/>
              <a:t>50</a:t>
            </a:fld>
            <a:endParaRPr lang="fr-FR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338F0C-6343-45B2-8F17-A12D997F3F35}" type="slidenum">
              <a:rPr lang="fr-FR" smtClean="0"/>
              <a:pPr/>
              <a:t>51</a:t>
            </a:fld>
            <a:endParaRPr lang="fr-FR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12AACE-0C7F-479B-BB1F-5F2FAB21ADEE}" type="slidenum">
              <a:rPr lang="fr-FR" smtClean="0"/>
              <a:pPr/>
              <a:t>52</a:t>
            </a:fld>
            <a:endParaRPr lang="fr-FR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BB18B7-9FE5-443B-AA1B-631CF8F36664}" type="slidenum">
              <a:rPr lang="fr-FR" smtClean="0"/>
              <a:pPr/>
              <a:t>53</a:t>
            </a:fld>
            <a:endParaRPr lang="fr-FR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BFB63C-02FB-45A0-B35D-537FE51098BF}" type="slidenum">
              <a:rPr lang="fr-FR" smtClean="0"/>
              <a:pPr/>
              <a:t>54</a:t>
            </a:fld>
            <a:endParaRPr lang="fr-FR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37F82-7E6D-48F5-A9A7-A386D4D6A3F6}" type="slidenum">
              <a:rPr lang="fr-FR" smtClean="0"/>
              <a:pPr/>
              <a:t>55</a:t>
            </a:fld>
            <a:endParaRPr lang="fr-FR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8BE7CD-CF43-41E5-9018-2A9E9725E595}" type="slidenum">
              <a:rPr lang="fr-FR" smtClean="0"/>
              <a:pPr/>
              <a:t>56</a:t>
            </a:fld>
            <a:endParaRPr lang="fr-FR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946167-A4D0-4D93-848D-185DCD42E778}" type="slidenum">
              <a:rPr lang="fr-FR" smtClean="0"/>
              <a:pPr/>
              <a:t>57</a:t>
            </a:fld>
            <a:endParaRPr lang="fr-FR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4AEF4-977F-4C2C-B6FB-3B282C3482F5}" type="slidenum">
              <a:rPr lang="fr-FR" smtClean="0"/>
              <a:pPr/>
              <a:t>58</a:t>
            </a:fld>
            <a:endParaRPr lang="fr-FR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10E768-4D57-4684-BBC5-782551571EB9}" type="slidenum">
              <a:rPr lang="fr-FR" smtClean="0">
                <a:cs typeface="Arial" charset="0"/>
              </a:rPr>
              <a:pPr/>
              <a:t>59</a:t>
            </a:fld>
            <a:endParaRPr lang="fr-FR" smtClean="0">
              <a:cs typeface="Arial" charset="0"/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10E768-4D57-4684-BBC5-782551571EB9}" type="slidenum">
              <a:rPr lang="fr-FR" smtClean="0">
                <a:cs typeface="Arial" charset="0"/>
              </a:rPr>
              <a:pPr/>
              <a:t>60</a:t>
            </a:fld>
            <a:endParaRPr lang="fr-FR" smtClean="0">
              <a:cs typeface="Arial" charset="0"/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42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42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AE8F6-F8D5-4892-B4E8-4CDF182F0BEC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85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8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7CDC5B-D357-44D8-BCF4-0B5AFF5B3D59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EEF08C-B141-4A1E-9272-5E39BF1BB4BB}" type="slidenum">
              <a:rPr lang="fr-FR" smtClean="0"/>
              <a:pPr/>
              <a:t>8</a:t>
            </a:fld>
            <a:endParaRPr lang="fr-FR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2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32B1F3-613E-441B-95F5-8496325048AE}" type="slidenum">
              <a:rPr lang="en-US" smtClean="0">
                <a:solidFill>
                  <a:srgbClr val="000000"/>
                </a:solidFill>
              </a:rPr>
              <a:pPr/>
              <a:t>73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4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4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910F92-861A-421B-B383-412764B00792}" type="slidenum">
              <a:rPr lang="en-US" smtClean="0">
                <a:solidFill>
                  <a:srgbClr val="000000"/>
                </a:solidFill>
              </a:rPr>
              <a:pPr/>
              <a:t>74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67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67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478F8-DFA8-4E68-9EF9-ADF91C74372B}" type="slidenum">
              <a:rPr lang="en-US" smtClean="0">
                <a:solidFill>
                  <a:srgbClr val="000000"/>
                </a:solidFill>
              </a:rPr>
              <a:pPr/>
              <a:t>75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87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87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94B324-004C-4CE7-9C51-2F7E5488D0D8}" type="slidenum">
              <a:rPr lang="en-US" smtClean="0">
                <a:solidFill>
                  <a:srgbClr val="000000"/>
                </a:solidFill>
              </a:rPr>
              <a:pPr/>
              <a:t>76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6467E-D38E-471A-A636-D13BDE4633A8}" type="slidenum">
              <a:rPr lang="fr-FR" smtClean="0">
                <a:cs typeface="Arial" charset="0"/>
              </a:rPr>
              <a:pPr/>
              <a:t>77</a:t>
            </a:fld>
            <a:endParaRPr lang="fr-FR" smtClean="0">
              <a:cs typeface="Arial" charset="0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6467E-D38E-471A-A636-D13BDE4633A8}" type="slidenum">
              <a:rPr lang="fr-FR" smtClean="0">
                <a:cs typeface="Arial" charset="0"/>
              </a:rPr>
              <a:pPr/>
              <a:t>78</a:t>
            </a:fld>
            <a:endParaRPr lang="fr-FR" smtClean="0">
              <a:cs typeface="Arial" charset="0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6467E-D38E-471A-A636-D13BDE4633A8}" type="slidenum">
              <a:rPr lang="fr-FR" smtClean="0">
                <a:cs typeface="Arial" charset="0"/>
              </a:rPr>
              <a:pPr/>
              <a:t>79</a:t>
            </a:fld>
            <a:endParaRPr lang="fr-FR" smtClean="0">
              <a:cs typeface="Arial" charset="0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6467E-D38E-471A-A636-D13BDE4633A8}" type="slidenum">
              <a:rPr lang="fr-FR" smtClean="0">
                <a:cs typeface="Arial" charset="0"/>
              </a:rPr>
              <a:pPr/>
              <a:t>80</a:t>
            </a:fld>
            <a:endParaRPr lang="fr-FR" smtClean="0">
              <a:cs typeface="Arial" charset="0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6467E-D38E-471A-A636-D13BDE4633A8}" type="slidenum">
              <a:rPr lang="fr-FR" smtClean="0">
                <a:cs typeface="Arial" charset="0"/>
              </a:rPr>
              <a:pPr/>
              <a:t>81</a:t>
            </a:fld>
            <a:endParaRPr lang="fr-FR" smtClean="0">
              <a:cs typeface="Arial" charset="0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DCAE89-5A8F-4A24-9221-EBB127A6A132}" type="slidenum">
              <a:rPr lang="fr-FR" smtClean="0"/>
              <a:pPr/>
              <a:t>9</a:t>
            </a:fld>
            <a:endParaRPr lang="fr-FR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FB2C5A-82AC-4706-A8B0-F31F537BDEF7}" type="slidenum">
              <a:rPr lang="fr-FR" smtClean="0"/>
              <a:pPr/>
              <a:t>10</a:t>
            </a:fld>
            <a:endParaRPr lang="fr-FR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C39DF-E63E-4B99-9112-C5572E5BBA76}" type="slidenum">
              <a:rPr lang="fr-FR" smtClean="0"/>
              <a:pPr/>
              <a:t>11</a:t>
            </a:fld>
            <a:endParaRPr lang="fr-FR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738188"/>
            <a:ext cx="4916488" cy="3687762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92F81-1C6F-4E4A-A6A2-19235C1D030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9BFCF-6EC1-482F-B278-DDE71FB4C39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F74F5-7F15-4044-86AA-62BD43757E8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72636-BC47-4DAE-AADA-99D75B58B45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237F9-0E50-43D2-B51E-CFC83F6DE35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52778-62F2-490B-9FB2-3C7F2C4A58A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65137-653E-4C2F-A709-62CB95A350E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1A592-7A8A-47B8-80FD-5DB7398A95C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3C142-EECD-4A1B-B345-72A6311D27C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60FD8-83F4-4FD3-8359-DC6770FA82A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72F36-D4CB-441A-BB98-38196CBFBF9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9B3AD-D389-41BA-9A4D-35F07401E24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72F35-948A-4068-8258-DD6E726383D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/>
            </a:lvl1pPr>
          </a:lstStyle>
          <a:p>
            <a:pPr>
              <a:defRPr/>
            </a:pPr>
            <a:fld id="{1F6D0AD2-ED7D-40C9-B6EF-B01B8C86FC4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png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5" Type="http://schemas.openxmlformats.org/officeDocument/2006/relationships/oleObject" Target="../embeddings/oleObject27.bin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3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4" Type="http://schemas.openxmlformats.org/officeDocument/2006/relationships/oleObject" Target="../embeddings/oleObject3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2.bin"/><Relationship Id="rId5" Type="http://schemas.openxmlformats.org/officeDocument/2006/relationships/oleObject" Target="../embeddings/oleObject41.bin"/><Relationship Id="rId4" Type="http://schemas.openxmlformats.org/officeDocument/2006/relationships/oleObject" Target="../embeddings/oleObject40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6.bin"/><Relationship Id="rId5" Type="http://schemas.openxmlformats.org/officeDocument/2006/relationships/oleObject" Target="../embeddings/oleObject45.bin"/><Relationship Id="rId4" Type="http://schemas.openxmlformats.org/officeDocument/2006/relationships/oleObject" Target="../embeddings/oleObject44.bin"/><Relationship Id="rId9" Type="http://schemas.openxmlformats.org/officeDocument/2006/relationships/oleObject" Target="../embeddings/oleObject49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2.bin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1.bin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0.bin"/><Relationship Id="rId9" Type="http://schemas.openxmlformats.org/officeDocument/2006/relationships/oleObject" Target="../embeddings/oleObject5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60.bin"/><Relationship Id="rId5" Type="http://schemas.openxmlformats.org/officeDocument/2006/relationships/oleObject" Target="../embeddings/oleObject59.bin"/><Relationship Id="rId4" Type="http://schemas.openxmlformats.org/officeDocument/2006/relationships/oleObject" Target="../embeddings/oleObject5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4.bin"/><Relationship Id="rId5" Type="http://schemas.openxmlformats.org/officeDocument/2006/relationships/oleObject" Target="../embeddings/oleObject63.bin"/><Relationship Id="rId4" Type="http://schemas.openxmlformats.org/officeDocument/2006/relationships/oleObject" Target="../embeddings/oleObject6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67.bin"/><Relationship Id="rId4" Type="http://schemas.openxmlformats.org/officeDocument/2006/relationships/oleObject" Target="../embeddings/oleObject66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71.bin"/><Relationship Id="rId5" Type="http://schemas.openxmlformats.org/officeDocument/2006/relationships/oleObject" Target="../embeddings/oleObject70.bin"/><Relationship Id="rId4" Type="http://schemas.openxmlformats.org/officeDocument/2006/relationships/oleObject" Target="../embeddings/oleObject69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76.bin"/><Relationship Id="rId5" Type="http://schemas.openxmlformats.org/officeDocument/2006/relationships/oleObject" Target="../embeddings/oleObject75.bin"/><Relationship Id="rId4" Type="http://schemas.openxmlformats.org/officeDocument/2006/relationships/oleObject" Target="../embeddings/oleObject74.bin"/><Relationship Id="rId9" Type="http://schemas.openxmlformats.org/officeDocument/2006/relationships/oleObject" Target="../embeddings/oleObject7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81.bin"/><Relationship Id="rId5" Type="http://schemas.openxmlformats.org/officeDocument/2006/relationships/oleObject" Target="../embeddings/oleObject80.bin"/><Relationship Id="rId4" Type="http://schemas.openxmlformats.org/officeDocument/2006/relationships/oleObject" Target="../embeddings/oleObject7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84.bin"/><Relationship Id="rId5" Type="http://schemas.openxmlformats.org/officeDocument/2006/relationships/oleObject" Target="../embeddings/oleObject83.bin"/><Relationship Id="rId4" Type="http://schemas.openxmlformats.org/officeDocument/2006/relationships/oleObject" Target="../embeddings/oleObject82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8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88.bin"/><Relationship Id="rId5" Type="http://schemas.openxmlformats.org/officeDocument/2006/relationships/oleObject" Target="../embeddings/oleObject87.bin"/><Relationship Id="rId4" Type="http://schemas.openxmlformats.org/officeDocument/2006/relationships/oleObject" Target="../embeddings/oleObject8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93.bin"/><Relationship Id="rId5" Type="http://schemas.openxmlformats.org/officeDocument/2006/relationships/oleObject" Target="../embeddings/oleObject92.bin"/><Relationship Id="rId4" Type="http://schemas.openxmlformats.org/officeDocument/2006/relationships/oleObject" Target="../embeddings/oleObject9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96.bin"/><Relationship Id="rId5" Type="http://schemas.openxmlformats.org/officeDocument/2006/relationships/oleObject" Target="../embeddings/oleObject95.bin"/><Relationship Id="rId4" Type="http://schemas.openxmlformats.org/officeDocument/2006/relationships/oleObject" Target="../embeddings/oleObject94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99.bin"/><Relationship Id="rId5" Type="http://schemas.openxmlformats.org/officeDocument/2006/relationships/oleObject" Target="../embeddings/oleObject98.bin"/><Relationship Id="rId4" Type="http://schemas.openxmlformats.org/officeDocument/2006/relationships/oleObject" Target="../embeddings/oleObject9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5.bin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10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03.bin"/><Relationship Id="rId5" Type="http://schemas.openxmlformats.org/officeDocument/2006/relationships/oleObject" Target="../embeddings/oleObject102.bin"/><Relationship Id="rId10" Type="http://schemas.openxmlformats.org/officeDocument/2006/relationships/oleObject" Target="../embeddings/oleObject107.bin"/><Relationship Id="rId4" Type="http://schemas.openxmlformats.org/officeDocument/2006/relationships/oleObject" Target="../embeddings/oleObject101.bin"/><Relationship Id="rId9" Type="http://schemas.openxmlformats.org/officeDocument/2006/relationships/oleObject" Target="../embeddings/oleObject10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oleObject" Target="../embeddings/oleObject10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42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41.png"/><Relationship Id="rId5" Type="http://schemas.openxmlformats.org/officeDocument/2006/relationships/oleObject" Target="../embeddings/oleObject111.bin"/><Relationship Id="rId4" Type="http://schemas.openxmlformats.org/officeDocument/2006/relationships/oleObject" Target="../embeddings/oleObject110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3" Type="http://schemas.openxmlformats.org/officeDocument/2006/relationships/notesSlide" Target="../notesSlides/notesSlide50.xml"/><Relationship Id="rId7" Type="http://schemas.openxmlformats.org/officeDocument/2006/relationships/oleObject" Target="../embeddings/oleObject1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114.bin"/><Relationship Id="rId11" Type="http://schemas.openxmlformats.org/officeDocument/2006/relationships/oleObject" Target="../embeddings/oleObject119.bin"/><Relationship Id="rId5" Type="http://schemas.openxmlformats.org/officeDocument/2006/relationships/oleObject" Target="../embeddings/oleObject113.bin"/><Relationship Id="rId10" Type="http://schemas.openxmlformats.org/officeDocument/2006/relationships/oleObject" Target="../embeddings/oleObject118.bin"/><Relationship Id="rId4" Type="http://schemas.openxmlformats.org/officeDocument/2006/relationships/oleObject" Target="../embeddings/oleObject112.bin"/><Relationship Id="rId9" Type="http://schemas.openxmlformats.org/officeDocument/2006/relationships/oleObject" Target="../embeddings/oleObject117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1.vml"/><Relationship Id="rId5" Type="http://schemas.openxmlformats.org/officeDocument/2006/relationships/oleObject" Target="../embeddings/oleObject121.bin"/><Relationship Id="rId4" Type="http://schemas.openxmlformats.org/officeDocument/2006/relationships/oleObject" Target="../embeddings/oleObject120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64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23850"/>
            <a:ext cx="8353425" cy="1979613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en-GB" sz="3600" b="1" dirty="0" err="1" smtClean="0">
                <a:solidFill>
                  <a:srgbClr val="000099"/>
                </a:solidFill>
              </a:rPr>
              <a:t>Memfractor</a:t>
            </a:r>
            <a:r>
              <a:rPr lang="en-GB" sz="3600" b="1" dirty="0" smtClean="0">
                <a:solidFill>
                  <a:srgbClr val="000099"/>
                </a:solidFill>
              </a:rPr>
              <a:t>: a common mathematical framework for electronic circuit elements with memory</a:t>
            </a:r>
            <a:r>
              <a:rPr lang="en-GB" sz="3600" dirty="0" smtClean="0"/>
              <a:t> </a:t>
            </a:r>
            <a:endParaRPr lang="fr-FR" sz="3600" b="1" dirty="0" smtClean="0">
              <a:solidFill>
                <a:srgbClr val="000099"/>
              </a:solidFill>
            </a:endParaRP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484438"/>
            <a:ext cx="8351837" cy="4067175"/>
          </a:xfrm>
          <a:ln w="25400">
            <a:solidFill>
              <a:schemeClr val="accent4"/>
            </a:solidFill>
          </a:ln>
        </p:spPr>
        <p:txBody>
          <a:bodyPr tIns="10800" bIns="10800"/>
          <a:lstStyle/>
          <a:p>
            <a:pPr algn="ctr" eaLnBrk="1" hangingPunct="1">
              <a:spcBef>
                <a:spcPct val="45000"/>
              </a:spcBef>
              <a:buFontTx/>
              <a:buNone/>
              <a:defRPr/>
            </a:pPr>
            <a:endParaRPr lang="fr-FR" sz="800" dirty="0" smtClean="0">
              <a:solidFill>
                <a:srgbClr val="006600"/>
              </a:solidFill>
            </a:endParaRP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fr-FR" b="1" dirty="0" smtClean="0">
                <a:solidFill>
                  <a:srgbClr val="002060"/>
                </a:solidFill>
              </a:rPr>
              <a:t>René Lozi </a:t>
            </a:r>
          </a:p>
          <a:p>
            <a:pPr algn="ctr" eaLnBrk="1" hangingPunct="1">
              <a:spcBef>
                <a:spcPct val="45000"/>
              </a:spcBef>
              <a:buFontTx/>
              <a:buNone/>
              <a:defRPr/>
            </a:pPr>
            <a:r>
              <a:rPr lang="fr-FR" sz="2000" dirty="0" err="1" smtClean="0"/>
              <a:t>Laboratory</a:t>
            </a:r>
            <a:r>
              <a:rPr lang="fr-FR" sz="2000" dirty="0" smtClean="0"/>
              <a:t> J.A. Dieudonné, </a:t>
            </a:r>
            <a:r>
              <a:rPr lang="fr-FR" sz="2000" dirty="0" err="1" smtClean="0"/>
              <a:t>University</a:t>
            </a:r>
            <a:r>
              <a:rPr lang="fr-FR" sz="2000" dirty="0" smtClean="0"/>
              <a:t> of Nice-Sophia Antipolis, France</a:t>
            </a:r>
          </a:p>
          <a:p>
            <a:pPr algn="ctr" eaLnBrk="1" hangingPunct="1">
              <a:spcBef>
                <a:spcPct val="45000"/>
              </a:spcBef>
              <a:buFontTx/>
              <a:buNone/>
              <a:defRPr/>
            </a:pPr>
            <a:endParaRPr lang="fr-FR" sz="800" b="1" dirty="0" smtClean="0"/>
          </a:p>
          <a:p>
            <a:pPr marL="0" indent="0" algn="ctr" eaLnBrk="1" hangingPunct="1">
              <a:spcBef>
                <a:spcPts val="0"/>
              </a:spcBef>
              <a:buFontTx/>
              <a:buNone/>
              <a:defRPr/>
            </a:pPr>
            <a:r>
              <a:rPr lang="fr-FR" sz="2400" b="1" dirty="0" smtClean="0"/>
              <a:t>Common </a:t>
            </a:r>
            <a:r>
              <a:rPr lang="fr-FR" sz="2400" b="1" dirty="0" err="1" smtClean="0"/>
              <a:t>work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with</a:t>
            </a:r>
            <a:endParaRPr lang="fr-FR" sz="2400" b="1" dirty="0" smtClean="0"/>
          </a:p>
          <a:p>
            <a:pPr algn="ctr" eaLnBrk="1" hangingPunct="1">
              <a:buFontTx/>
              <a:buNone/>
              <a:defRPr/>
            </a:pPr>
            <a:endParaRPr lang="fr-FR" sz="800" b="1" dirty="0" smtClean="0"/>
          </a:p>
          <a:p>
            <a:pPr algn="ctr" eaLnBrk="1" hangingPunct="1">
              <a:lnSpc>
                <a:spcPct val="70000"/>
              </a:lnSpc>
              <a:spcBef>
                <a:spcPts val="600"/>
              </a:spcBef>
              <a:buFontTx/>
              <a:buNone/>
              <a:defRPr/>
            </a:pPr>
            <a:r>
              <a:rPr lang="fr-FR" sz="2800" b="1" dirty="0" smtClean="0">
                <a:solidFill>
                  <a:srgbClr val="002060"/>
                </a:solidFill>
              </a:rPr>
              <a:t>Mohammed-Salah </a:t>
            </a:r>
            <a:r>
              <a:rPr lang="fr-FR" sz="2800" b="1" dirty="0" err="1" smtClean="0">
                <a:solidFill>
                  <a:srgbClr val="002060"/>
                </a:solidFill>
              </a:rPr>
              <a:t>Abdelouahab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</a:p>
          <a:p>
            <a:pPr algn="ctr" eaLnBrk="1" hangingPunct="1">
              <a:spcBef>
                <a:spcPts val="1200"/>
              </a:spcBef>
              <a:buFontTx/>
              <a:buNone/>
              <a:defRPr/>
            </a:pPr>
            <a:r>
              <a:rPr lang="fr-FR" sz="2000" dirty="0" err="1" smtClean="0"/>
              <a:t>University</a:t>
            </a:r>
            <a:r>
              <a:rPr lang="fr-FR" sz="2000" dirty="0" smtClean="0"/>
              <a:t> of Mila, </a:t>
            </a:r>
            <a:r>
              <a:rPr lang="fr-FR" sz="2000" dirty="0" err="1" smtClean="0"/>
              <a:t>Algeria</a:t>
            </a:r>
            <a:endParaRPr lang="fr-FR" sz="2000" dirty="0" smtClean="0"/>
          </a:p>
          <a:p>
            <a:pPr algn="ctr" eaLnBrk="1" hangingPunct="1">
              <a:lnSpc>
                <a:spcPct val="70000"/>
              </a:lnSpc>
              <a:spcBef>
                <a:spcPts val="1200"/>
              </a:spcBef>
              <a:buFontTx/>
              <a:buNone/>
              <a:defRPr/>
            </a:pPr>
            <a:r>
              <a:rPr lang="fr-FR" sz="2400" b="1" dirty="0" smtClean="0"/>
              <a:t>and</a:t>
            </a:r>
          </a:p>
          <a:p>
            <a:pPr algn="ctr" eaLnBrk="1" hangingPunct="1">
              <a:spcBef>
                <a:spcPts val="600"/>
              </a:spcBef>
              <a:buFontTx/>
              <a:buNone/>
              <a:defRPr/>
            </a:pPr>
            <a:r>
              <a:rPr lang="fr-FR" sz="2800" b="1" dirty="0" err="1" smtClean="0">
                <a:solidFill>
                  <a:srgbClr val="002060"/>
                </a:solidFill>
              </a:rPr>
              <a:t>Leon</a:t>
            </a:r>
            <a:r>
              <a:rPr lang="fr-FR" sz="2800" b="1" dirty="0" smtClean="0">
                <a:solidFill>
                  <a:srgbClr val="002060"/>
                </a:solidFill>
              </a:rPr>
              <a:t> O. </a:t>
            </a:r>
            <a:r>
              <a:rPr lang="fr-FR" sz="2800" b="1" dirty="0" err="1" smtClean="0">
                <a:solidFill>
                  <a:srgbClr val="002060"/>
                </a:solidFill>
              </a:rPr>
              <a:t>Chua</a:t>
            </a:r>
            <a:r>
              <a:rPr lang="fr-FR" sz="2800" b="1" dirty="0" smtClean="0">
                <a:solidFill>
                  <a:srgbClr val="002060"/>
                </a:solidFill>
              </a:rPr>
              <a:t> </a:t>
            </a:r>
          </a:p>
          <a:p>
            <a:pPr algn="ctr" eaLnBrk="1" hangingPunct="1">
              <a:lnSpc>
                <a:spcPct val="70000"/>
              </a:lnSpc>
              <a:spcBef>
                <a:spcPts val="1200"/>
              </a:spcBef>
              <a:buFontTx/>
              <a:buNone/>
              <a:defRPr/>
            </a:pPr>
            <a:r>
              <a:rPr lang="fr-FR" sz="2000" dirty="0" smtClean="0"/>
              <a:t>Université de Berkeley, USA and Imperial </a:t>
            </a:r>
            <a:r>
              <a:rPr lang="fr-FR" sz="2000" dirty="0" err="1" smtClean="0"/>
              <a:t>College</a:t>
            </a:r>
            <a:r>
              <a:rPr lang="fr-FR" sz="2000" dirty="0" smtClean="0"/>
              <a:t> London,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33388" y="333375"/>
            <a:ext cx="8277225" cy="6189663"/>
          </a:xfrm>
          <a:noFill/>
          <a:ln w="25400">
            <a:solidFill>
              <a:schemeClr val="accent4"/>
            </a:solidFill>
          </a:ln>
        </p:spPr>
        <p:txBody>
          <a:bodyPr anchor="t"/>
          <a:lstStyle/>
          <a:p>
            <a:pPr algn="l" eaLnBrk="1" hangingPunct="1"/>
            <a:r>
              <a:rPr lang="fr-FR" sz="4000" dirty="0" smtClean="0">
                <a:solidFill>
                  <a:srgbClr val="CC9900"/>
                </a:solidFill>
              </a:rPr>
              <a:t>						</a:t>
            </a:r>
            <a:r>
              <a:rPr lang="fr-FR" sz="3600" b="1" dirty="0" err="1" smtClean="0">
                <a:solidFill>
                  <a:schemeClr val="accent4"/>
                </a:solidFill>
              </a:rPr>
              <a:t>Magnetic</a:t>
            </a:r>
            <a:r>
              <a:rPr lang="fr-FR" sz="4000" dirty="0" smtClean="0">
                <a:solidFill>
                  <a:schemeClr val="accent4"/>
                </a:solidFill>
              </a:rPr>
              <a:t/>
            </a:r>
            <a:br>
              <a:rPr lang="fr-FR" sz="4000" dirty="0" smtClean="0">
                <a:solidFill>
                  <a:schemeClr val="accent4"/>
                </a:solidFill>
              </a:rPr>
            </a:br>
            <a:r>
              <a:rPr lang="fr-FR" sz="4000" dirty="0" smtClean="0">
                <a:solidFill>
                  <a:schemeClr val="accent4"/>
                </a:solidFill>
              </a:rPr>
              <a:t>						</a:t>
            </a:r>
            <a:r>
              <a:rPr lang="fr-FR" sz="3600" b="1" dirty="0" smtClean="0">
                <a:solidFill>
                  <a:schemeClr val="accent4"/>
                </a:solidFill>
              </a:rPr>
              <a:t>Flux </a:t>
            </a:r>
            <a:r>
              <a:rPr lang="fr-FR" sz="4000" dirty="0" smtClean="0">
                <a:solidFill>
                  <a:srgbClr val="CC9900"/>
                </a:solidFill>
              </a:rPr>
              <a:t>	</a:t>
            </a:r>
            <a:r>
              <a:rPr lang="fr-FR" sz="1600" dirty="0" smtClean="0">
                <a:solidFill>
                  <a:srgbClr val="CC9900"/>
                </a:solidFill>
              </a:rPr>
              <a:t>					 </a:t>
            </a:r>
            <a:r>
              <a:rPr lang="fr-FR" sz="1600" b="1" dirty="0" smtClean="0">
                <a:solidFill>
                  <a:srgbClr val="FF0000"/>
                </a:solidFill>
              </a:rPr>
              <a:t>             </a:t>
            </a:r>
            <a:r>
              <a:rPr lang="fr-FR" sz="1800" b="1" dirty="0" err="1" smtClean="0">
                <a:solidFill>
                  <a:srgbClr val="FF0000"/>
                </a:solidFill>
              </a:rPr>
              <a:t>Physical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origin</a:t>
            </a:r>
            <a:r>
              <a:rPr lang="fr-FR" sz="1800" b="1" dirty="0" smtClean="0">
                <a:solidFill>
                  <a:srgbClr val="000099"/>
                </a:solidFill>
              </a:rPr>
              <a:t/>
            </a:r>
            <a:br>
              <a:rPr lang="fr-FR" sz="1800" b="1" dirty="0" smtClean="0">
                <a:solidFill>
                  <a:srgbClr val="000099"/>
                </a:solidFill>
              </a:rPr>
            </a:br>
            <a:r>
              <a:rPr lang="fr-FR" sz="1800" b="1" dirty="0" smtClean="0">
                <a:solidFill>
                  <a:srgbClr val="000099"/>
                </a:solidFill>
              </a:rPr>
              <a:t>					              interaction </a:t>
            </a:r>
            <a:r>
              <a:rPr lang="fr-FR" sz="1800" b="1" dirty="0" err="1" smtClean="0">
                <a:solidFill>
                  <a:srgbClr val="000099"/>
                </a:solidFill>
              </a:rPr>
              <a:t>between</a:t>
            </a:r>
            <a:r>
              <a:rPr lang="fr-FR" sz="1800" b="1" dirty="0" smtClean="0">
                <a:solidFill>
                  <a:srgbClr val="000099"/>
                </a:solidFill>
              </a:rPr>
              <a:t/>
            </a:r>
            <a:br>
              <a:rPr lang="fr-FR" sz="1800" b="1" dirty="0" smtClean="0">
                <a:solidFill>
                  <a:srgbClr val="000099"/>
                </a:solidFill>
              </a:rPr>
            </a:br>
            <a:r>
              <a:rPr lang="fr-FR" sz="1800" b="1" dirty="0" smtClean="0">
                <a:solidFill>
                  <a:srgbClr val="000099"/>
                </a:solidFill>
              </a:rPr>
              <a:t>					              </a:t>
            </a:r>
            <a:r>
              <a:rPr lang="fr-FR" sz="1800" b="1" dirty="0" err="1" smtClean="0">
                <a:solidFill>
                  <a:srgbClr val="000099"/>
                </a:solidFill>
              </a:rPr>
              <a:t>magnetic</a:t>
            </a:r>
            <a:r>
              <a:rPr lang="fr-FR" sz="1800" b="1" dirty="0" smtClean="0">
                <a:solidFill>
                  <a:srgbClr val="000099"/>
                </a:solidFill>
              </a:rPr>
              <a:t> </a:t>
            </a:r>
            <a:r>
              <a:rPr lang="fr-FR" sz="1800" b="1" dirty="0" err="1" smtClean="0">
                <a:solidFill>
                  <a:srgbClr val="000099"/>
                </a:solidFill>
              </a:rPr>
              <a:t>field</a:t>
            </a:r>
            <a:r>
              <a:rPr lang="fr-FR" sz="1800" b="1" dirty="0" smtClean="0">
                <a:solidFill>
                  <a:srgbClr val="000099"/>
                </a:solidFill>
              </a:rPr>
              <a:t> and the					              </a:t>
            </a:r>
            <a:r>
              <a:rPr lang="fr-FR" sz="1800" b="1" dirty="0" err="1" smtClean="0">
                <a:solidFill>
                  <a:srgbClr val="000099"/>
                </a:solidFill>
              </a:rPr>
              <a:t>shape</a:t>
            </a:r>
            <a:r>
              <a:rPr lang="fr-FR" sz="1800" b="1" dirty="0" smtClean="0">
                <a:solidFill>
                  <a:srgbClr val="000099"/>
                </a:solidFill>
              </a:rPr>
              <a:t> of the </a:t>
            </a:r>
            <a:r>
              <a:rPr lang="fr-FR" sz="1800" b="1" dirty="0" err="1" smtClean="0">
                <a:solidFill>
                  <a:srgbClr val="000099"/>
                </a:solidFill>
              </a:rPr>
              <a:t>electrical</a:t>
            </a:r>
            <a:r>
              <a:rPr lang="fr-FR" sz="1800" b="1" dirty="0" smtClean="0">
                <a:solidFill>
                  <a:srgbClr val="000099"/>
                </a:solidFill>
              </a:rPr>
              <a:t> 					              circuit </a:t>
            </a:r>
            <a:br>
              <a:rPr lang="fr-FR" sz="1800" b="1" dirty="0" smtClean="0">
                <a:solidFill>
                  <a:srgbClr val="000099"/>
                </a:solidFill>
              </a:rPr>
            </a:br>
            <a:r>
              <a:rPr lang="fr-FR" sz="1800" b="1" dirty="0" smtClean="0">
                <a:solidFill>
                  <a:srgbClr val="000099"/>
                </a:solidFill>
              </a:rPr>
              <a:t/>
            </a:r>
            <a:br>
              <a:rPr lang="fr-FR" sz="1800" b="1" dirty="0" smtClean="0">
                <a:solidFill>
                  <a:srgbClr val="000099"/>
                </a:solidFill>
              </a:rPr>
            </a:br>
            <a:r>
              <a:rPr lang="fr-FR" sz="1800" b="1" dirty="0" smtClean="0">
                <a:solidFill>
                  <a:srgbClr val="000099"/>
                </a:solidFill>
              </a:rPr>
              <a:t>					            </a:t>
            </a:r>
            <a:r>
              <a:rPr lang="fr-FR" sz="1800" b="1" dirty="0" err="1" smtClean="0">
                <a:solidFill>
                  <a:srgbClr val="FF0000"/>
                </a:solidFill>
              </a:rPr>
              <a:t>Mathematical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definition</a:t>
            </a:r>
            <a:r>
              <a:rPr lang="fr-FR" sz="1800" b="1" dirty="0" smtClean="0">
                <a:solidFill>
                  <a:srgbClr val="000099"/>
                </a:solidFill>
              </a:rPr>
              <a:t>						</a:t>
            </a:r>
            <a:r>
              <a:rPr lang="fr-FR" sz="1800" b="1" dirty="0" err="1" smtClean="0">
                <a:solidFill>
                  <a:srgbClr val="000099"/>
                </a:solidFill>
              </a:rPr>
              <a:t>integral</a:t>
            </a:r>
            <a:r>
              <a:rPr lang="fr-FR" sz="1800" b="1" dirty="0" smtClean="0">
                <a:solidFill>
                  <a:srgbClr val="000099"/>
                </a:solidFill>
              </a:rPr>
              <a:t> of the </a:t>
            </a:r>
            <a:r>
              <a:rPr lang="fr-FR" sz="1800" b="1" dirty="0" err="1" smtClean="0">
                <a:solidFill>
                  <a:srgbClr val="000099"/>
                </a:solidFill>
              </a:rPr>
              <a:t>electrical</a:t>
            </a:r>
            <a:r>
              <a:rPr lang="fr-FR" sz="1800" b="1" dirty="0" smtClean="0">
                <a:solidFill>
                  <a:srgbClr val="000099"/>
                </a:solidFill>
              </a:rPr>
              <a:t>  						</a:t>
            </a:r>
            <a:r>
              <a:rPr lang="fr-FR" sz="1800" b="1" dirty="0" err="1" smtClean="0">
                <a:solidFill>
                  <a:srgbClr val="000099"/>
                </a:solidFill>
              </a:rPr>
              <a:t>potential</a:t>
            </a:r>
            <a:r>
              <a:rPr lang="fr-FR" sz="1800" b="1" dirty="0" smtClean="0">
                <a:solidFill>
                  <a:srgbClr val="000099"/>
                </a:solidFill>
              </a:rPr>
              <a:t> (voltage) </a:t>
            </a:r>
            <a:r>
              <a:rPr lang="fr-FR" sz="1800" b="1" dirty="0" err="1" smtClean="0">
                <a:solidFill>
                  <a:srgbClr val="000099"/>
                </a:solidFill>
              </a:rPr>
              <a:t>with</a:t>
            </a:r>
            <a:r>
              <a:rPr lang="fr-FR" sz="1800" b="1" dirty="0" smtClean="0">
                <a:solidFill>
                  <a:srgbClr val="000099"/>
                </a:solidFill>
              </a:rPr>
              <a:t/>
            </a:r>
            <a:br>
              <a:rPr lang="fr-FR" sz="1800" b="1" dirty="0" smtClean="0">
                <a:solidFill>
                  <a:srgbClr val="000099"/>
                </a:solidFill>
              </a:rPr>
            </a:br>
            <a:r>
              <a:rPr lang="fr-FR" sz="1800" b="1" dirty="0" smtClean="0">
                <a:solidFill>
                  <a:srgbClr val="000099"/>
                </a:solidFill>
              </a:rPr>
              <a:t>						respect to the time</a:t>
            </a:r>
            <a:br>
              <a:rPr lang="fr-FR" sz="1800" b="1" dirty="0" smtClean="0">
                <a:solidFill>
                  <a:srgbClr val="000099"/>
                </a:solidFill>
              </a:rPr>
            </a:br>
            <a:r>
              <a:rPr lang="fr-FR" sz="1800" b="1" dirty="0" smtClean="0">
                <a:solidFill>
                  <a:srgbClr val="000099"/>
                </a:solidFill>
              </a:rPr>
              <a:t/>
            </a:r>
            <a:br>
              <a:rPr lang="fr-FR" sz="1800" b="1" dirty="0" smtClean="0">
                <a:solidFill>
                  <a:srgbClr val="000099"/>
                </a:solidFill>
              </a:rPr>
            </a:br>
            <a:r>
              <a:rPr lang="fr-FR" sz="1800" b="1" dirty="0" smtClean="0">
                <a:solidFill>
                  <a:srgbClr val="000099"/>
                </a:solidFill>
              </a:rPr>
              <a:t/>
            </a:r>
            <a:br>
              <a:rPr lang="fr-FR" sz="1800" b="1" dirty="0" smtClean="0">
                <a:solidFill>
                  <a:srgbClr val="000099"/>
                </a:solidFill>
              </a:rPr>
            </a:br>
            <a:r>
              <a:rPr lang="fr-FR" sz="1800" b="1" dirty="0" smtClean="0">
                <a:solidFill>
                  <a:srgbClr val="000099"/>
                </a:solidFill>
              </a:rPr>
              <a:t/>
            </a:r>
            <a:br>
              <a:rPr lang="fr-FR" sz="1800" b="1" dirty="0" smtClean="0">
                <a:solidFill>
                  <a:srgbClr val="000099"/>
                </a:solidFill>
              </a:rPr>
            </a:br>
            <a:r>
              <a:rPr lang="fr-FR" sz="1800" b="1" dirty="0" smtClean="0">
                <a:solidFill>
                  <a:srgbClr val="000099"/>
                </a:solidFill>
              </a:rPr>
              <a:t/>
            </a:r>
            <a:br>
              <a:rPr lang="fr-FR" sz="1800" b="1" dirty="0" smtClean="0">
                <a:solidFill>
                  <a:srgbClr val="000099"/>
                </a:solidFill>
              </a:rPr>
            </a:br>
            <a:r>
              <a:rPr lang="fr-FR" sz="1800" b="1" dirty="0" smtClean="0">
                <a:solidFill>
                  <a:srgbClr val="000099"/>
                </a:solidFill>
              </a:rPr>
              <a:t>						</a:t>
            </a:r>
            <a:br>
              <a:rPr lang="fr-FR" sz="1800" b="1" dirty="0" smtClean="0">
                <a:solidFill>
                  <a:srgbClr val="000099"/>
                </a:solidFill>
              </a:rPr>
            </a:br>
            <a:r>
              <a:rPr lang="fr-FR" sz="1800" b="1" dirty="0" smtClean="0">
                <a:solidFill>
                  <a:srgbClr val="000099"/>
                </a:solidFill>
              </a:rPr>
              <a:t>						or	</a:t>
            </a:r>
          </a:p>
        </p:txBody>
      </p:sp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2054" name="Picture 4" descr="Memfractance_exposé_fig1b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388" y="981075"/>
            <a:ext cx="4948237" cy="50466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055" name="Rectangle 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5946775" y="4473575"/>
          <a:ext cx="2619375" cy="889000"/>
        </p:xfrm>
        <a:graphic>
          <a:graphicData uri="http://schemas.openxmlformats.org/presentationml/2006/ole">
            <p:oleObj spid="_x0000_s2050" name="Equation" r:id="rId5" imgW="1040948" imgH="355446" progId="Equation.DSMT4">
              <p:embed/>
            </p:oleObj>
          </a:graphicData>
        </a:graphic>
      </p:graphicFrame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051" name="Object 7"/>
          <p:cNvGraphicFramePr>
            <a:graphicFrameLocks noChangeAspect="1"/>
          </p:cNvGraphicFramePr>
          <p:nvPr/>
        </p:nvGraphicFramePr>
        <p:xfrm>
          <a:off x="6516688" y="5338763"/>
          <a:ext cx="1946275" cy="984250"/>
        </p:xfrm>
        <a:graphic>
          <a:graphicData uri="http://schemas.openxmlformats.org/presentationml/2006/ole">
            <p:oleObj spid="_x0000_s2051" name="Equation" r:id="rId6" imgW="774364" imgH="393529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77225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Ohm’s law(s)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462088"/>
            <a:ext cx="8277225" cy="5038725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r>
              <a:rPr lang="fr-FR" sz="2000" dirty="0" smtClean="0">
                <a:solidFill>
                  <a:schemeClr val="accent4"/>
                </a:solidFill>
              </a:rPr>
              <a:t>By </a:t>
            </a:r>
            <a:r>
              <a:rPr lang="fr-FR" sz="2000" dirty="0" err="1" smtClean="0">
                <a:solidFill>
                  <a:schemeClr val="accent4"/>
                </a:solidFill>
              </a:rPr>
              <a:t>integrating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with</a:t>
            </a:r>
            <a:r>
              <a:rPr lang="fr-FR" sz="2000" dirty="0" smtClean="0">
                <a:solidFill>
                  <a:schemeClr val="accent4"/>
                </a:solidFill>
              </a:rPr>
              <a:t> respect to the time the </a:t>
            </a:r>
            <a:r>
              <a:rPr lang="fr-FR" sz="2000" dirty="0" err="1" smtClean="0">
                <a:solidFill>
                  <a:schemeClr val="accent4"/>
                </a:solidFill>
              </a:rPr>
              <a:t>Ohm’s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law</a:t>
            </a:r>
            <a:r>
              <a:rPr lang="fr-FR" sz="2000" dirty="0" smtClean="0">
                <a:solidFill>
                  <a:schemeClr val="accent4"/>
                </a:solidFill>
              </a:rPr>
              <a:t>:</a:t>
            </a:r>
          </a:p>
          <a:p>
            <a:pPr eaLnBrk="1" hangingPunct="1">
              <a:buFontTx/>
              <a:buNone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get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</a:pP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consider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now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third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classical</a:t>
            </a:r>
            <a:r>
              <a:rPr lang="fr-FR" sz="2000" dirty="0" smtClean="0">
                <a:solidFill>
                  <a:schemeClr val="accent4"/>
                </a:solidFill>
              </a:rPr>
              <a:t> passive </a:t>
            </a:r>
            <a:r>
              <a:rPr lang="fr-FR" sz="2000" dirty="0" err="1" smtClean="0">
                <a:solidFill>
                  <a:schemeClr val="accent4"/>
                </a:solidFill>
              </a:rPr>
              <a:t>element</a:t>
            </a:r>
            <a:r>
              <a:rPr lang="fr-FR" sz="2000" dirty="0" smtClean="0">
                <a:solidFill>
                  <a:schemeClr val="accent4"/>
                </a:solidFill>
              </a:rPr>
              <a:t> of </a:t>
            </a:r>
            <a:r>
              <a:rPr lang="fr-FR" sz="2000" dirty="0" err="1" smtClean="0">
                <a:solidFill>
                  <a:schemeClr val="accent4"/>
                </a:solidFill>
              </a:rPr>
              <a:t>electrical</a:t>
            </a:r>
            <a:r>
              <a:rPr lang="fr-FR" sz="2000" dirty="0" smtClean="0">
                <a:solidFill>
                  <a:schemeClr val="accent4"/>
                </a:solidFill>
              </a:rPr>
              <a:t> circuit:</a:t>
            </a:r>
          </a:p>
          <a:p>
            <a:pPr eaLnBrk="1" hangingPunct="1">
              <a:buFontTx/>
              <a:buNone/>
            </a:pPr>
            <a:r>
              <a:rPr lang="fr-FR" sz="2000" dirty="0" smtClean="0">
                <a:solidFill>
                  <a:schemeClr val="accent4"/>
                </a:solidFill>
              </a:rPr>
              <a:t>the </a:t>
            </a:r>
            <a:r>
              <a:rPr lang="fr-FR" sz="2000" dirty="0" err="1" smtClean="0">
                <a:solidFill>
                  <a:schemeClr val="accent4"/>
                </a:solidFill>
              </a:rPr>
              <a:t>Capacitor</a:t>
            </a:r>
            <a:r>
              <a:rPr lang="fr-FR" sz="2000" dirty="0" smtClean="0">
                <a:solidFill>
                  <a:schemeClr val="accent4"/>
                </a:solidFill>
              </a:rPr>
              <a:t>.</a:t>
            </a:r>
          </a:p>
          <a:p>
            <a:pPr eaLnBrk="1" hangingPunct="1">
              <a:buFontTx/>
              <a:buNone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3419475" y="2278063"/>
          <a:ext cx="2286000" cy="985837"/>
        </p:xfrm>
        <a:graphic>
          <a:graphicData uri="http://schemas.openxmlformats.org/presentationml/2006/ole">
            <p:oleObj spid="_x0000_s3074" name="Equation" r:id="rId4" imgW="901309" imgH="393529" progId="Equation.DSMT4">
              <p:embed/>
            </p:oleObj>
          </a:graphicData>
        </a:graphic>
      </p:graphicFrame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3075" name="Object 8"/>
          <p:cNvGraphicFramePr>
            <a:graphicFrameLocks noChangeAspect="1"/>
          </p:cNvGraphicFramePr>
          <p:nvPr/>
        </p:nvGraphicFramePr>
        <p:xfrm>
          <a:off x="3624263" y="3516313"/>
          <a:ext cx="1874837" cy="511175"/>
        </p:xfrm>
        <a:graphic>
          <a:graphicData uri="http://schemas.openxmlformats.org/presentationml/2006/ole">
            <p:oleObj spid="_x0000_s3075" name="Equation" r:id="rId5" imgW="736560" imgH="2030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433388" y="333375"/>
            <a:ext cx="8280400" cy="6189663"/>
          </a:xfrm>
          <a:ln w="25400">
            <a:solidFill>
              <a:schemeClr val="accent4"/>
            </a:solidFill>
          </a:ln>
        </p:spPr>
        <p:txBody>
          <a:bodyPr anchor="t"/>
          <a:lstStyle/>
          <a:p>
            <a:pPr algn="l" eaLnBrk="1" hangingPunct="1">
              <a:defRPr/>
            </a:pPr>
            <a:r>
              <a:rPr lang="fr-FR" sz="2000" b="1" dirty="0" smtClean="0">
                <a:solidFill>
                  <a:srgbClr val="000099"/>
                </a:solidFill>
              </a:rPr>
              <a:t>						CAPACITOR						      The </a:t>
            </a:r>
            <a:r>
              <a:rPr lang="fr-FR" sz="2000" b="1" dirty="0" err="1" smtClean="0">
                <a:solidFill>
                  <a:srgbClr val="000099"/>
                </a:solidFill>
              </a:rPr>
              <a:t>relationship</a:t>
            </a:r>
            <a:r>
              <a:rPr lang="fr-FR" sz="2000" b="1" dirty="0" smtClean="0">
                <a:solidFill>
                  <a:srgbClr val="000099"/>
                </a:solidFill>
              </a:rPr>
              <a:t> 						       </a:t>
            </a:r>
            <a:r>
              <a:rPr lang="fr-FR" sz="2000" b="1" dirty="0" err="1" smtClean="0">
                <a:solidFill>
                  <a:srgbClr val="000099"/>
                </a:solidFill>
              </a:rPr>
              <a:t>between</a:t>
            </a:r>
            <a:r>
              <a:rPr lang="fr-FR" sz="2000" b="1" dirty="0" smtClean="0">
                <a:solidFill>
                  <a:srgbClr val="000099"/>
                </a:solidFill>
              </a:rPr>
              <a:t> voltage and					       </a:t>
            </a:r>
            <a:r>
              <a:rPr lang="fr-FR" sz="2000" b="1" dirty="0" err="1" smtClean="0">
                <a:solidFill>
                  <a:srgbClr val="000099"/>
                </a:solidFill>
              </a:rPr>
              <a:t>intensity</a:t>
            </a:r>
            <a:r>
              <a:rPr lang="fr-FR" sz="2000" b="1" dirty="0" smtClean="0">
                <a:solidFill>
                  <a:srgbClr val="000099"/>
                </a:solidFill>
              </a:rPr>
              <a:t> for a 	</a:t>
            </a:r>
            <a:r>
              <a:rPr lang="fr-FR" sz="1600" b="1" dirty="0" smtClean="0">
                <a:solidFill>
                  <a:srgbClr val="000099"/>
                </a:solidFill>
              </a:rPr>
              <a:t>					        </a:t>
            </a:r>
            <a:r>
              <a:rPr lang="fr-FR" sz="2000" b="1" dirty="0" err="1" smtClean="0">
                <a:solidFill>
                  <a:srgbClr val="000099"/>
                </a:solidFill>
              </a:rPr>
              <a:t>capacitor</a:t>
            </a:r>
            <a:r>
              <a:rPr lang="fr-FR" sz="2000" b="1" dirty="0" smtClean="0">
                <a:solidFill>
                  <a:srgbClr val="000099"/>
                </a:solidFill>
              </a:rPr>
              <a:t> </a:t>
            </a:r>
            <a:r>
              <a:rPr lang="fr-FR" sz="2000" b="1" dirty="0" err="1" smtClean="0">
                <a:solidFill>
                  <a:srgbClr val="000099"/>
                </a:solidFill>
              </a:rPr>
              <a:t>with</a:t>
            </a:r>
            <a:r>
              <a:rPr lang="fr-FR" sz="2000" b="1" dirty="0" smtClean="0">
                <a:solidFill>
                  <a:srgbClr val="000099"/>
                </a:solidFill>
              </a:rPr>
              <a:t>  </a:t>
            </a:r>
            <a:r>
              <a:rPr lang="fr-FR" sz="2800" b="1" dirty="0" smtClean="0">
                <a:solidFill>
                  <a:srgbClr val="FF0000"/>
                </a:solidFill>
              </a:rPr>
              <a:t>C</a:t>
            </a:r>
            <a:r>
              <a:rPr lang="fr-FR" sz="3200" b="1" dirty="0" smtClean="0">
                <a:solidFill>
                  <a:srgbClr val="FF0000"/>
                </a:solidFill>
              </a:rPr>
              <a:t> 	</a:t>
            </a:r>
            <a:r>
              <a:rPr lang="fr-FR" sz="1800" b="1" dirty="0" smtClean="0">
                <a:solidFill>
                  <a:srgbClr val="FF0000"/>
                </a:solidFill>
              </a:rPr>
              <a:t>					</a:t>
            </a:r>
            <a:r>
              <a:rPr lang="fr-FR" sz="1800" b="1" dirty="0" smtClean="0">
                <a:solidFill>
                  <a:schemeClr val="accent6"/>
                </a:solidFill>
              </a:rPr>
              <a:t>       </a:t>
            </a:r>
            <a:r>
              <a:rPr lang="fr-FR" sz="2000" b="1" dirty="0" smtClean="0">
                <a:solidFill>
                  <a:srgbClr val="000099"/>
                </a:solidFill>
              </a:rPr>
              <a:t>as </a:t>
            </a:r>
            <a:r>
              <a:rPr lang="fr-FR" sz="2000" b="1" dirty="0" err="1" smtClean="0">
                <a:solidFill>
                  <a:srgbClr val="000099"/>
                </a:solidFill>
              </a:rPr>
              <a:t>capacity</a:t>
            </a:r>
            <a:r>
              <a:rPr lang="fr-FR" sz="2000" b="1" dirty="0" smtClean="0">
                <a:solidFill>
                  <a:srgbClr val="000099"/>
                </a:solidFill>
              </a:rPr>
              <a:t> </a:t>
            </a:r>
            <a:r>
              <a:rPr lang="fr-FR" sz="2000" b="1" dirty="0" err="1" smtClean="0">
                <a:solidFill>
                  <a:srgbClr val="000099"/>
                </a:solidFill>
              </a:rPr>
              <a:t>is</a:t>
            </a:r>
            <a:r>
              <a:rPr lang="fr-FR" sz="2000" b="1" dirty="0" smtClean="0">
                <a:solidFill>
                  <a:srgbClr val="000099"/>
                </a:solidFill>
              </a:rPr>
              <a:t> </a:t>
            </a:r>
            <a:br>
              <a:rPr lang="fr-FR" sz="2000" b="1" dirty="0" smtClean="0">
                <a:solidFill>
                  <a:srgbClr val="000099"/>
                </a:solidFill>
              </a:rPr>
            </a:br>
            <a:r>
              <a:rPr lang="fr-FR" sz="2000" b="1" dirty="0" smtClean="0">
                <a:solidFill>
                  <a:srgbClr val="000099"/>
                </a:solidFill>
              </a:rPr>
              <a:t/>
            </a:r>
            <a:br>
              <a:rPr lang="fr-FR" sz="2000" b="1" dirty="0" smtClean="0">
                <a:solidFill>
                  <a:srgbClr val="000099"/>
                </a:solidFill>
              </a:rPr>
            </a:br>
            <a:r>
              <a:rPr lang="fr-FR" sz="2000" b="1" dirty="0" smtClean="0">
                <a:solidFill>
                  <a:srgbClr val="000099"/>
                </a:solidFill>
              </a:rPr>
              <a:t/>
            </a:r>
            <a:br>
              <a:rPr lang="fr-FR" sz="2000" b="1" dirty="0" smtClean="0">
                <a:solidFill>
                  <a:srgbClr val="000099"/>
                </a:solidFill>
              </a:rPr>
            </a:br>
            <a:r>
              <a:rPr lang="fr-FR" sz="2000" b="1" dirty="0" smtClean="0">
                <a:solidFill>
                  <a:srgbClr val="000099"/>
                </a:solidFill>
              </a:rPr>
              <a:t/>
            </a:r>
            <a:br>
              <a:rPr lang="fr-FR" sz="2000" b="1" dirty="0" smtClean="0">
                <a:solidFill>
                  <a:srgbClr val="000099"/>
                </a:solidFill>
              </a:rPr>
            </a:br>
            <a:r>
              <a:rPr lang="fr-FR" sz="2000" b="1" dirty="0" smtClean="0">
                <a:solidFill>
                  <a:srgbClr val="000099"/>
                </a:solidFill>
              </a:rPr>
              <a:t/>
            </a:r>
            <a:br>
              <a:rPr lang="fr-FR" sz="2000" b="1" dirty="0" smtClean="0">
                <a:solidFill>
                  <a:srgbClr val="000099"/>
                </a:solidFill>
              </a:rPr>
            </a:br>
            <a:r>
              <a:rPr lang="fr-FR" sz="2000" b="1" dirty="0" smtClean="0">
                <a:solidFill>
                  <a:srgbClr val="000099"/>
                </a:solidFill>
              </a:rPr>
              <a:t/>
            </a:r>
            <a:br>
              <a:rPr lang="fr-FR" sz="2000" b="1" dirty="0" smtClean="0">
                <a:solidFill>
                  <a:srgbClr val="000099"/>
                </a:solidFill>
              </a:rPr>
            </a:br>
            <a:r>
              <a:rPr lang="fr-FR" sz="2000" b="1" dirty="0" smtClean="0">
                <a:solidFill>
                  <a:srgbClr val="000099"/>
                </a:solidFill>
              </a:rPr>
              <a:t>					       </a:t>
            </a:r>
            <a:r>
              <a:rPr lang="fr-FR" sz="2000" b="1" dirty="0" err="1" smtClean="0">
                <a:solidFill>
                  <a:srgbClr val="000099"/>
                </a:solidFill>
              </a:rPr>
              <a:t>which</a:t>
            </a:r>
            <a:r>
              <a:rPr lang="fr-FR" sz="2000" b="1" dirty="0" smtClean="0">
                <a:solidFill>
                  <a:srgbClr val="000099"/>
                </a:solidFill>
              </a:rPr>
              <a:t> </a:t>
            </a:r>
            <a:r>
              <a:rPr lang="fr-FR" sz="2000" b="1" dirty="0" err="1" smtClean="0">
                <a:solidFill>
                  <a:srgbClr val="000099"/>
                </a:solidFill>
              </a:rPr>
              <a:t>reads</a:t>
            </a:r>
            <a:r>
              <a:rPr lang="fr-FR" sz="2000" b="1" dirty="0" smtClean="0">
                <a:solidFill>
                  <a:srgbClr val="000099"/>
                </a:solidFill>
              </a:rPr>
              <a:t> </a:t>
            </a:r>
            <a:r>
              <a:rPr lang="fr-FR" sz="2000" b="1" dirty="0" err="1" smtClean="0">
                <a:solidFill>
                  <a:srgbClr val="000099"/>
                </a:solidFill>
              </a:rPr>
              <a:t>also</a:t>
            </a:r>
            <a:r>
              <a:rPr lang="fr-FR" sz="2000" b="1" dirty="0" smtClean="0">
                <a:solidFill>
                  <a:srgbClr val="000099"/>
                </a:solidFill>
              </a:rPr>
              <a:t>, 						       </a:t>
            </a:r>
            <a:r>
              <a:rPr lang="fr-FR" sz="2000" b="1" dirty="0" err="1" smtClean="0">
                <a:solidFill>
                  <a:srgbClr val="000099"/>
                </a:solidFill>
              </a:rPr>
              <a:t>considering</a:t>
            </a:r>
            <a:r>
              <a:rPr lang="fr-FR" sz="2000" b="1" dirty="0" smtClean="0">
                <a:solidFill>
                  <a:srgbClr val="000099"/>
                </a:solidFill>
              </a:rPr>
              <a:t> the charge</a:t>
            </a:r>
            <a:br>
              <a:rPr lang="fr-FR" sz="2000" b="1" dirty="0" smtClean="0">
                <a:solidFill>
                  <a:srgbClr val="000099"/>
                </a:solidFill>
              </a:rPr>
            </a:br>
            <a:r>
              <a:rPr lang="fr-FR" sz="2000" b="1" dirty="0" smtClean="0">
                <a:solidFill>
                  <a:srgbClr val="000099"/>
                </a:solidFill>
              </a:rPr>
              <a:t>					       </a:t>
            </a:r>
            <a:r>
              <a:rPr lang="fr-FR" sz="2400" b="1" dirty="0" smtClean="0">
                <a:solidFill>
                  <a:srgbClr val="FF0000"/>
                </a:solidFill>
              </a:rPr>
              <a:t>q(t)</a:t>
            </a:r>
            <a:r>
              <a:rPr lang="fr-FR" sz="2400" b="1" dirty="0" smtClean="0">
                <a:solidFill>
                  <a:srgbClr val="000099"/>
                </a:solidFill>
              </a:rPr>
              <a:t> </a:t>
            </a:r>
            <a:r>
              <a:rPr lang="fr-FR" sz="2000" b="1" dirty="0" smtClean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4103" name="Picture 6" descr="Memfractance_exposé_fig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850" y="409575"/>
            <a:ext cx="4883150" cy="49418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5573713" y="2633663"/>
          <a:ext cx="2789237" cy="985837"/>
        </p:xfrm>
        <a:graphic>
          <a:graphicData uri="http://schemas.openxmlformats.org/presentationml/2006/ole">
            <p:oleObj spid="_x0000_s4098" name="Equation" r:id="rId5" imgW="1104900" imgH="393700" progId="Equation.DSMT4">
              <p:embed/>
            </p:oleObj>
          </a:graphicData>
        </a:graphic>
      </p:graphicFrame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4099" name="Object 9"/>
          <p:cNvGraphicFramePr>
            <a:graphicFrameLocks noChangeAspect="1"/>
          </p:cNvGraphicFramePr>
          <p:nvPr/>
        </p:nvGraphicFramePr>
        <p:xfrm>
          <a:off x="5988050" y="5189538"/>
          <a:ext cx="2044700" cy="985837"/>
        </p:xfrm>
        <a:graphic>
          <a:graphicData uri="http://schemas.openxmlformats.org/presentationml/2006/ole">
            <p:oleObj spid="_x0000_s4099" name="Equation" r:id="rId6" imgW="812447" imgH="393529" progId="Equation.DSMT4">
              <p:embed/>
            </p:oleObj>
          </a:graphicData>
        </a:graphic>
      </p:graphicFrame>
      <p:pic>
        <p:nvPicPr>
          <p:cNvPr id="4106" name="Picture 11" descr="Memfractance_exposé_fig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7850" y="5438775"/>
            <a:ext cx="4868863" cy="10128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The Memristor : the missing fourth element</a:t>
            </a:r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In 1971, L.O. </a:t>
            </a:r>
            <a:r>
              <a:rPr lang="fr-FR" sz="2000" dirty="0" err="1" smtClean="0">
                <a:solidFill>
                  <a:schemeClr val="accent4"/>
                </a:solidFill>
              </a:rPr>
              <a:t>Chua</a:t>
            </a:r>
            <a:r>
              <a:rPr lang="fr-FR" sz="2000" dirty="0" smtClean="0">
                <a:solidFill>
                  <a:schemeClr val="accent4"/>
                </a:solidFill>
              </a:rPr>
              <a:t>, building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this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chart</a:t>
            </a:r>
            <a:r>
              <a:rPr lang="fr-FR" sz="2000" dirty="0" smtClean="0">
                <a:solidFill>
                  <a:schemeClr val="accent4"/>
                </a:solidFill>
              </a:rPr>
              <a:t> flow, </a:t>
            </a:r>
            <a:r>
              <a:rPr lang="fr-FR" sz="2000" dirty="0" err="1" smtClean="0">
                <a:solidFill>
                  <a:schemeClr val="accent4"/>
                </a:solidFill>
              </a:rPr>
              <a:t>showed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that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rgbClr val="FF0000"/>
                </a:solidFill>
              </a:rPr>
              <a:t>Resistor</a:t>
            </a:r>
            <a:r>
              <a:rPr lang="fr-FR" sz="2000" dirty="0" smtClean="0">
                <a:solidFill>
                  <a:srgbClr val="006600"/>
                </a:solidFill>
              </a:rPr>
              <a:t>, </a:t>
            </a:r>
            <a:r>
              <a:rPr lang="fr-FR" sz="2000" dirty="0" err="1" smtClean="0">
                <a:solidFill>
                  <a:srgbClr val="FF0000"/>
                </a:solidFill>
              </a:rPr>
              <a:t>Capacitor</a:t>
            </a:r>
            <a:r>
              <a:rPr lang="fr-FR" sz="2000" dirty="0" smtClean="0">
                <a:solidFill>
                  <a:srgbClr val="006600"/>
                </a:solidFill>
              </a:rPr>
              <a:t> </a:t>
            </a:r>
            <a:r>
              <a:rPr lang="fr-FR" sz="2000" dirty="0" smtClean="0">
                <a:solidFill>
                  <a:schemeClr val="accent4"/>
                </a:solidFill>
              </a:rPr>
              <a:t>and 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rgbClr val="FF0000"/>
                </a:solidFill>
              </a:rPr>
              <a:t>Inductor</a:t>
            </a:r>
            <a:r>
              <a:rPr lang="fr-FR" sz="2000" dirty="0" smtClean="0">
                <a:solidFill>
                  <a:srgbClr val="006600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give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relationship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on </a:t>
            </a:r>
            <a:r>
              <a:rPr lang="fr-FR" sz="2000" dirty="0" err="1" smtClean="0">
                <a:solidFill>
                  <a:schemeClr val="accent4"/>
                </a:solidFill>
              </a:rPr>
              <a:t>each</a:t>
            </a:r>
            <a:r>
              <a:rPr lang="fr-FR" sz="2000" dirty="0" smtClean="0">
                <a:solidFill>
                  <a:schemeClr val="accent4"/>
                </a:solidFill>
              </a:rPr>
              <a:t> of the </a:t>
            </a:r>
            <a:r>
              <a:rPr lang="fr-FR" sz="2000" dirty="0" err="1" smtClean="0">
                <a:solidFill>
                  <a:schemeClr val="accent4"/>
                </a:solidFill>
              </a:rPr>
              <a:t>three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sides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Aft>
                <a:spcPts val="600"/>
              </a:spcAft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of the square.</a:t>
            </a:r>
          </a:p>
          <a:p>
            <a:pPr eaLnBrk="1" hangingPunct="1">
              <a:spcBef>
                <a:spcPts val="180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Henceforth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relationship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was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missing</a:t>
            </a:r>
            <a:r>
              <a:rPr lang="fr-FR" sz="2000" dirty="0" smtClean="0">
                <a:solidFill>
                  <a:schemeClr val="accent4"/>
                </a:solidFill>
              </a:rPr>
              <a:t> on the </a:t>
            </a:r>
            <a:r>
              <a:rPr lang="fr-FR" sz="2000" dirty="0" err="1" smtClean="0">
                <a:solidFill>
                  <a:schemeClr val="accent4"/>
                </a:solidFill>
              </a:rPr>
              <a:t>upper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side</a:t>
            </a:r>
            <a:r>
              <a:rPr lang="fr-FR" sz="2000" dirty="0" smtClean="0">
                <a:solidFill>
                  <a:schemeClr val="accent4"/>
                </a:solidFill>
              </a:rPr>
              <a:t> of the square, </a:t>
            </a:r>
            <a:r>
              <a:rPr lang="fr-FR" sz="2000" dirty="0" err="1" smtClean="0">
                <a:solidFill>
                  <a:schemeClr val="accent4"/>
                </a:solidFill>
              </a:rPr>
              <a:t>linking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flux and charge, i.e.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5128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9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30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513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9038" y="1673225"/>
            <a:ext cx="4873625" cy="46799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513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5122" name="Object 9"/>
          <p:cNvGraphicFramePr>
            <a:graphicFrameLocks noChangeAspect="1"/>
          </p:cNvGraphicFramePr>
          <p:nvPr/>
        </p:nvGraphicFramePr>
        <p:xfrm>
          <a:off x="828675" y="5360988"/>
          <a:ext cx="2286000" cy="1047750"/>
        </p:xfrm>
        <a:graphic>
          <a:graphicData uri="http://schemas.openxmlformats.org/presentationml/2006/ole">
            <p:oleObj spid="_x0000_s5122" name="Equation" r:id="rId5" imgW="914400" imgH="419040" progId="Equation.DSMT4">
              <p:embed/>
            </p:oleObj>
          </a:graphicData>
        </a:graphic>
      </p:graphicFrame>
      <p:sp>
        <p:nvSpPr>
          <p:cNvPr id="5133" name="Rectangle 12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5123" name="Object 11"/>
          <p:cNvGraphicFramePr>
            <a:graphicFrameLocks noChangeAspect="1"/>
          </p:cNvGraphicFramePr>
          <p:nvPr/>
        </p:nvGraphicFramePr>
        <p:xfrm>
          <a:off x="5661025" y="5287963"/>
          <a:ext cx="1252538" cy="346075"/>
        </p:xfrm>
        <a:graphic>
          <a:graphicData uri="http://schemas.openxmlformats.org/presentationml/2006/ole">
            <p:oleObj spid="_x0000_s5123" name="Equation" r:id="rId6" imgW="723600" imgH="203040" progId="Equation.DSMT4">
              <p:embed/>
            </p:oleObj>
          </a:graphicData>
        </a:graphic>
      </p:graphicFrame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5124" name="Object 13"/>
          <p:cNvGraphicFramePr>
            <a:graphicFrameLocks noChangeAspect="1"/>
          </p:cNvGraphicFramePr>
          <p:nvPr/>
        </p:nvGraphicFramePr>
        <p:xfrm>
          <a:off x="2422525" y="3257550"/>
          <a:ext cx="1471613" cy="709613"/>
        </p:xfrm>
        <a:graphic>
          <a:graphicData uri="http://schemas.openxmlformats.org/presentationml/2006/ole">
            <p:oleObj spid="_x0000_s5124" name="Equation" r:id="rId7" imgW="812520" imgH="393480" progId="Equation.DSMT4">
              <p:embed/>
            </p:oleObj>
          </a:graphicData>
        </a:graphic>
      </p:graphicFrame>
      <p:sp>
        <p:nvSpPr>
          <p:cNvPr id="5135" name="Rectangle 16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5125" name="Object 15"/>
          <p:cNvGraphicFramePr>
            <a:graphicFrameLocks noChangeAspect="1"/>
          </p:cNvGraphicFramePr>
          <p:nvPr/>
        </p:nvGraphicFramePr>
        <p:xfrm>
          <a:off x="7454900" y="4111625"/>
          <a:ext cx="1198563" cy="327025"/>
        </p:xfrm>
        <a:graphic>
          <a:graphicData uri="http://schemas.openxmlformats.org/presentationml/2006/ole">
            <p:oleObj spid="_x0000_s5125" name="Equation" r:id="rId8" imgW="736560" imgH="2030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/>
          <p:cNvSpPr/>
          <p:nvPr/>
        </p:nvSpPr>
        <p:spPr>
          <a:xfrm>
            <a:off x="5791200" y="1200150"/>
            <a:ext cx="1600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152400"/>
            <a:ext cx="8991600" cy="6572250"/>
          </a:xfrm>
          <a:prstGeom prst="rect">
            <a:avLst/>
          </a:prstGeom>
          <a:solidFill>
            <a:srgbClr val="FF000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44698"/>
            <a:ext cx="8686800" cy="6229350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66700" y="447675"/>
            <a:ext cx="7805738" cy="6088063"/>
            <a:chOff x="-963013" y="228792"/>
            <a:chExt cx="9538312" cy="7563345"/>
          </a:xfrm>
        </p:grpSpPr>
        <p:sp>
          <p:nvSpPr>
            <p:cNvPr id="659486" name="Line 3"/>
            <p:cNvSpPr>
              <a:spLocks noChangeShapeType="1"/>
            </p:cNvSpPr>
            <p:nvPr/>
          </p:nvSpPr>
          <p:spPr bwMode="auto">
            <a:xfrm flipV="1">
              <a:off x="1981200" y="1447800"/>
              <a:ext cx="0" cy="4662488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87" name="Line 4"/>
            <p:cNvSpPr>
              <a:spLocks noChangeShapeType="1"/>
            </p:cNvSpPr>
            <p:nvPr/>
          </p:nvSpPr>
          <p:spPr bwMode="auto">
            <a:xfrm flipV="1">
              <a:off x="6705600" y="1447800"/>
              <a:ext cx="1588" cy="47244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88" name="Line 5"/>
            <p:cNvSpPr>
              <a:spLocks noChangeShapeType="1"/>
            </p:cNvSpPr>
            <p:nvPr/>
          </p:nvSpPr>
          <p:spPr bwMode="auto">
            <a:xfrm>
              <a:off x="1973263" y="6170613"/>
              <a:ext cx="4732337" cy="1587"/>
            </a:xfrm>
            <a:prstGeom prst="line">
              <a:avLst/>
            </a:prstGeom>
            <a:noFill/>
            <a:ln w="762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89" name="Line 6"/>
            <p:cNvSpPr>
              <a:spLocks noChangeShapeType="1"/>
            </p:cNvSpPr>
            <p:nvPr/>
          </p:nvSpPr>
          <p:spPr bwMode="auto">
            <a:xfrm>
              <a:off x="1981200" y="1447800"/>
              <a:ext cx="464820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490" name="Rectangle 7"/>
            <p:cNvSpPr>
              <a:spLocks noChangeArrowheads="1"/>
            </p:cNvSpPr>
            <p:nvPr/>
          </p:nvSpPr>
          <p:spPr bwMode="auto">
            <a:xfrm>
              <a:off x="2773067" y="228792"/>
              <a:ext cx="3582957" cy="118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Resistor dissipates </a:t>
              </a:r>
            </a:p>
            <a:p>
              <a:pPr algn="ctr"/>
              <a:r>
                <a:rPr lang="en-US" sz="2800" i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Thermal Energy</a:t>
              </a:r>
            </a:p>
          </p:txBody>
        </p:sp>
        <p:graphicFrame>
          <p:nvGraphicFramePr>
            <p:cNvPr id="659470" name="Object 14"/>
            <p:cNvGraphicFramePr>
              <a:graphicFrameLocks noChangeAspect="1"/>
            </p:cNvGraphicFramePr>
            <p:nvPr/>
          </p:nvGraphicFramePr>
          <p:xfrm>
            <a:off x="3686842" y="5547786"/>
            <a:ext cx="1447139" cy="424020"/>
          </p:xfrm>
          <a:graphic>
            <a:graphicData uri="http://schemas.openxmlformats.org/presentationml/2006/ole">
              <p:oleObj spid="_x0000_s119810" name="Equation" r:id="rId4" imgW="647640" imgH="190440" progId="Equation.DSMT4">
                <p:embed/>
              </p:oleObj>
            </a:graphicData>
          </a:graphic>
        </p:graphicFrame>
        <p:sp>
          <p:nvSpPr>
            <p:cNvPr id="659491" name="Text Box 10"/>
            <p:cNvSpPr txBox="1">
              <a:spLocks noChangeArrowheads="1"/>
            </p:cNvSpPr>
            <p:nvPr/>
          </p:nvSpPr>
          <p:spPr bwMode="auto">
            <a:xfrm rot="-5400000">
              <a:off x="5500917" y="3114757"/>
              <a:ext cx="1658938" cy="564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400" i="1">
                  <a:solidFill>
                    <a:srgbClr val="0000FF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L</a:t>
              </a:r>
              <a:r>
                <a:rPr lang="en-US" altLang="ko-KR" sz="2400" i="1">
                  <a:solidFill>
                    <a:srgbClr val="0000FF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(</a:t>
              </a:r>
              <a:r>
                <a:rPr lang="en-US" altLang="ko-KR" sz="2400" i="1">
                  <a:solidFill>
                    <a:srgbClr val="0000FF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  <a:sym typeface="Symbol" pitchFamily="18" charset="2"/>
                </a:rPr>
                <a:t></a:t>
              </a:r>
              <a:r>
                <a:rPr lang="en-US" altLang="ko-KR" sz="2400" i="1">
                  <a:solidFill>
                    <a:srgbClr val="0000FF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,</a:t>
              </a:r>
              <a:r>
                <a:rPr lang="en-US" altLang="ja-JP" sz="2400" i="1">
                  <a:solidFill>
                    <a:srgbClr val="0000FF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 i</a:t>
              </a:r>
              <a:r>
                <a:rPr lang="en-US" altLang="ko-KR" sz="2400" i="1">
                  <a:solidFill>
                    <a:srgbClr val="0000FF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)=0</a:t>
              </a:r>
              <a:endParaRPr lang="en-US" sz="2400" i="1">
                <a:solidFill>
                  <a:srgbClr val="0000FF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endParaRPr>
            </a:p>
          </p:txBody>
        </p:sp>
        <p:sp>
          <p:nvSpPr>
            <p:cNvPr id="659492" name="Text Box 11"/>
            <p:cNvSpPr txBox="1">
              <a:spLocks noChangeArrowheads="1"/>
            </p:cNvSpPr>
            <p:nvPr/>
          </p:nvSpPr>
          <p:spPr bwMode="auto">
            <a:xfrm>
              <a:off x="3587788" y="1457323"/>
              <a:ext cx="1946274" cy="573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2400" i="1" dirty="0">
                  <a:solidFill>
                    <a:srgbClr val="FF3300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R(</a:t>
              </a:r>
              <a:r>
                <a:rPr lang="en-US" altLang="ko-KR" sz="2400" i="1" dirty="0" err="1">
                  <a:solidFill>
                    <a:srgbClr val="FF3300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v,i</a:t>
              </a:r>
              <a:r>
                <a:rPr lang="en-US" altLang="ko-KR" sz="2400" i="1" dirty="0">
                  <a:solidFill>
                    <a:srgbClr val="FF3300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)=0</a:t>
              </a:r>
              <a:endParaRPr lang="en-US" sz="2400" i="1" dirty="0">
                <a:solidFill>
                  <a:srgbClr val="FF3300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endParaRPr>
            </a:p>
          </p:txBody>
        </p:sp>
        <p:sp>
          <p:nvSpPr>
            <p:cNvPr id="659493" name="Text Box 15"/>
            <p:cNvSpPr txBox="1">
              <a:spLocks noChangeArrowheads="1"/>
            </p:cNvSpPr>
            <p:nvPr/>
          </p:nvSpPr>
          <p:spPr bwMode="auto">
            <a:xfrm rot="-1646384">
              <a:off x="3132138" y="4951413"/>
              <a:ext cx="22320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659471" name="Object 15"/>
            <p:cNvGraphicFramePr>
              <a:graphicFrameLocks noChangeAspect="1"/>
            </p:cNvGraphicFramePr>
            <p:nvPr/>
          </p:nvGraphicFramePr>
          <p:xfrm>
            <a:off x="2816237" y="1824109"/>
            <a:ext cx="876301" cy="790574"/>
          </p:xfrm>
          <a:graphic>
            <a:graphicData uri="http://schemas.openxmlformats.org/presentationml/2006/ole">
              <p:oleObj spid="_x0000_s119811" name="Bitmap Image" r:id="rId5" imgW="876190" imgH="790476" progId="PBrush">
                <p:embed/>
              </p:oleObj>
            </a:graphicData>
          </a:graphic>
        </p:graphicFrame>
        <p:graphicFrame>
          <p:nvGraphicFramePr>
            <p:cNvPr id="659472" name="Object 16"/>
            <p:cNvGraphicFramePr>
              <a:graphicFrameLocks noChangeAspect="1"/>
            </p:cNvGraphicFramePr>
            <p:nvPr/>
          </p:nvGraphicFramePr>
          <p:xfrm>
            <a:off x="4064982" y="3871913"/>
            <a:ext cx="660400" cy="1685926"/>
          </p:xfrm>
          <a:graphic>
            <a:graphicData uri="http://schemas.openxmlformats.org/presentationml/2006/ole">
              <p:oleObj spid="_x0000_s119812" name="VISIO" r:id="rId6" imgW="942840" imgH="2404440" progId="">
                <p:embed/>
              </p:oleObj>
            </a:graphicData>
          </a:graphic>
        </p:graphicFrame>
        <p:sp>
          <p:nvSpPr>
            <p:cNvPr id="659494" name="Oval 18"/>
            <p:cNvSpPr>
              <a:spLocks noChangeArrowheads="1"/>
            </p:cNvSpPr>
            <p:nvPr/>
          </p:nvSpPr>
          <p:spPr bwMode="auto">
            <a:xfrm>
              <a:off x="4271963" y="3994150"/>
              <a:ext cx="146050" cy="144463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59495" name="Oval 19"/>
            <p:cNvSpPr>
              <a:spLocks noChangeArrowheads="1"/>
            </p:cNvSpPr>
            <p:nvPr/>
          </p:nvSpPr>
          <p:spPr bwMode="auto">
            <a:xfrm>
              <a:off x="4291376" y="5311775"/>
              <a:ext cx="146050" cy="144463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59496" name="Text Box 20"/>
            <p:cNvSpPr txBox="1">
              <a:spLocks noChangeArrowheads="1"/>
            </p:cNvSpPr>
            <p:nvPr/>
          </p:nvSpPr>
          <p:spPr bwMode="auto">
            <a:xfrm>
              <a:off x="2924372" y="6071721"/>
              <a:ext cx="3351997" cy="1720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2800">
                  <a:solidFill>
                    <a:srgbClr val="FF00FF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Memristor </a:t>
              </a:r>
            </a:p>
            <a:p>
              <a:pPr algn="ctr"/>
              <a:r>
                <a:rPr lang="en-US" altLang="ko-KR" sz="2800">
                  <a:solidFill>
                    <a:srgbClr val="FF00FF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Stores </a:t>
              </a:r>
              <a:r>
                <a:rPr lang="en-US" altLang="ko-KR" sz="2800" i="1">
                  <a:solidFill>
                    <a:srgbClr val="FF00FF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Information</a:t>
              </a:r>
              <a:endParaRPr lang="en-US" sz="2800" i="1">
                <a:solidFill>
                  <a:srgbClr val="FF00FF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endParaRPr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4160837" y="1981206"/>
              <a:ext cx="400050" cy="1206502"/>
              <a:chOff x="5184" y="2880"/>
              <a:chExt cx="343" cy="1032"/>
            </a:xfrm>
          </p:grpSpPr>
          <p:grpSp>
            <p:nvGrpSpPr>
              <p:cNvPr id="4" name="Group 22"/>
              <p:cNvGrpSpPr>
                <a:grpSpLocks/>
              </p:cNvGrpSpPr>
              <p:nvPr/>
            </p:nvGrpSpPr>
            <p:grpSpPr bwMode="auto">
              <a:xfrm>
                <a:off x="5295" y="3216"/>
                <a:ext cx="162" cy="322"/>
                <a:chOff x="2704" y="1882"/>
                <a:chExt cx="182" cy="227"/>
              </a:xfrm>
            </p:grpSpPr>
            <p:sp>
              <p:nvSpPr>
                <p:cNvPr id="659528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2704" y="1882"/>
                  <a:ext cx="91" cy="4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9529" name="Line 24"/>
                <p:cNvSpPr>
                  <a:spLocks noChangeShapeType="1"/>
                </p:cNvSpPr>
                <p:nvPr/>
              </p:nvSpPr>
              <p:spPr bwMode="auto">
                <a:xfrm>
                  <a:off x="2704" y="1927"/>
                  <a:ext cx="182" cy="4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9530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2704" y="1973"/>
                  <a:ext cx="182" cy="4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9531" name="Line 26"/>
                <p:cNvSpPr>
                  <a:spLocks noChangeShapeType="1"/>
                </p:cNvSpPr>
                <p:nvPr/>
              </p:nvSpPr>
              <p:spPr bwMode="auto">
                <a:xfrm>
                  <a:off x="2704" y="2018"/>
                  <a:ext cx="182" cy="4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953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2795" y="2064"/>
                  <a:ext cx="91" cy="4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59522" name="Rectangle 28"/>
              <p:cNvSpPr>
                <a:spLocks noChangeArrowheads="1"/>
              </p:cNvSpPr>
              <p:nvPr/>
            </p:nvSpPr>
            <p:spPr bwMode="auto">
              <a:xfrm>
                <a:off x="5184" y="3070"/>
                <a:ext cx="337" cy="67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59523" name="Rectangle 29"/>
              <p:cNvSpPr>
                <a:spLocks noChangeArrowheads="1"/>
              </p:cNvSpPr>
              <p:nvPr/>
            </p:nvSpPr>
            <p:spPr bwMode="auto">
              <a:xfrm>
                <a:off x="5191" y="3677"/>
                <a:ext cx="336" cy="7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59524" name="Line 30"/>
              <p:cNvSpPr>
                <a:spLocks noChangeShapeType="1"/>
              </p:cNvSpPr>
              <p:nvPr/>
            </p:nvSpPr>
            <p:spPr bwMode="auto">
              <a:xfrm flipV="1">
                <a:off x="5352" y="2952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525" name="Line 31"/>
              <p:cNvSpPr>
                <a:spLocks noChangeShapeType="1"/>
              </p:cNvSpPr>
              <p:nvPr/>
            </p:nvSpPr>
            <p:spPr bwMode="auto">
              <a:xfrm flipV="1">
                <a:off x="5364" y="3540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526" name="Oval 32"/>
              <p:cNvSpPr>
                <a:spLocks noChangeArrowheads="1"/>
              </p:cNvSpPr>
              <p:nvPr/>
            </p:nvSpPr>
            <p:spPr bwMode="auto">
              <a:xfrm>
                <a:off x="5321" y="3821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59527" name="Oval 33"/>
              <p:cNvSpPr>
                <a:spLocks noChangeArrowheads="1"/>
              </p:cNvSpPr>
              <p:nvPr/>
            </p:nvSpPr>
            <p:spPr bwMode="auto">
              <a:xfrm>
                <a:off x="5310" y="2880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59498" name="Text Box 34"/>
            <p:cNvSpPr txBox="1">
              <a:spLocks noChangeArrowheads="1"/>
            </p:cNvSpPr>
            <p:nvPr/>
          </p:nvSpPr>
          <p:spPr bwMode="auto">
            <a:xfrm>
              <a:off x="422013" y="700090"/>
              <a:ext cx="2047840" cy="49700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voltage</a:t>
              </a:r>
              <a:r>
                <a:rPr lang="en-US" altLang="ja-JP" sz="2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ja-JP" sz="200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Volt  V</a:t>
              </a:r>
              <a:endParaRPr lang="en-US" sz="2000" i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659499" name="Text Box 37"/>
            <p:cNvSpPr txBox="1">
              <a:spLocks noChangeArrowheads="1"/>
            </p:cNvSpPr>
            <p:nvPr/>
          </p:nvSpPr>
          <p:spPr bwMode="auto">
            <a:xfrm>
              <a:off x="480208" y="6308577"/>
              <a:ext cx="2645497" cy="49700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charge</a:t>
              </a:r>
              <a:r>
                <a:rPr lang="en-US" altLang="ja-JP" sz="2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ja-JP" sz="200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Coulomb  C</a:t>
              </a:r>
              <a:endParaRPr lang="en-US" sz="2000" i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659500" name="Text Box 38"/>
            <p:cNvSpPr txBox="1">
              <a:spLocks noChangeArrowheads="1"/>
            </p:cNvSpPr>
            <p:nvPr/>
          </p:nvSpPr>
          <p:spPr bwMode="auto">
            <a:xfrm>
              <a:off x="6086895" y="640929"/>
              <a:ext cx="2488404" cy="49700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current</a:t>
              </a:r>
              <a:r>
                <a:rPr lang="en-US" altLang="ja-JP" sz="2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ja-JP" sz="200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Ampere  A</a:t>
              </a:r>
              <a:endParaRPr lang="en-US" sz="2000" i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659501" name="Text Box 39"/>
            <p:cNvSpPr txBox="1">
              <a:spLocks noChangeArrowheads="1"/>
            </p:cNvSpPr>
            <p:nvPr/>
          </p:nvSpPr>
          <p:spPr bwMode="auto">
            <a:xfrm>
              <a:off x="6129868" y="6361113"/>
              <a:ext cx="2198743" cy="497009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flux</a:t>
              </a:r>
              <a:r>
                <a:rPr lang="en-US" altLang="ja-JP" sz="2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ja-JP" sz="200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Weber  Wb</a:t>
              </a:r>
              <a:endParaRPr lang="en-US" sz="2000" i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659502" name="Rectangle 41"/>
            <p:cNvSpPr>
              <a:spLocks noChangeArrowheads="1"/>
            </p:cNvSpPr>
            <p:nvPr/>
          </p:nvSpPr>
          <p:spPr bwMode="auto">
            <a:xfrm>
              <a:off x="4557713" y="2286000"/>
              <a:ext cx="395287" cy="51911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  <a:latin typeface="Monotype Corsiva" pitchFamily="66" charset="0"/>
                </a:rPr>
                <a:t>R</a:t>
              </a:r>
            </a:p>
          </p:txBody>
        </p:sp>
        <p:pic>
          <p:nvPicPr>
            <p:cNvPr id="659503" name="Picture 43" descr="Picture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603561">
              <a:off x="4700444" y="3930650"/>
              <a:ext cx="1400175" cy="1019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9504" name="Line 44"/>
            <p:cNvSpPr>
              <a:spLocks noChangeShapeType="1"/>
            </p:cNvSpPr>
            <p:nvPr/>
          </p:nvSpPr>
          <p:spPr bwMode="auto">
            <a:xfrm>
              <a:off x="1981200" y="1447800"/>
              <a:ext cx="4724400" cy="464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505" name="Oval 46"/>
            <p:cNvSpPr>
              <a:spLocks noChangeArrowheads="1"/>
            </p:cNvSpPr>
            <p:nvPr/>
          </p:nvSpPr>
          <p:spPr bwMode="auto">
            <a:xfrm>
              <a:off x="6434138" y="5899150"/>
              <a:ext cx="576262" cy="577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l-GR" altLang="ko-KR" sz="3200" i="1">
                  <a:solidFill>
                    <a:srgbClr val="000000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  <a:sym typeface="Mathematica1"/>
                </a:rPr>
                <a:t>φ</a:t>
              </a:r>
              <a:endParaRPr lang="en-US" sz="3200" i="1">
                <a:solidFill>
                  <a:srgbClr val="000000"/>
                </a:solidFill>
                <a:latin typeface="Calibri" pitchFamily="34" charset="0"/>
                <a:ea typeface="굴림" pitchFamily="34" charset="-127"/>
                <a:cs typeface="Times New Roman" pitchFamily="18" charset="0"/>
                <a:sym typeface="Mathematica1"/>
              </a:endParaRPr>
            </a:p>
          </p:txBody>
        </p:sp>
        <p:sp>
          <p:nvSpPr>
            <p:cNvPr id="659506" name="Rectangle 47"/>
            <p:cNvSpPr>
              <a:spLocks noChangeArrowheads="1"/>
            </p:cNvSpPr>
            <p:nvPr/>
          </p:nvSpPr>
          <p:spPr bwMode="auto">
            <a:xfrm>
              <a:off x="4623648" y="4809178"/>
              <a:ext cx="482600" cy="51911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Monotype Corsiva" pitchFamily="66" charset="0"/>
                </a:rPr>
                <a:t>M</a:t>
              </a:r>
            </a:p>
          </p:txBody>
        </p:sp>
        <p:pic>
          <p:nvPicPr>
            <p:cNvPr id="659507" name="Picture 48" descr="Picture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00"/>
                </a:clrFrom>
                <a:clrTo>
                  <a:srgbClr val="FFFF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361387">
              <a:off x="4846744" y="1851679"/>
              <a:ext cx="1066799" cy="77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9508" name="Picture 49" descr="Picture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-545791">
              <a:off x="2157258" y="4501450"/>
              <a:ext cx="1276350" cy="1038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9509" name="Oval 50"/>
            <p:cNvSpPr>
              <a:spLocks noChangeArrowheads="1"/>
            </p:cNvSpPr>
            <p:nvPr/>
          </p:nvSpPr>
          <p:spPr bwMode="auto">
            <a:xfrm>
              <a:off x="2757488" y="4473575"/>
              <a:ext cx="144462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59510" name="Oval 51"/>
            <p:cNvSpPr>
              <a:spLocks noChangeArrowheads="1"/>
            </p:cNvSpPr>
            <p:nvPr/>
          </p:nvSpPr>
          <p:spPr bwMode="auto">
            <a:xfrm>
              <a:off x="2749550" y="2914650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graphicFrame>
          <p:nvGraphicFramePr>
            <p:cNvPr id="659473" name="Object 17"/>
            <p:cNvGraphicFramePr>
              <a:graphicFrameLocks noChangeAspect="1"/>
            </p:cNvGraphicFramePr>
            <p:nvPr/>
          </p:nvGraphicFramePr>
          <p:xfrm>
            <a:off x="2627313" y="3640138"/>
            <a:ext cx="361950" cy="269875"/>
          </p:xfrm>
          <a:graphic>
            <a:graphicData uri="http://schemas.openxmlformats.org/presentationml/2006/ole">
              <p:oleObj spid="_x0000_s119813" name="VISIO" r:id="rId10" imgW="789840" imgH="359640" progId="">
                <p:embed/>
              </p:oleObj>
            </a:graphicData>
          </a:graphic>
        </p:graphicFrame>
        <p:graphicFrame>
          <p:nvGraphicFramePr>
            <p:cNvPr id="659474" name="Object 18"/>
            <p:cNvGraphicFramePr>
              <a:graphicFrameLocks noChangeAspect="1"/>
            </p:cNvGraphicFramePr>
            <p:nvPr/>
          </p:nvGraphicFramePr>
          <p:xfrm>
            <a:off x="2508250" y="2851150"/>
            <a:ext cx="717550" cy="1828800"/>
          </p:xfrm>
          <a:graphic>
            <a:graphicData uri="http://schemas.openxmlformats.org/presentationml/2006/ole">
              <p:oleObj spid="_x0000_s119814" name="VISIO" r:id="rId11" imgW="942840" imgH="2404440" progId="">
                <p:embed/>
              </p:oleObj>
            </a:graphicData>
          </a:graphic>
        </p:graphicFrame>
        <p:sp>
          <p:nvSpPr>
            <p:cNvPr id="659511" name="Text Box 54"/>
            <p:cNvSpPr txBox="1">
              <a:spLocks noChangeArrowheads="1"/>
            </p:cNvSpPr>
            <p:nvPr/>
          </p:nvSpPr>
          <p:spPr bwMode="auto">
            <a:xfrm rot="-5400000">
              <a:off x="1378744" y="3290609"/>
              <a:ext cx="1658938" cy="564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2400" i="1">
                  <a:solidFill>
                    <a:srgbClr val="00FF00"/>
                  </a:solidFill>
                  <a:latin typeface="Times New Roman" pitchFamily="18" charset="0"/>
                  <a:ea typeface="굴림" pitchFamily="34" charset="-127"/>
                  <a:cs typeface="Times New Roman" pitchFamily="18" charset="0"/>
                </a:rPr>
                <a:t>C(q,v)=0</a:t>
              </a:r>
              <a:endParaRPr lang="en-US" sz="2400" i="1">
                <a:solidFill>
                  <a:srgbClr val="00FF00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endParaRPr>
            </a:p>
          </p:txBody>
        </p:sp>
        <p:sp>
          <p:nvSpPr>
            <p:cNvPr id="659512" name="Rectangle 55"/>
            <p:cNvSpPr>
              <a:spLocks noChangeArrowheads="1"/>
            </p:cNvSpPr>
            <p:nvPr/>
          </p:nvSpPr>
          <p:spPr bwMode="auto">
            <a:xfrm>
              <a:off x="3136900" y="3429000"/>
              <a:ext cx="368300" cy="51911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FF00"/>
                  </a:solidFill>
                  <a:latin typeface="Monotype Corsiva" pitchFamily="66" charset="0"/>
                </a:rPr>
                <a:t>C</a:t>
              </a:r>
            </a:p>
          </p:txBody>
        </p:sp>
        <p:sp>
          <p:nvSpPr>
            <p:cNvPr id="659513" name="Line 57"/>
            <p:cNvSpPr>
              <a:spLocks noChangeShapeType="1"/>
            </p:cNvSpPr>
            <p:nvPr/>
          </p:nvSpPr>
          <p:spPr bwMode="auto">
            <a:xfrm flipV="1">
              <a:off x="1981200" y="1441450"/>
              <a:ext cx="4729163" cy="47307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514" name="Oval 58"/>
            <p:cNvSpPr>
              <a:spLocks noChangeArrowheads="1"/>
            </p:cNvSpPr>
            <p:nvPr/>
          </p:nvSpPr>
          <p:spPr bwMode="auto">
            <a:xfrm>
              <a:off x="1709738" y="1143000"/>
              <a:ext cx="576262" cy="577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sz="3200" i="1">
                  <a:solidFill>
                    <a:srgbClr val="000000"/>
                  </a:solidFill>
                  <a:latin typeface="Calibri" pitchFamily="34" charset="0"/>
                  <a:ea typeface="굴림" pitchFamily="34" charset="-127"/>
                </a:rPr>
                <a:t>v</a:t>
              </a:r>
              <a:endParaRPr lang="en-US" sz="3200" i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59515" name="Oval 59"/>
            <p:cNvSpPr>
              <a:spLocks noChangeArrowheads="1"/>
            </p:cNvSpPr>
            <p:nvPr/>
          </p:nvSpPr>
          <p:spPr bwMode="auto">
            <a:xfrm>
              <a:off x="6400800" y="1143000"/>
              <a:ext cx="576263" cy="577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sz="3200" i="1">
                  <a:solidFill>
                    <a:srgbClr val="000000"/>
                  </a:solidFill>
                  <a:latin typeface="Calibri" pitchFamily="34" charset="0"/>
                  <a:ea typeface="굴림" pitchFamily="34" charset="-127"/>
                </a:rPr>
                <a:t>i</a:t>
              </a:r>
              <a:endParaRPr lang="en-US" sz="3200" i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59516" name="Oval 60"/>
            <p:cNvSpPr>
              <a:spLocks noChangeArrowheads="1"/>
            </p:cNvSpPr>
            <p:nvPr/>
          </p:nvSpPr>
          <p:spPr bwMode="auto">
            <a:xfrm>
              <a:off x="1676400" y="5824538"/>
              <a:ext cx="576263" cy="5762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i="1">
                  <a:solidFill>
                    <a:srgbClr val="000000"/>
                  </a:solidFill>
                  <a:latin typeface="Calibri" pitchFamily="34" charset="0"/>
                  <a:ea typeface="굴림" pitchFamily="34" charset="-127"/>
                </a:rPr>
                <a:t>q</a:t>
              </a:r>
              <a:endParaRPr lang="en-US" i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59517" name="TextBox 47"/>
            <p:cNvSpPr txBox="1">
              <a:spLocks noChangeArrowheads="1"/>
            </p:cNvSpPr>
            <p:nvPr/>
          </p:nvSpPr>
          <p:spPr bwMode="auto">
            <a:xfrm>
              <a:off x="-963013" y="3060437"/>
              <a:ext cx="2946132" cy="1720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Capacitor </a:t>
              </a:r>
            </a:p>
            <a:p>
              <a:pPr algn="ctr"/>
              <a:r>
                <a:rPr lang="en-US" sz="280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Stores </a:t>
              </a:r>
            </a:p>
            <a:p>
              <a:pPr algn="ctr"/>
              <a:r>
                <a:rPr lang="en-US" sz="2800" i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Electric Energy</a:t>
              </a:r>
            </a:p>
          </p:txBody>
        </p:sp>
        <p:sp>
          <p:nvSpPr>
            <p:cNvPr id="659518" name="Oval 12"/>
            <p:cNvSpPr>
              <a:spLocks noChangeArrowheads="1"/>
            </p:cNvSpPr>
            <p:nvPr/>
          </p:nvSpPr>
          <p:spPr bwMode="auto">
            <a:xfrm>
              <a:off x="5825801" y="4378900"/>
              <a:ext cx="142875" cy="1444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59519" name="Oval 13"/>
            <p:cNvSpPr>
              <a:spLocks noChangeArrowheads="1"/>
            </p:cNvSpPr>
            <p:nvPr/>
          </p:nvSpPr>
          <p:spPr bwMode="auto">
            <a:xfrm>
              <a:off x="5795638" y="2819975"/>
              <a:ext cx="144463" cy="1444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59520" name="Rectangle 40"/>
            <p:cNvSpPr>
              <a:spLocks noChangeArrowheads="1"/>
            </p:cNvSpPr>
            <p:nvPr/>
          </p:nvSpPr>
          <p:spPr bwMode="auto">
            <a:xfrm>
              <a:off x="5334000" y="3352800"/>
              <a:ext cx="392113" cy="51911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Monotype Corsiva" pitchFamily="66" charset="0"/>
                </a:rPr>
                <a:t>L</a:t>
              </a:r>
            </a:p>
          </p:txBody>
        </p:sp>
        <p:graphicFrame>
          <p:nvGraphicFramePr>
            <p:cNvPr id="659475" name="Object 19"/>
            <p:cNvGraphicFramePr>
              <a:graphicFrameLocks noChangeAspect="1"/>
            </p:cNvGraphicFramePr>
            <p:nvPr/>
          </p:nvGraphicFramePr>
          <p:xfrm>
            <a:off x="5578418" y="2759018"/>
            <a:ext cx="717550" cy="1828800"/>
          </p:xfrm>
          <a:graphic>
            <a:graphicData uri="http://schemas.openxmlformats.org/presentationml/2006/ole">
              <p:oleObj spid="_x0000_s119815" name="VISIO" r:id="rId12" imgW="942840" imgH="2404440" progId="">
                <p:embed/>
              </p:oleObj>
            </a:graphicData>
          </a:graphic>
        </p:graphicFrame>
      </p:grpSp>
      <p:sp>
        <p:nvSpPr>
          <p:cNvPr id="659484" name="TextBox 64"/>
          <p:cNvSpPr txBox="1">
            <a:spLocks noChangeArrowheads="1"/>
          </p:cNvSpPr>
          <p:nvPr/>
        </p:nvSpPr>
        <p:spPr bwMode="auto">
          <a:xfrm>
            <a:off x="6324600" y="2630488"/>
            <a:ext cx="281940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Inductor </a:t>
            </a:r>
          </a:p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stores </a:t>
            </a:r>
          </a:p>
          <a:p>
            <a:pPr algn="ctr"/>
            <a:r>
              <a:rPr lang="en-US" sz="2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Magnetic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/>
          <p:cNvSpPr/>
          <p:nvPr/>
        </p:nvSpPr>
        <p:spPr>
          <a:xfrm>
            <a:off x="5791200" y="1219200"/>
            <a:ext cx="1600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71450"/>
            <a:ext cx="8686800" cy="6572250"/>
          </a:xfrm>
          <a:prstGeom prst="rect">
            <a:avLst/>
          </a:prstGeom>
          <a:solidFill>
            <a:srgbClr val="FF000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2696" y="268498"/>
            <a:ext cx="8305800" cy="6229350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FF0000"/>
                </a:solidFill>
                <a:latin typeface="Script MT Bold" pitchFamily="66" charset="0"/>
                <a:cs typeface="Times New Roman" pitchFamily="18" charset="0"/>
              </a:rPr>
              <a:t>Memristor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225" name="TextBox 5"/>
          <p:cNvSpPr txBox="1">
            <a:spLocks noChangeArrowheads="1"/>
          </p:cNvSpPr>
          <p:nvPr/>
        </p:nvSpPr>
        <p:spPr bwMode="auto">
          <a:xfrm>
            <a:off x="703263" y="279400"/>
            <a:ext cx="7831137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Axiomatic Definition of 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600" dirty="0" err="1" smtClean="0">
                <a:solidFill>
                  <a:srgbClr val="FF0000"/>
                </a:solidFill>
                <a:latin typeface="Script MT Bold" pitchFamily="66" charset="0"/>
                <a:cs typeface="Times New Roman" pitchFamily="18" charset="0"/>
              </a:rPr>
              <a:t>Memristor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3400424" y="2514600"/>
            <a:ext cx="2886076" cy="1600200"/>
            <a:chOff x="-2876551" y="2457450"/>
            <a:chExt cx="2886076" cy="1600200"/>
          </a:xfrm>
        </p:grpSpPr>
        <p:sp>
          <p:nvSpPr>
            <p:cNvPr id="41" name="Rectangle 40"/>
            <p:cNvSpPr/>
            <p:nvPr/>
          </p:nvSpPr>
          <p:spPr>
            <a:xfrm>
              <a:off x="-2876551" y="2457450"/>
              <a:ext cx="2886076" cy="1600200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aphicFrame>
          <p:nvGraphicFramePr>
            <p:cNvPr id="3217" name="Object 145"/>
            <p:cNvGraphicFramePr>
              <a:graphicFrameLocks noChangeAspect="1"/>
            </p:cNvGraphicFramePr>
            <p:nvPr/>
          </p:nvGraphicFramePr>
          <p:xfrm>
            <a:off x="-2838450" y="2484438"/>
            <a:ext cx="2811463" cy="1533525"/>
          </p:xfrm>
          <a:graphic>
            <a:graphicData uri="http://schemas.openxmlformats.org/presentationml/2006/ole">
              <p:oleObj spid="_x0000_s120834" name="Equation" r:id="rId4" imgW="838080" imgH="457200" progId="Equation.DSMT4">
                <p:embed/>
              </p:oleObj>
            </a:graphicData>
          </a:graphic>
        </p:graphicFrame>
      </p:grpSp>
      <p:sp>
        <p:nvSpPr>
          <p:cNvPr id="3228" name="TextBox 39"/>
          <p:cNvSpPr txBox="1">
            <a:spLocks noChangeArrowheads="1"/>
          </p:cNvSpPr>
          <p:nvPr/>
        </p:nvSpPr>
        <p:spPr bwMode="auto">
          <a:xfrm>
            <a:off x="1628775" y="4341813"/>
            <a:ext cx="5943600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Memristor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is defined by 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 </a:t>
            </a:r>
          </a:p>
        </p:txBody>
      </p:sp>
      <p:grpSp>
        <p:nvGrpSpPr>
          <p:cNvPr id="3" name="Group 283"/>
          <p:cNvGrpSpPr>
            <a:grpSpLocks/>
          </p:cNvGrpSpPr>
          <p:nvPr/>
        </p:nvGrpSpPr>
        <p:grpSpPr bwMode="auto">
          <a:xfrm>
            <a:off x="6391275" y="1857375"/>
            <a:ext cx="2209800" cy="2438400"/>
            <a:chOff x="9593925" y="1162519"/>
            <a:chExt cx="1426554" cy="1651981"/>
          </a:xfrm>
        </p:grpSpPr>
        <p:cxnSp>
          <p:nvCxnSpPr>
            <p:cNvPr id="42" name="Straight Connector 41"/>
            <p:cNvCxnSpPr/>
            <p:nvPr/>
          </p:nvCxnSpPr>
          <p:spPr bwMode="auto">
            <a:xfrm rot="16200000" flipH="1">
              <a:off x="10187294" y="2185328"/>
              <a:ext cx="11744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76"/>
            <p:cNvGrpSpPr>
              <a:grpSpLocks/>
            </p:cNvGrpSpPr>
            <p:nvPr/>
          </p:nvGrpSpPr>
          <p:grpSpPr bwMode="auto">
            <a:xfrm>
              <a:off x="10541544" y="1812324"/>
              <a:ext cx="478935" cy="729731"/>
              <a:chOff x="4705657" y="1162050"/>
              <a:chExt cx="1332558" cy="2133600"/>
            </a:xfrm>
          </p:grpSpPr>
          <p:sp>
            <p:nvSpPr>
              <p:cNvPr id="3244" name="Rectangle 44"/>
              <p:cNvSpPr>
                <a:spLocks noChangeArrowheads="1"/>
              </p:cNvSpPr>
              <p:nvPr/>
            </p:nvSpPr>
            <p:spPr bwMode="auto">
              <a:xfrm>
                <a:off x="4705657" y="1162050"/>
                <a:ext cx="1332558" cy="1694481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95" tIns="45697" rIns="91395" bIns="45697" anchor="ctr"/>
              <a:lstStyle/>
              <a:p>
                <a:endParaRPr lang="ko-KR" altLang="ko-KR">
                  <a:solidFill>
                    <a:srgbClr val="000000"/>
                  </a:solidFill>
                  <a:latin typeface="Calibri" pitchFamily="34" charset="0"/>
                  <a:cs typeface="맑은 고딕"/>
                </a:endParaRPr>
              </a:p>
            </p:txBody>
          </p:sp>
          <p:sp>
            <p:nvSpPr>
              <p:cNvPr id="3245" name="Line 46"/>
              <p:cNvSpPr>
                <a:spLocks noChangeShapeType="1"/>
              </p:cNvSpPr>
              <p:nvPr/>
            </p:nvSpPr>
            <p:spPr bwMode="auto">
              <a:xfrm>
                <a:off x="5345391" y="1162050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" name="Line 47"/>
              <p:cNvSpPr>
                <a:spLocks noChangeShapeType="1"/>
              </p:cNvSpPr>
              <p:nvPr/>
            </p:nvSpPr>
            <p:spPr bwMode="auto">
              <a:xfrm>
                <a:off x="5345391" y="1404119"/>
                <a:ext cx="29494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" name="Line 48"/>
              <p:cNvSpPr>
                <a:spLocks noChangeShapeType="1"/>
              </p:cNvSpPr>
              <p:nvPr/>
            </p:nvSpPr>
            <p:spPr bwMode="auto">
              <a:xfrm>
                <a:off x="5050446" y="1646187"/>
                <a:ext cx="5898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" name="Line 49"/>
              <p:cNvSpPr>
                <a:spLocks noChangeShapeType="1"/>
              </p:cNvSpPr>
              <p:nvPr/>
            </p:nvSpPr>
            <p:spPr bwMode="auto">
              <a:xfrm flipV="1">
                <a:off x="5640335" y="1404119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" name="Line 50"/>
              <p:cNvSpPr>
                <a:spLocks noChangeShapeType="1"/>
              </p:cNvSpPr>
              <p:nvPr/>
            </p:nvSpPr>
            <p:spPr bwMode="auto">
              <a:xfrm flipV="1">
                <a:off x="5050446" y="1646187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" name="Line 51"/>
              <p:cNvSpPr>
                <a:spLocks noChangeShapeType="1"/>
              </p:cNvSpPr>
              <p:nvPr/>
            </p:nvSpPr>
            <p:spPr bwMode="auto">
              <a:xfrm>
                <a:off x="5050446" y="1888256"/>
                <a:ext cx="5898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" name="Line 52"/>
              <p:cNvSpPr>
                <a:spLocks noChangeShapeType="1"/>
              </p:cNvSpPr>
              <p:nvPr/>
            </p:nvSpPr>
            <p:spPr bwMode="auto">
              <a:xfrm flipV="1">
                <a:off x="5640335" y="1888256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" name="Line 53"/>
              <p:cNvSpPr>
                <a:spLocks noChangeShapeType="1"/>
              </p:cNvSpPr>
              <p:nvPr/>
            </p:nvSpPr>
            <p:spPr bwMode="auto">
              <a:xfrm>
                <a:off x="5050446" y="2130325"/>
                <a:ext cx="5898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" name="Line 54"/>
              <p:cNvSpPr>
                <a:spLocks noChangeShapeType="1"/>
              </p:cNvSpPr>
              <p:nvPr/>
            </p:nvSpPr>
            <p:spPr bwMode="auto">
              <a:xfrm flipV="1">
                <a:off x="5050446" y="2130325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" name="Line 55"/>
              <p:cNvSpPr>
                <a:spLocks noChangeShapeType="1"/>
              </p:cNvSpPr>
              <p:nvPr/>
            </p:nvSpPr>
            <p:spPr bwMode="auto">
              <a:xfrm>
                <a:off x="5050446" y="2372394"/>
                <a:ext cx="5898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" name="Line 56"/>
              <p:cNvSpPr>
                <a:spLocks noChangeShapeType="1"/>
              </p:cNvSpPr>
              <p:nvPr/>
            </p:nvSpPr>
            <p:spPr bwMode="auto">
              <a:xfrm flipV="1">
                <a:off x="5640335" y="2372394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" name="Line 57"/>
              <p:cNvSpPr>
                <a:spLocks noChangeShapeType="1"/>
              </p:cNvSpPr>
              <p:nvPr/>
            </p:nvSpPr>
            <p:spPr bwMode="auto">
              <a:xfrm rot="10800000">
                <a:off x="5345391" y="2614462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" name="Line 58"/>
              <p:cNvSpPr>
                <a:spLocks noChangeShapeType="1"/>
              </p:cNvSpPr>
              <p:nvPr/>
            </p:nvSpPr>
            <p:spPr bwMode="auto">
              <a:xfrm>
                <a:off x="5345391" y="2614462"/>
                <a:ext cx="29494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" name="Rectangle 59"/>
              <p:cNvSpPr>
                <a:spLocks noChangeArrowheads="1"/>
              </p:cNvSpPr>
              <p:nvPr/>
            </p:nvSpPr>
            <p:spPr bwMode="auto">
              <a:xfrm>
                <a:off x="4705657" y="2820824"/>
                <a:ext cx="1332558" cy="474826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95" tIns="45697" rIns="91395" bIns="45697" anchor="ctr"/>
              <a:lstStyle/>
              <a:p>
                <a:endParaRPr lang="ko-KR" altLang="ko-KR">
                  <a:solidFill>
                    <a:srgbClr val="000000"/>
                  </a:solidFill>
                  <a:latin typeface="Calibri" pitchFamily="34" charset="0"/>
                  <a:cs typeface="맑은 고딕"/>
                </a:endParaRPr>
              </a:p>
            </p:txBody>
          </p:sp>
        </p:grpSp>
        <p:cxnSp>
          <p:nvCxnSpPr>
            <p:cNvPr id="44" name="Straight Connector 43"/>
            <p:cNvCxnSpPr/>
            <p:nvPr/>
          </p:nvCxnSpPr>
          <p:spPr bwMode="auto">
            <a:xfrm flipH="1">
              <a:off x="9734326" y="1603477"/>
              <a:ext cx="10309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6" name="TextBox 11"/>
            <p:cNvSpPr txBox="1">
              <a:spLocks noChangeArrowheads="1"/>
            </p:cNvSpPr>
            <p:nvPr/>
          </p:nvSpPr>
          <p:spPr bwMode="auto">
            <a:xfrm>
              <a:off x="9593925" y="1545850"/>
              <a:ext cx="358171" cy="39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3237" name="TextBox 12"/>
            <p:cNvSpPr txBox="1">
              <a:spLocks noChangeArrowheads="1"/>
            </p:cNvSpPr>
            <p:nvPr/>
          </p:nvSpPr>
          <p:spPr bwMode="auto">
            <a:xfrm>
              <a:off x="9643118" y="2406870"/>
              <a:ext cx="250720" cy="39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̶</a:t>
              </a:r>
            </a:p>
          </p:txBody>
        </p:sp>
        <p:sp>
          <p:nvSpPr>
            <p:cNvPr id="3238" name="TextBox 13"/>
            <p:cNvSpPr txBox="1">
              <a:spLocks noChangeArrowheads="1"/>
            </p:cNvSpPr>
            <p:nvPr/>
          </p:nvSpPr>
          <p:spPr bwMode="auto">
            <a:xfrm>
              <a:off x="9601201" y="1925935"/>
              <a:ext cx="250720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4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sz="4400" b="1" i="1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39" name="TextBox 15"/>
            <p:cNvSpPr txBox="1">
              <a:spLocks noChangeArrowheads="1"/>
            </p:cNvSpPr>
            <p:nvPr/>
          </p:nvSpPr>
          <p:spPr bwMode="auto">
            <a:xfrm>
              <a:off x="9829801" y="1162519"/>
              <a:ext cx="537256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b="1" i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4400" b="1" i="1" baseline="-250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9702556" y="1548627"/>
              <a:ext cx="86085" cy="892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9672837" y="2724157"/>
              <a:ext cx="86085" cy="90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 flipH="1">
              <a:off x="9741500" y="2768253"/>
              <a:ext cx="10309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 bwMode="auto">
            <a:xfrm flipV="1">
              <a:off x="10375865" y="1605628"/>
              <a:ext cx="43043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30" name="TextBox 67"/>
          <p:cNvSpPr txBox="1">
            <a:spLocks noChangeArrowheads="1"/>
          </p:cNvSpPr>
          <p:nvPr/>
        </p:nvSpPr>
        <p:spPr bwMode="auto">
          <a:xfrm>
            <a:off x="3238500" y="5667375"/>
            <a:ext cx="253365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cript MT Bold" pitchFamily="66" charset="0"/>
                <a:cs typeface="Times New Roman" pitchFamily="18" charset="0"/>
              </a:rPr>
              <a:t>Ohm’s law</a:t>
            </a:r>
            <a:endParaRPr lang="en-US" sz="4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231" name="TextBox 68"/>
          <p:cNvSpPr txBox="1">
            <a:spLocks noChangeArrowheads="1"/>
          </p:cNvSpPr>
          <p:nvPr/>
        </p:nvSpPr>
        <p:spPr bwMode="auto">
          <a:xfrm>
            <a:off x="3105150" y="5154613"/>
            <a:ext cx="294322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State-Dependent</a:t>
            </a:r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45" name="Object 145"/>
          <p:cNvGraphicFramePr>
            <a:graphicFrameLocks noChangeAspect="1"/>
          </p:cNvGraphicFramePr>
          <p:nvPr/>
        </p:nvGraphicFramePr>
        <p:xfrm>
          <a:off x="611188" y="2578100"/>
          <a:ext cx="2427287" cy="1535113"/>
        </p:xfrm>
        <a:graphic>
          <a:graphicData uri="http://schemas.openxmlformats.org/presentationml/2006/ole">
            <p:oleObj spid="_x0000_s120835" name="Equation" r:id="rId5" imgW="723600" imgH="457200" progId="Equation.DSMT4">
              <p:embed/>
            </p:oleObj>
          </a:graphicData>
        </a:graphic>
      </p:graphicFrame>
      <p:sp>
        <p:nvSpPr>
          <p:cNvPr id="47" name="Rectangle 46"/>
          <p:cNvSpPr/>
          <p:nvPr/>
        </p:nvSpPr>
        <p:spPr bwMode="auto">
          <a:xfrm>
            <a:off x="571499" y="2514600"/>
            <a:ext cx="2638425" cy="1600200"/>
          </a:xfrm>
          <a:prstGeom prst="rect">
            <a:avLst/>
          </a:prstGeom>
          <a:solidFill>
            <a:srgbClr val="92D050">
              <a:alpha val="32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3" name="Object 14"/>
          <p:cNvGraphicFramePr>
            <a:graphicFrameLocks noChangeAspect="1"/>
          </p:cNvGraphicFramePr>
          <p:nvPr/>
        </p:nvGraphicFramePr>
        <p:xfrm>
          <a:off x="930275" y="1547813"/>
          <a:ext cx="1646238" cy="474662"/>
        </p:xfrm>
        <a:graphic>
          <a:graphicData uri="http://schemas.openxmlformats.org/presentationml/2006/ole">
            <p:oleObj spid="_x0000_s120837" name="Equation" r:id="rId6" imgW="647640" imgH="190440" progId="Equation.DSMT4">
              <p:embed/>
            </p:oleObj>
          </a:graphicData>
        </a:graphic>
      </p:graphicFrame>
      <p:graphicFrame>
        <p:nvGraphicFramePr>
          <p:cNvPr id="120838" name="Object 6"/>
          <p:cNvGraphicFramePr>
            <a:graphicFrameLocks noChangeAspect="1"/>
          </p:cNvGraphicFramePr>
          <p:nvPr/>
        </p:nvGraphicFramePr>
        <p:xfrm>
          <a:off x="868363" y="965200"/>
          <a:ext cx="1417637" cy="474663"/>
        </p:xfrm>
        <a:graphic>
          <a:graphicData uri="http://schemas.openxmlformats.org/presentationml/2006/ole">
            <p:oleObj spid="_x0000_s120838" name="Equation" r:id="rId7" imgW="558720" imgH="190440" progId="Equation.DSMT4">
              <p:embed/>
            </p:oleObj>
          </a:graphicData>
        </a:graphic>
      </p:graphicFrame>
      <p:graphicFrame>
        <p:nvGraphicFramePr>
          <p:cNvPr id="120839" name="Object 7"/>
          <p:cNvGraphicFramePr>
            <a:graphicFrameLocks noChangeAspect="1"/>
          </p:cNvGraphicFramePr>
          <p:nvPr/>
        </p:nvGraphicFramePr>
        <p:xfrm>
          <a:off x="2984500" y="985838"/>
          <a:ext cx="5610225" cy="949325"/>
        </p:xfrm>
        <a:graphic>
          <a:graphicData uri="http://schemas.openxmlformats.org/presentationml/2006/ole">
            <p:oleObj spid="_x0000_s120839" name="Equation" r:id="rId8" imgW="2209680" imgH="3808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/>
          <p:cNvSpPr/>
          <p:nvPr/>
        </p:nvSpPr>
        <p:spPr>
          <a:xfrm>
            <a:off x="5791200" y="1219200"/>
            <a:ext cx="1600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71450"/>
            <a:ext cx="8686800" cy="6572250"/>
          </a:xfrm>
          <a:prstGeom prst="rect">
            <a:avLst/>
          </a:prstGeom>
          <a:solidFill>
            <a:srgbClr val="FF000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2696" y="363748"/>
            <a:ext cx="8305800" cy="6229350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31464" name="TextBox 5"/>
          <p:cNvSpPr txBox="1">
            <a:spLocks noChangeArrowheads="1"/>
          </p:cNvSpPr>
          <p:nvPr/>
        </p:nvSpPr>
        <p:spPr bwMode="auto">
          <a:xfrm>
            <a:off x="703263" y="279400"/>
            <a:ext cx="78311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Experimental Definition of the</a:t>
            </a:r>
            <a:endParaRPr lang="en-US" sz="4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1465" name="Rectangle 7"/>
          <p:cNvSpPr>
            <a:spLocks noChangeArrowheads="1"/>
          </p:cNvSpPr>
          <p:nvPr/>
        </p:nvSpPr>
        <p:spPr bwMode="auto">
          <a:xfrm>
            <a:off x="990600" y="1201738"/>
            <a:ext cx="49006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800">
                <a:solidFill>
                  <a:srgbClr val="FF0000"/>
                </a:solidFill>
                <a:latin typeface="Script MT Bold" pitchFamily="66" charset="0"/>
                <a:cs typeface="Times New Roman" pitchFamily="18" charset="0"/>
              </a:rPr>
              <a:t>Memristor</a:t>
            </a:r>
            <a:endParaRPr lang="en-US" sz="8800">
              <a:solidFill>
                <a:srgbClr val="000000"/>
              </a:solidFill>
              <a:latin typeface="Script MT Bold" pitchFamily="66" charset="0"/>
            </a:endParaRPr>
          </a:p>
        </p:txBody>
      </p:sp>
      <p:grpSp>
        <p:nvGrpSpPr>
          <p:cNvPr id="2" name="Group 283"/>
          <p:cNvGrpSpPr>
            <a:grpSpLocks/>
          </p:cNvGrpSpPr>
          <p:nvPr/>
        </p:nvGrpSpPr>
        <p:grpSpPr bwMode="auto">
          <a:xfrm>
            <a:off x="6172200" y="982663"/>
            <a:ext cx="2209800" cy="2438400"/>
            <a:chOff x="9593925" y="1162519"/>
            <a:chExt cx="1426554" cy="1651981"/>
          </a:xfrm>
        </p:grpSpPr>
        <p:cxnSp>
          <p:nvCxnSpPr>
            <p:cNvPr id="12" name="Straight Connector 11"/>
            <p:cNvCxnSpPr/>
            <p:nvPr/>
          </p:nvCxnSpPr>
          <p:spPr bwMode="auto">
            <a:xfrm rot="16200000" flipH="1">
              <a:off x="10187294" y="2185327"/>
              <a:ext cx="11744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76"/>
            <p:cNvGrpSpPr>
              <a:grpSpLocks/>
            </p:cNvGrpSpPr>
            <p:nvPr/>
          </p:nvGrpSpPr>
          <p:grpSpPr bwMode="auto">
            <a:xfrm>
              <a:off x="10541544" y="1812324"/>
              <a:ext cx="478935" cy="729731"/>
              <a:chOff x="4705657" y="1162050"/>
              <a:chExt cx="1332558" cy="2133600"/>
            </a:xfrm>
          </p:grpSpPr>
          <p:sp>
            <p:nvSpPr>
              <p:cNvPr id="531487" name="Rectangle 44"/>
              <p:cNvSpPr>
                <a:spLocks noChangeArrowheads="1"/>
              </p:cNvSpPr>
              <p:nvPr/>
            </p:nvSpPr>
            <p:spPr bwMode="auto">
              <a:xfrm>
                <a:off x="4705657" y="1162050"/>
                <a:ext cx="1332558" cy="1694481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95" tIns="45697" rIns="91395" bIns="45697" anchor="ctr"/>
              <a:lstStyle/>
              <a:p>
                <a:endParaRPr lang="ko-KR" altLang="ko-KR">
                  <a:solidFill>
                    <a:srgbClr val="000000"/>
                  </a:solidFill>
                  <a:latin typeface="Calibri" pitchFamily="34" charset="0"/>
                  <a:cs typeface="맑은 고딕"/>
                </a:endParaRPr>
              </a:p>
            </p:txBody>
          </p:sp>
          <p:sp>
            <p:nvSpPr>
              <p:cNvPr id="531488" name="Line 46"/>
              <p:cNvSpPr>
                <a:spLocks noChangeShapeType="1"/>
              </p:cNvSpPr>
              <p:nvPr/>
            </p:nvSpPr>
            <p:spPr bwMode="auto">
              <a:xfrm>
                <a:off x="5345391" y="1162050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489" name="Line 47"/>
              <p:cNvSpPr>
                <a:spLocks noChangeShapeType="1"/>
              </p:cNvSpPr>
              <p:nvPr/>
            </p:nvSpPr>
            <p:spPr bwMode="auto">
              <a:xfrm>
                <a:off x="5345391" y="1404119"/>
                <a:ext cx="29494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490" name="Line 48"/>
              <p:cNvSpPr>
                <a:spLocks noChangeShapeType="1"/>
              </p:cNvSpPr>
              <p:nvPr/>
            </p:nvSpPr>
            <p:spPr bwMode="auto">
              <a:xfrm>
                <a:off x="5050446" y="1646187"/>
                <a:ext cx="5898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491" name="Line 49"/>
              <p:cNvSpPr>
                <a:spLocks noChangeShapeType="1"/>
              </p:cNvSpPr>
              <p:nvPr/>
            </p:nvSpPr>
            <p:spPr bwMode="auto">
              <a:xfrm flipV="1">
                <a:off x="5640335" y="1404119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492" name="Line 50"/>
              <p:cNvSpPr>
                <a:spLocks noChangeShapeType="1"/>
              </p:cNvSpPr>
              <p:nvPr/>
            </p:nvSpPr>
            <p:spPr bwMode="auto">
              <a:xfrm flipV="1">
                <a:off x="5050446" y="1646187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493" name="Line 51"/>
              <p:cNvSpPr>
                <a:spLocks noChangeShapeType="1"/>
              </p:cNvSpPr>
              <p:nvPr/>
            </p:nvSpPr>
            <p:spPr bwMode="auto">
              <a:xfrm>
                <a:off x="5050446" y="1888256"/>
                <a:ext cx="5898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494" name="Line 52"/>
              <p:cNvSpPr>
                <a:spLocks noChangeShapeType="1"/>
              </p:cNvSpPr>
              <p:nvPr/>
            </p:nvSpPr>
            <p:spPr bwMode="auto">
              <a:xfrm flipV="1">
                <a:off x="5640335" y="1888256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495" name="Line 53"/>
              <p:cNvSpPr>
                <a:spLocks noChangeShapeType="1"/>
              </p:cNvSpPr>
              <p:nvPr/>
            </p:nvSpPr>
            <p:spPr bwMode="auto">
              <a:xfrm>
                <a:off x="5050446" y="2130325"/>
                <a:ext cx="5898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496" name="Line 54"/>
              <p:cNvSpPr>
                <a:spLocks noChangeShapeType="1"/>
              </p:cNvSpPr>
              <p:nvPr/>
            </p:nvSpPr>
            <p:spPr bwMode="auto">
              <a:xfrm flipV="1">
                <a:off x="5050446" y="2130325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497" name="Line 55"/>
              <p:cNvSpPr>
                <a:spLocks noChangeShapeType="1"/>
              </p:cNvSpPr>
              <p:nvPr/>
            </p:nvSpPr>
            <p:spPr bwMode="auto">
              <a:xfrm>
                <a:off x="5050446" y="2372394"/>
                <a:ext cx="5898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498" name="Line 56"/>
              <p:cNvSpPr>
                <a:spLocks noChangeShapeType="1"/>
              </p:cNvSpPr>
              <p:nvPr/>
            </p:nvSpPr>
            <p:spPr bwMode="auto">
              <a:xfrm flipV="1">
                <a:off x="5640335" y="2372394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499" name="Line 57"/>
              <p:cNvSpPr>
                <a:spLocks noChangeShapeType="1"/>
              </p:cNvSpPr>
              <p:nvPr/>
            </p:nvSpPr>
            <p:spPr bwMode="auto">
              <a:xfrm rot="10800000">
                <a:off x="5345391" y="2614462"/>
                <a:ext cx="0" cy="2420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500" name="Line 58"/>
              <p:cNvSpPr>
                <a:spLocks noChangeShapeType="1"/>
              </p:cNvSpPr>
              <p:nvPr/>
            </p:nvSpPr>
            <p:spPr bwMode="auto">
              <a:xfrm>
                <a:off x="5345391" y="2614462"/>
                <a:ext cx="29494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501" name="Rectangle 59"/>
              <p:cNvSpPr>
                <a:spLocks noChangeArrowheads="1"/>
              </p:cNvSpPr>
              <p:nvPr/>
            </p:nvSpPr>
            <p:spPr bwMode="auto">
              <a:xfrm>
                <a:off x="4705657" y="2820824"/>
                <a:ext cx="1332558" cy="474826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95" tIns="45697" rIns="91395" bIns="45697" anchor="ctr"/>
              <a:lstStyle/>
              <a:p>
                <a:endParaRPr lang="ko-KR" altLang="ko-KR">
                  <a:solidFill>
                    <a:srgbClr val="000000"/>
                  </a:solidFill>
                  <a:latin typeface="Calibri" pitchFamily="34" charset="0"/>
                  <a:cs typeface="맑은 고딕"/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 bwMode="auto">
            <a:xfrm flipH="1">
              <a:off x="9734326" y="1603477"/>
              <a:ext cx="10309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1479" name="TextBox 11"/>
            <p:cNvSpPr txBox="1">
              <a:spLocks noChangeArrowheads="1"/>
            </p:cNvSpPr>
            <p:nvPr/>
          </p:nvSpPr>
          <p:spPr bwMode="auto">
            <a:xfrm>
              <a:off x="9593925" y="1545850"/>
              <a:ext cx="358171" cy="39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531480" name="TextBox 12"/>
            <p:cNvSpPr txBox="1">
              <a:spLocks noChangeArrowheads="1"/>
            </p:cNvSpPr>
            <p:nvPr/>
          </p:nvSpPr>
          <p:spPr bwMode="auto">
            <a:xfrm>
              <a:off x="9643118" y="2406870"/>
              <a:ext cx="250720" cy="39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̶</a:t>
              </a:r>
            </a:p>
          </p:txBody>
        </p:sp>
        <p:sp>
          <p:nvSpPr>
            <p:cNvPr id="531481" name="TextBox 13"/>
            <p:cNvSpPr txBox="1">
              <a:spLocks noChangeArrowheads="1"/>
            </p:cNvSpPr>
            <p:nvPr/>
          </p:nvSpPr>
          <p:spPr bwMode="auto">
            <a:xfrm>
              <a:off x="9601201" y="1925935"/>
              <a:ext cx="250720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4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sz="4400" b="1" i="1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1482" name="TextBox 15"/>
            <p:cNvSpPr txBox="1">
              <a:spLocks noChangeArrowheads="1"/>
            </p:cNvSpPr>
            <p:nvPr/>
          </p:nvSpPr>
          <p:spPr bwMode="auto">
            <a:xfrm>
              <a:off x="9829801" y="1162519"/>
              <a:ext cx="537256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b="1" i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4400" b="1" i="1" baseline="-250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9702556" y="1548626"/>
              <a:ext cx="86085" cy="8926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9672837" y="2724157"/>
              <a:ext cx="86085" cy="90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 flipH="1">
              <a:off x="9741500" y="2768253"/>
              <a:ext cx="10309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10375865" y="1605628"/>
              <a:ext cx="43043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1467" name="TextBox 55"/>
          <p:cNvSpPr txBox="1">
            <a:spLocks noChangeArrowheads="1"/>
          </p:cNvSpPr>
          <p:nvPr/>
        </p:nvSpPr>
        <p:spPr bwMode="auto">
          <a:xfrm>
            <a:off x="465138" y="3324225"/>
            <a:ext cx="5384800" cy="3097213"/>
          </a:xfrm>
          <a:prstGeom prst="rect">
            <a:avLst/>
          </a:prstGeom>
          <a:solidFill>
            <a:srgbClr val="FFFFCC"/>
          </a:solidFill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If it’s Pinched</a:t>
            </a:r>
          </a:p>
          <a:p>
            <a:pPr algn="ctr"/>
            <a:r>
              <a:rPr lang="en-US" sz="5400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It’s a </a:t>
            </a:r>
          </a:p>
          <a:p>
            <a:pPr algn="ctr"/>
            <a:r>
              <a:rPr lang="en-US" sz="8800" i="1">
                <a:solidFill>
                  <a:srgbClr val="FF0000"/>
                </a:solidFill>
                <a:latin typeface="Script MT Bold" pitchFamily="66" charset="0"/>
                <a:cs typeface="Times New Roman" pitchFamily="18" charset="0"/>
              </a:rPr>
              <a:t>Memristor</a:t>
            </a:r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6000750" y="3630613"/>
            <a:ext cx="2719388" cy="2667000"/>
            <a:chOff x="2843844" y="1735348"/>
            <a:chExt cx="2718756" cy="2667000"/>
          </a:xfrm>
        </p:grpSpPr>
        <p:sp>
          <p:nvSpPr>
            <p:cNvPr id="58" name="Rectangle 57"/>
            <p:cNvSpPr/>
            <p:nvPr/>
          </p:nvSpPr>
          <p:spPr>
            <a:xfrm>
              <a:off x="2843844" y="1735348"/>
              <a:ext cx="2666380" cy="2667000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531471" name="Picture 58"/>
            <p:cNvPicPr>
              <a:picLocks noChangeAspect="1" noChangeArrowheads="1"/>
            </p:cNvPicPr>
            <p:nvPr/>
          </p:nvPicPr>
          <p:blipFill>
            <a:blip r:embed="rId3" cstate="print"/>
            <a:srcRect l="13986" b="9312"/>
            <a:stretch>
              <a:fillRect/>
            </a:stretch>
          </p:blipFill>
          <p:spPr bwMode="auto">
            <a:xfrm>
              <a:off x="2895600" y="2057400"/>
              <a:ext cx="234315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0" name="Straight Arrow Connector 59"/>
            <p:cNvCxnSpPr/>
            <p:nvPr/>
          </p:nvCxnSpPr>
          <p:spPr>
            <a:xfrm>
              <a:off x="3118418" y="3156160"/>
              <a:ext cx="2102948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 flipH="1" flipV="1">
              <a:off x="3049143" y="3085517"/>
              <a:ext cx="201136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1474" name="TextBox 61"/>
            <p:cNvSpPr txBox="1">
              <a:spLocks noChangeArrowheads="1"/>
            </p:cNvSpPr>
            <p:nvPr/>
          </p:nvSpPr>
          <p:spPr bwMode="auto">
            <a:xfrm>
              <a:off x="4038600" y="1896374"/>
              <a:ext cx="8126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i(mA)</a:t>
              </a:r>
            </a:p>
          </p:txBody>
        </p:sp>
        <p:sp>
          <p:nvSpPr>
            <p:cNvPr id="531475" name="TextBox 62"/>
            <p:cNvSpPr txBox="1">
              <a:spLocks noChangeArrowheads="1"/>
            </p:cNvSpPr>
            <p:nvPr/>
          </p:nvSpPr>
          <p:spPr bwMode="auto">
            <a:xfrm>
              <a:off x="4953000" y="2822442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v(V)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3200" y="171450"/>
            <a:ext cx="8663312" cy="6572250"/>
          </a:xfrm>
          <a:prstGeom prst="rect">
            <a:avLst/>
          </a:prstGeom>
          <a:solidFill>
            <a:srgbClr val="FF000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381000"/>
            <a:ext cx="8305800" cy="6229350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638175" y="1209675"/>
            <a:ext cx="2714625" cy="5384800"/>
            <a:chOff x="638175" y="1210270"/>
            <a:chExt cx="2714625" cy="5383434"/>
          </a:xfrm>
        </p:grpSpPr>
        <p:grpSp>
          <p:nvGrpSpPr>
            <p:cNvPr id="3" name="Group 83"/>
            <p:cNvGrpSpPr>
              <a:grpSpLocks/>
            </p:cNvGrpSpPr>
            <p:nvPr/>
          </p:nvGrpSpPr>
          <p:grpSpPr bwMode="auto">
            <a:xfrm>
              <a:off x="638175" y="1210270"/>
              <a:ext cx="2714625" cy="5383434"/>
              <a:chOff x="1328738" y="1210270"/>
              <a:chExt cx="2714625" cy="5383434"/>
            </a:xfrm>
          </p:grpSpPr>
          <p:grpSp>
            <p:nvGrpSpPr>
              <p:cNvPr id="4" name="Group 22"/>
              <p:cNvGrpSpPr>
                <a:grpSpLocks/>
              </p:cNvGrpSpPr>
              <p:nvPr/>
            </p:nvGrpSpPr>
            <p:grpSpPr bwMode="auto">
              <a:xfrm>
                <a:off x="1518127" y="1742820"/>
                <a:ext cx="2525232" cy="4659811"/>
                <a:chOff x="1206499" y="-762001"/>
                <a:chExt cx="3213619" cy="8001000"/>
              </a:xfrm>
            </p:grpSpPr>
            <p:grpSp>
              <p:nvGrpSpPr>
                <p:cNvPr id="5" name="Group 2"/>
                <p:cNvGrpSpPr>
                  <a:grpSpLocks/>
                </p:cNvGrpSpPr>
                <p:nvPr/>
              </p:nvGrpSpPr>
              <p:grpSpPr bwMode="auto">
                <a:xfrm rot="5400000">
                  <a:off x="-423857" y="2024061"/>
                  <a:ext cx="7238999" cy="2428875"/>
                  <a:chOff x="-1488" y="2036"/>
                  <a:chExt cx="2936" cy="927"/>
                </a:xfrm>
              </p:grpSpPr>
              <p:sp>
                <p:nvSpPr>
                  <p:cNvPr id="543787" name="Rectangle 3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-1570" y="2118"/>
                    <a:ext cx="927" cy="763"/>
                  </a:xfrm>
                  <a:prstGeom prst="rect">
                    <a:avLst/>
                  </a:prstGeom>
                  <a:solidFill>
                    <a:srgbClr val="3333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10800000" lIns="88697" tIns="44348" rIns="88697" bIns="44348" anchor="ctr"/>
                  <a:lstStyle/>
                  <a:p>
                    <a:pPr marL="114300" indent="-114300" algn="ctr">
                      <a:lnSpc>
                        <a:spcPct val="90000"/>
                      </a:lnSpc>
                      <a:spcBef>
                        <a:spcPct val="30000"/>
                      </a:spcBef>
                      <a:spcAft>
                        <a:spcPct val="10000"/>
                      </a:spcAft>
                      <a:buFontTx/>
                      <a:buChar char="•"/>
                    </a:pPr>
                    <a:endParaRPr lang="en-US" sz="2000">
                      <a:solidFill>
                        <a:srgbClr val="000000"/>
                      </a:solidFill>
                      <a:latin typeface="Futura Bk"/>
                    </a:endParaRPr>
                  </a:p>
                </p:txBody>
              </p:sp>
              <p:sp>
                <p:nvSpPr>
                  <p:cNvPr id="543788" name="Rectangle 4"/>
                  <p:cNvSpPr>
                    <a:spLocks noChangeArrowheads="1"/>
                  </p:cNvSpPr>
                  <p:nvPr/>
                </p:nvSpPr>
                <p:spPr bwMode="auto">
                  <a:xfrm rot="5400000" flipH="1" flipV="1">
                    <a:off x="-482" y="1797"/>
                    <a:ext cx="927" cy="140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33CC33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>
                      <a:solidFill>
                        <a:srgbClr val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543789" name="Rectangle 5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603" y="2118"/>
                    <a:ext cx="927" cy="763"/>
                  </a:xfrm>
                  <a:prstGeom prst="rect">
                    <a:avLst/>
                  </a:prstGeom>
                  <a:solidFill>
                    <a:srgbClr val="3333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>
                      <a:solidFill>
                        <a:srgbClr val="000000"/>
                      </a:solidFill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543781" name="Text Box 7"/>
                <p:cNvSpPr txBox="1">
                  <a:spLocks noChangeArrowheads="1"/>
                </p:cNvSpPr>
                <p:nvPr/>
              </p:nvSpPr>
              <p:spPr bwMode="auto">
                <a:xfrm flipH="1">
                  <a:off x="2009904" y="-190501"/>
                  <a:ext cx="2410214" cy="1257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88697" tIns="44348" rIns="88697" bIns="44348"/>
                <a:lstStyle/>
                <a:p>
                  <a:pPr marL="114300" indent="-114300" algn="ctr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10000"/>
                    </a:spcAft>
                  </a:pPr>
                  <a:r>
                    <a:rPr lang="en-US" altLang="ko-KR" sz="4000" i="1">
                      <a:solidFill>
                        <a:srgbClr val="FFFFFF"/>
                      </a:solidFill>
                      <a:latin typeface="Times New Roman" pitchFamily="18" charset="0"/>
                      <a:ea typeface="Batang" pitchFamily="18" charset="-127"/>
                      <a:cs typeface="Times New Roman" pitchFamily="18" charset="0"/>
                    </a:rPr>
                    <a:t>Pt-2</a:t>
                  </a:r>
                  <a:endParaRPr lang="en-US" sz="2400" i="1">
                    <a:solidFill>
                      <a:srgbClr val="000000"/>
                    </a:solidFill>
                    <a:latin typeface="Times New Roman" pitchFamily="18" charset="0"/>
                    <a:ea typeface="Batang" pitchFamily="18" charset="-127"/>
                    <a:cs typeface="Times New Roman" pitchFamily="18" charset="0"/>
                  </a:endParaRPr>
                </a:p>
              </p:txBody>
            </p:sp>
            <p:sp>
              <p:nvSpPr>
                <p:cNvPr id="543782" name="Text Box 9"/>
                <p:cNvSpPr txBox="1">
                  <a:spLocks noChangeArrowheads="1"/>
                </p:cNvSpPr>
                <p:nvPr/>
              </p:nvSpPr>
              <p:spPr bwMode="auto">
                <a:xfrm flipH="1">
                  <a:off x="2422356" y="1709738"/>
                  <a:ext cx="1676400" cy="685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88697" tIns="44348" rIns="88697" bIns="44348"/>
                <a:lstStyle/>
                <a:p>
                  <a:pPr marL="114300" indent="-114300" algn="ctr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10000"/>
                    </a:spcAft>
                  </a:pPr>
                  <a:r>
                    <a:rPr lang="en-US" altLang="ko-KR" sz="3000" b="1" i="1">
                      <a:solidFill>
                        <a:srgbClr val="000000"/>
                      </a:solidFill>
                      <a:latin typeface="Times New Roman" pitchFamily="18" charset="0"/>
                      <a:ea typeface="Batang" pitchFamily="18" charset="-127"/>
                      <a:cs typeface="Times New Roman" pitchFamily="18" charset="0"/>
                    </a:rPr>
                    <a:t>TiO</a:t>
                  </a:r>
                  <a:r>
                    <a:rPr lang="en-US" altLang="ko-KR" sz="3200" b="1" i="1" baseline="-25000">
                      <a:solidFill>
                        <a:srgbClr val="000000"/>
                      </a:solidFill>
                      <a:latin typeface="Times New Roman" pitchFamily="18" charset="0"/>
                      <a:ea typeface="Batang" pitchFamily="18" charset="-127"/>
                      <a:cs typeface="Times New Roman" pitchFamily="18" charset="0"/>
                    </a:rPr>
                    <a:t>2-x</a:t>
                  </a:r>
                  <a:endParaRPr lang="en-US" i="1">
                    <a:solidFill>
                      <a:srgbClr val="000000"/>
                    </a:solidFill>
                    <a:latin typeface="Times New Roman" pitchFamily="18" charset="0"/>
                    <a:ea typeface="Batang" pitchFamily="18" charset="-127"/>
                    <a:cs typeface="Times New Roman" pitchFamily="18" charset="0"/>
                  </a:endParaRPr>
                </a:p>
              </p:txBody>
            </p:sp>
            <p:sp>
              <p:nvSpPr>
                <p:cNvPr id="543783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3190874" y="-762001"/>
                  <a:ext cx="0" cy="3810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784" name="Line 11"/>
                <p:cNvSpPr>
                  <a:spLocks noChangeShapeType="1"/>
                </p:cNvSpPr>
                <p:nvPr/>
              </p:nvSpPr>
              <p:spPr bwMode="auto">
                <a:xfrm>
                  <a:off x="1209674" y="-762001"/>
                  <a:ext cx="19812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785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190874" y="6857999"/>
                  <a:ext cx="0" cy="3810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786" name="Line 13"/>
                <p:cNvSpPr>
                  <a:spLocks noChangeShapeType="1"/>
                </p:cNvSpPr>
                <p:nvPr/>
              </p:nvSpPr>
              <p:spPr bwMode="auto">
                <a:xfrm>
                  <a:off x="1206499" y="7238999"/>
                  <a:ext cx="198437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43773" name="Text Box 8"/>
              <p:cNvSpPr txBox="1">
                <a:spLocks noChangeArrowheads="1"/>
              </p:cNvSpPr>
              <p:nvPr/>
            </p:nvSpPr>
            <p:spPr bwMode="auto">
              <a:xfrm flipH="1">
                <a:off x="2667555" y="4495800"/>
                <a:ext cx="1071008" cy="518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8697" tIns="44348" rIns="88697" bIns="44348"/>
              <a:lstStyle/>
              <a:p>
                <a:pPr marL="114300" indent="-114300" algn="ctr">
                  <a:lnSpc>
                    <a:spcPct val="90000"/>
                  </a:lnSpc>
                  <a:spcBef>
                    <a:spcPct val="30000"/>
                  </a:spcBef>
                  <a:spcAft>
                    <a:spcPct val="10000"/>
                  </a:spcAft>
                </a:pPr>
                <a:r>
                  <a:rPr lang="en-US" altLang="ko-KR" sz="3000" b="1" i="1">
                    <a:solidFill>
                      <a:srgbClr val="000000"/>
                    </a:solidFill>
                    <a:latin typeface="Times New Roman" pitchFamily="18" charset="0"/>
                    <a:ea typeface="Batang" pitchFamily="18" charset="-127"/>
                    <a:cs typeface="Times New Roman" pitchFamily="18" charset="0"/>
                  </a:rPr>
                  <a:t>TiO</a:t>
                </a:r>
                <a:r>
                  <a:rPr lang="en-US" altLang="ko-KR" sz="3200" b="1" i="1" baseline="-25000">
                    <a:solidFill>
                      <a:srgbClr val="000000"/>
                    </a:solidFill>
                    <a:latin typeface="Times New Roman" pitchFamily="18" charset="0"/>
                    <a:ea typeface="Batang" pitchFamily="18" charset="-127"/>
                    <a:cs typeface="Times New Roman" pitchFamily="18" charset="0"/>
                  </a:rPr>
                  <a:t>2</a:t>
                </a:r>
                <a:endParaRPr lang="en-US" i="1">
                  <a:solidFill>
                    <a:srgbClr val="000000"/>
                  </a:solidFill>
                  <a:latin typeface="Times New Roman" pitchFamily="18" charset="0"/>
                  <a:ea typeface="Batang" pitchFamily="18" charset="-127"/>
                  <a:cs typeface="Times New Roman" pitchFamily="18" charset="0"/>
                </a:endParaRPr>
              </a:p>
            </p:txBody>
          </p:sp>
          <p:sp>
            <p:nvSpPr>
              <p:cNvPr id="543774" name="TextBox 11"/>
              <p:cNvSpPr txBox="1">
                <a:spLocks noChangeArrowheads="1"/>
              </p:cNvSpPr>
              <p:nvPr/>
            </p:nvSpPr>
            <p:spPr bwMode="auto">
              <a:xfrm>
                <a:off x="1328738" y="1742820"/>
                <a:ext cx="505047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54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</a:p>
            </p:txBody>
          </p:sp>
          <p:sp>
            <p:nvSpPr>
              <p:cNvPr id="543775" name="TextBox 12"/>
              <p:cNvSpPr txBox="1">
                <a:spLocks noChangeArrowheads="1"/>
              </p:cNvSpPr>
              <p:nvPr/>
            </p:nvSpPr>
            <p:spPr bwMode="auto">
              <a:xfrm>
                <a:off x="1562935" y="5670374"/>
                <a:ext cx="207719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54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̶</a:t>
                </a:r>
              </a:p>
            </p:txBody>
          </p:sp>
          <p:sp>
            <p:nvSpPr>
              <p:cNvPr id="543776" name="TextBox 13"/>
              <p:cNvSpPr txBox="1">
                <a:spLocks noChangeArrowheads="1"/>
              </p:cNvSpPr>
              <p:nvPr/>
            </p:nvSpPr>
            <p:spPr bwMode="auto">
              <a:xfrm>
                <a:off x="1328738" y="3657600"/>
                <a:ext cx="500851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4400" b="1" i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en-US" sz="2400" b="1" i="1" baseline="-25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3777" name="TextBox 15"/>
              <p:cNvSpPr txBox="1">
                <a:spLocks noChangeArrowheads="1"/>
              </p:cNvSpPr>
              <p:nvPr/>
            </p:nvSpPr>
            <p:spPr bwMode="auto">
              <a:xfrm>
                <a:off x="1960046" y="1210270"/>
                <a:ext cx="500851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3200" b="1" i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en-US" sz="3200" b="1" i="1" baseline="-25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56" name="Straight Connector 55"/>
              <p:cNvCxnSpPr/>
              <p:nvPr/>
            </p:nvCxnSpPr>
            <p:spPr bwMode="auto">
              <a:xfrm flipV="1">
                <a:off x="2187576" y="1743535"/>
                <a:ext cx="889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3779" name="Text Box 7"/>
              <p:cNvSpPr txBox="1">
                <a:spLocks noChangeArrowheads="1"/>
              </p:cNvSpPr>
              <p:nvPr/>
            </p:nvSpPr>
            <p:spPr bwMode="auto">
              <a:xfrm flipH="1">
                <a:off x="2149439" y="5270962"/>
                <a:ext cx="1893924" cy="732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8697" tIns="44348" rIns="88697" bIns="44348"/>
              <a:lstStyle/>
              <a:p>
                <a:pPr marL="114300" indent="-114300" algn="ctr">
                  <a:lnSpc>
                    <a:spcPct val="90000"/>
                  </a:lnSpc>
                  <a:spcBef>
                    <a:spcPct val="30000"/>
                  </a:spcBef>
                  <a:spcAft>
                    <a:spcPct val="10000"/>
                  </a:spcAft>
                </a:pPr>
                <a:r>
                  <a:rPr lang="en-US" altLang="ko-KR" sz="4000" i="1">
                    <a:solidFill>
                      <a:srgbClr val="FFFFFF"/>
                    </a:solidFill>
                    <a:latin typeface="Times New Roman" pitchFamily="18" charset="0"/>
                    <a:ea typeface="Batang" pitchFamily="18" charset="-127"/>
                    <a:cs typeface="Times New Roman" pitchFamily="18" charset="0"/>
                  </a:rPr>
                  <a:t>Pt-1</a:t>
                </a:r>
                <a:endParaRPr lang="en-US" sz="2400" i="1">
                  <a:solidFill>
                    <a:srgbClr val="000000"/>
                  </a:solidFill>
                  <a:latin typeface="Times New Roman" pitchFamily="18" charset="0"/>
                  <a:ea typeface="Batang" pitchFamily="18" charset="-127"/>
                  <a:cs typeface="Times New Roman" pitchFamily="18" charset="0"/>
                </a:endParaRPr>
              </a:p>
            </p:txBody>
          </p:sp>
        </p:grpSp>
        <p:sp>
          <p:nvSpPr>
            <p:cNvPr id="85" name="Oval 84"/>
            <p:cNvSpPr/>
            <p:nvPr/>
          </p:nvSpPr>
          <p:spPr>
            <a:xfrm>
              <a:off x="838200" y="1676877"/>
              <a:ext cx="152400" cy="1523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838200" y="6323897"/>
              <a:ext cx="152400" cy="1523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43752" name="TextBox 88"/>
          <p:cNvSpPr txBox="1">
            <a:spLocks noChangeArrowheads="1"/>
          </p:cNvSpPr>
          <p:nvPr/>
        </p:nvSpPr>
        <p:spPr bwMode="auto">
          <a:xfrm>
            <a:off x="2057400" y="457200"/>
            <a:ext cx="5181600" cy="830263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HP Memristor</a:t>
            </a:r>
          </a:p>
        </p:txBody>
      </p: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3733800" y="1371600"/>
            <a:ext cx="5029200" cy="5105400"/>
            <a:chOff x="3733800" y="1371600"/>
            <a:chExt cx="5029200" cy="5105400"/>
          </a:xfrm>
        </p:grpSpPr>
        <p:grpSp>
          <p:nvGrpSpPr>
            <p:cNvPr id="8" name="Group 73"/>
            <p:cNvGrpSpPr>
              <a:grpSpLocks/>
            </p:cNvGrpSpPr>
            <p:nvPr/>
          </p:nvGrpSpPr>
          <p:grpSpPr bwMode="auto">
            <a:xfrm>
              <a:off x="3733800" y="1371600"/>
              <a:ext cx="5029200" cy="5105400"/>
              <a:chOff x="2209800" y="1341120"/>
              <a:chExt cx="5257800" cy="3688080"/>
            </a:xfrm>
          </p:grpSpPr>
          <p:pic>
            <p:nvPicPr>
              <p:cNvPr id="54376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989" b="7576"/>
              <a:stretch>
                <a:fillRect/>
              </a:stretch>
            </p:blipFill>
            <p:spPr bwMode="auto">
              <a:xfrm>
                <a:off x="2209800" y="1543050"/>
                <a:ext cx="4929188" cy="3486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13"/>
              <p:cNvGrpSpPr>
                <a:grpSpLocks/>
              </p:cNvGrpSpPr>
              <p:nvPr/>
            </p:nvGrpSpPr>
            <p:grpSpPr bwMode="auto">
              <a:xfrm>
                <a:off x="2567940" y="1836420"/>
                <a:ext cx="4389120" cy="2743200"/>
                <a:chOff x="2567940" y="1836420"/>
                <a:chExt cx="4389120" cy="2743200"/>
              </a:xfrm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2667866" y="1836533"/>
                  <a:ext cx="3885262" cy="27431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>
                  <a:off x="2797319" y="1945479"/>
                  <a:ext cx="3697720" cy="2519500"/>
                </a:xfrm>
                <a:custGeom>
                  <a:avLst/>
                  <a:gdLst>
                    <a:gd name="connsiteX0" fmla="*/ 1853407 w 3699669"/>
                    <a:gd name="connsiteY0" fmla="*/ 1254125 h 2520156"/>
                    <a:gd name="connsiteX1" fmla="*/ 1958182 w 3699669"/>
                    <a:gd name="connsiteY1" fmla="*/ 1011237 h 2520156"/>
                    <a:gd name="connsiteX2" fmla="*/ 2048669 w 3699669"/>
                    <a:gd name="connsiteY2" fmla="*/ 806450 h 2520156"/>
                    <a:gd name="connsiteX3" fmla="*/ 2139157 w 3699669"/>
                    <a:gd name="connsiteY3" fmla="*/ 620712 h 2520156"/>
                    <a:gd name="connsiteX4" fmla="*/ 2234407 w 3699669"/>
                    <a:gd name="connsiteY4" fmla="*/ 454025 h 2520156"/>
                    <a:gd name="connsiteX5" fmla="*/ 2358232 w 3699669"/>
                    <a:gd name="connsiteY5" fmla="*/ 287337 h 2520156"/>
                    <a:gd name="connsiteX6" fmla="*/ 2558257 w 3699669"/>
                    <a:gd name="connsiteY6" fmla="*/ 153987 h 2520156"/>
                    <a:gd name="connsiteX7" fmla="*/ 2753519 w 3699669"/>
                    <a:gd name="connsiteY7" fmla="*/ 58737 h 2520156"/>
                    <a:gd name="connsiteX8" fmla="*/ 2972594 w 3699669"/>
                    <a:gd name="connsiteY8" fmla="*/ 11112 h 2520156"/>
                    <a:gd name="connsiteX9" fmla="*/ 3215482 w 3699669"/>
                    <a:gd name="connsiteY9" fmla="*/ 1587 h 2520156"/>
                    <a:gd name="connsiteX10" fmla="*/ 3425032 w 3699669"/>
                    <a:gd name="connsiteY10" fmla="*/ 20637 h 2520156"/>
                    <a:gd name="connsiteX11" fmla="*/ 3610769 w 3699669"/>
                    <a:gd name="connsiteY11" fmla="*/ 92075 h 2520156"/>
                    <a:gd name="connsiteX12" fmla="*/ 3691732 w 3699669"/>
                    <a:gd name="connsiteY12" fmla="*/ 201612 h 2520156"/>
                    <a:gd name="connsiteX13" fmla="*/ 3658394 w 3699669"/>
                    <a:gd name="connsiteY13" fmla="*/ 368300 h 2520156"/>
                    <a:gd name="connsiteX14" fmla="*/ 3458369 w 3699669"/>
                    <a:gd name="connsiteY14" fmla="*/ 549275 h 2520156"/>
                    <a:gd name="connsiteX15" fmla="*/ 3191669 w 3699669"/>
                    <a:gd name="connsiteY15" fmla="*/ 696912 h 2520156"/>
                    <a:gd name="connsiteX16" fmla="*/ 2901157 w 3699669"/>
                    <a:gd name="connsiteY16" fmla="*/ 830262 h 2520156"/>
                    <a:gd name="connsiteX17" fmla="*/ 2539207 w 3699669"/>
                    <a:gd name="connsiteY17" fmla="*/ 992187 h 2520156"/>
                    <a:gd name="connsiteX18" fmla="*/ 1958182 w 3699669"/>
                    <a:gd name="connsiteY18" fmla="*/ 1216025 h 2520156"/>
                    <a:gd name="connsiteX19" fmla="*/ 1667669 w 3699669"/>
                    <a:gd name="connsiteY19" fmla="*/ 1335087 h 2520156"/>
                    <a:gd name="connsiteX20" fmla="*/ 1205707 w 3699669"/>
                    <a:gd name="connsiteY20" fmla="*/ 1525587 h 2520156"/>
                    <a:gd name="connsiteX21" fmla="*/ 905669 w 3699669"/>
                    <a:gd name="connsiteY21" fmla="*/ 1649412 h 2520156"/>
                    <a:gd name="connsiteX22" fmla="*/ 596107 w 3699669"/>
                    <a:gd name="connsiteY22" fmla="*/ 1792287 h 2520156"/>
                    <a:gd name="connsiteX23" fmla="*/ 377032 w 3699669"/>
                    <a:gd name="connsiteY23" fmla="*/ 1906587 h 2520156"/>
                    <a:gd name="connsiteX24" fmla="*/ 157957 w 3699669"/>
                    <a:gd name="connsiteY24" fmla="*/ 2073275 h 2520156"/>
                    <a:gd name="connsiteX25" fmla="*/ 38894 w 3699669"/>
                    <a:gd name="connsiteY25" fmla="*/ 2187575 h 2520156"/>
                    <a:gd name="connsiteX26" fmla="*/ 794 w 3699669"/>
                    <a:gd name="connsiteY26" fmla="*/ 2282825 h 2520156"/>
                    <a:gd name="connsiteX27" fmla="*/ 43657 w 3699669"/>
                    <a:gd name="connsiteY27" fmla="*/ 2373312 h 2520156"/>
                    <a:gd name="connsiteX28" fmla="*/ 167482 w 3699669"/>
                    <a:gd name="connsiteY28" fmla="*/ 2449512 h 2520156"/>
                    <a:gd name="connsiteX29" fmla="*/ 434182 w 3699669"/>
                    <a:gd name="connsiteY29" fmla="*/ 2506662 h 2520156"/>
                    <a:gd name="connsiteX30" fmla="*/ 686594 w 3699669"/>
                    <a:gd name="connsiteY30" fmla="*/ 2511425 h 2520156"/>
                    <a:gd name="connsiteX31" fmla="*/ 958057 w 3699669"/>
                    <a:gd name="connsiteY31" fmla="*/ 2454275 h 2520156"/>
                    <a:gd name="connsiteX32" fmla="*/ 1172369 w 3699669"/>
                    <a:gd name="connsiteY32" fmla="*/ 2359025 h 2520156"/>
                    <a:gd name="connsiteX33" fmla="*/ 1386682 w 3699669"/>
                    <a:gd name="connsiteY33" fmla="*/ 2192337 h 2520156"/>
                    <a:gd name="connsiteX34" fmla="*/ 1567657 w 3699669"/>
                    <a:gd name="connsiteY34" fmla="*/ 1906587 h 2520156"/>
                    <a:gd name="connsiteX35" fmla="*/ 1710532 w 3699669"/>
                    <a:gd name="connsiteY35" fmla="*/ 1616075 h 2520156"/>
                    <a:gd name="connsiteX36" fmla="*/ 1853407 w 3699669"/>
                    <a:gd name="connsiteY36" fmla="*/ 1254125 h 2520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699669" h="2520156">
                      <a:moveTo>
                        <a:pt x="1853407" y="1254125"/>
                      </a:moveTo>
                      <a:cubicBezTo>
                        <a:pt x="1894682" y="1153319"/>
                        <a:pt x="1925638" y="1085850"/>
                        <a:pt x="1958182" y="1011237"/>
                      </a:cubicBezTo>
                      <a:cubicBezTo>
                        <a:pt x="1990726" y="936624"/>
                        <a:pt x="2018507" y="871537"/>
                        <a:pt x="2048669" y="806450"/>
                      </a:cubicBezTo>
                      <a:cubicBezTo>
                        <a:pt x="2078831" y="741363"/>
                        <a:pt x="2108201" y="679450"/>
                        <a:pt x="2139157" y="620712"/>
                      </a:cubicBezTo>
                      <a:cubicBezTo>
                        <a:pt x="2170113" y="561975"/>
                        <a:pt x="2197895" y="509588"/>
                        <a:pt x="2234407" y="454025"/>
                      </a:cubicBezTo>
                      <a:cubicBezTo>
                        <a:pt x="2270920" y="398463"/>
                        <a:pt x="2304257" y="337343"/>
                        <a:pt x="2358232" y="287337"/>
                      </a:cubicBezTo>
                      <a:cubicBezTo>
                        <a:pt x="2412207" y="237331"/>
                        <a:pt x="2492376" y="192087"/>
                        <a:pt x="2558257" y="153987"/>
                      </a:cubicBezTo>
                      <a:cubicBezTo>
                        <a:pt x="2624138" y="115887"/>
                        <a:pt x="2684463" y="82549"/>
                        <a:pt x="2753519" y="58737"/>
                      </a:cubicBezTo>
                      <a:cubicBezTo>
                        <a:pt x="2822575" y="34925"/>
                        <a:pt x="2895600" y="20637"/>
                        <a:pt x="2972594" y="11112"/>
                      </a:cubicBezTo>
                      <a:cubicBezTo>
                        <a:pt x="3049588" y="1587"/>
                        <a:pt x="3140076" y="0"/>
                        <a:pt x="3215482" y="1587"/>
                      </a:cubicBezTo>
                      <a:cubicBezTo>
                        <a:pt x="3290888" y="3175"/>
                        <a:pt x="3359151" y="5556"/>
                        <a:pt x="3425032" y="20637"/>
                      </a:cubicBezTo>
                      <a:cubicBezTo>
                        <a:pt x="3490913" y="35718"/>
                        <a:pt x="3566319" y="61913"/>
                        <a:pt x="3610769" y="92075"/>
                      </a:cubicBezTo>
                      <a:cubicBezTo>
                        <a:pt x="3655219" y="122237"/>
                        <a:pt x="3683795" y="155575"/>
                        <a:pt x="3691732" y="201612"/>
                      </a:cubicBezTo>
                      <a:cubicBezTo>
                        <a:pt x="3699669" y="247649"/>
                        <a:pt x="3697288" y="310356"/>
                        <a:pt x="3658394" y="368300"/>
                      </a:cubicBezTo>
                      <a:cubicBezTo>
                        <a:pt x="3619500" y="426244"/>
                        <a:pt x="3536157" y="494506"/>
                        <a:pt x="3458369" y="549275"/>
                      </a:cubicBezTo>
                      <a:cubicBezTo>
                        <a:pt x="3380582" y="604044"/>
                        <a:pt x="3284538" y="650081"/>
                        <a:pt x="3191669" y="696912"/>
                      </a:cubicBezTo>
                      <a:cubicBezTo>
                        <a:pt x="3098800" y="743743"/>
                        <a:pt x="2901157" y="830262"/>
                        <a:pt x="2901157" y="830262"/>
                      </a:cubicBezTo>
                      <a:cubicBezTo>
                        <a:pt x="2792413" y="879474"/>
                        <a:pt x="2696369" y="927893"/>
                        <a:pt x="2539207" y="992187"/>
                      </a:cubicBezTo>
                      <a:cubicBezTo>
                        <a:pt x="2382045" y="1056481"/>
                        <a:pt x="2103438" y="1158875"/>
                        <a:pt x="1958182" y="1216025"/>
                      </a:cubicBezTo>
                      <a:cubicBezTo>
                        <a:pt x="1812926" y="1273175"/>
                        <a:pt x="1667669" y="1335087"/>
                        <a:pt x="1667669" y="1335087"/>
                      </a:cubicBezTo>
                      <a:lnTo>
                        <a:pt x="1205707" y="1525587"/>
                      </a:lnTo>
                      <a:cubicBezTo>
                        <a:pt x="1078707" y="1577974"/>
                        <a:pt x="1007269" y="1604962"/>
                        <a:pt x="905669" y="1649412"/>
                      </a:cubicBezTo>
                      <a:cubicBezTo>
                        <a:pt x="804069" y="1693862"/>
                        <a:pt x="684213" y="1749425"/>
                        <a:pt x="596107" y="1792287"/>
                      </a:cubicBezTo>
                      <a:cubicBezTo>
                        <a:pt x="508001" y="1835149"/>
                        <a:pt x="450057" y="1859756"/>
                        <a:pt x="377032" y="1906587"/>
                      </a:cubicBezTo>
                      <a:cubicBezTo>
                        <a:pt x="304007" y="1953418"/>
                        <a:pt x="214313" y="2026444"/>
                        <a:pt x="157957" y="2073275"/>
                      </a:cubicBezTo>
                      <a:cubicBezTo>
                        <a:pt x="101601" y="2120106"/>
                        <a:pt x="65088" y="2152650"/>
                        <a:pt x="38894" y="2187575"/>
                      </a:cubicBezTo>
                      <a:cubicBezTo>
                        <a:pt x="12700" y="2222500"/>
                        <a:pt x="0" y="2251869"/>
                        <a:pt x="794" y="2282825"/>
                      </a:cubicBezTo>
                      <a:cubicBezTo>
                        <a:pt x="1588" y="2313781"/>
                        <a:pt x="15876" y="2345531"/>
                        <a:pt x="43657" y="2373312"/>
                      </a:cubicBezTo>
                      <a:cubicBezTo>
                        <a:pt x="71438" y="2401093"/>
                        <a:pt x="102395" y="2427287"/>
                        <a:pt x="167482" y="2449512"/>
                      </a:cubicBezTo>
                      <a:cubicBezTo>
                        <a:pt x="232569" y="2471737"/>
                        <a:pt x="347663" y="2496343"/>
                        <a:pt x="434182" y="2506662"/>
                      </a:cubicBezTo>
                      <a:cubicBezTo>
                        <a:pt x="520701" y="2516981"/>
                        <a:pt x="599282" y="2520156"/>
                        <a:pt x="686594" y="2511425"/>
                      </a:cubicBezTo>
                      <a:cubicBezTo>
                        <a:pt x="773906" y="2502694"/>
                        <a:pt x="877095" y="2479675"/>
                        <a:pt x="958057" y="2454275"/>
                      </a:cubicBezTo>
                      <a:cubicBezTo>
                        <a:pt x="1039019" y="2428875"/>
                        <a:pt x="1100932" y="2402681"/>
                        <a:pt x="1172369" y="2359025"/>
                      </a:cubicBezTo>
                      <a:cubicBezTo>
                        <a:pt x="1243806" y="2315369"/>
                        <a:pt x="1320801" y="2267743"/>
                        <a:pt x="1386682" y="2192337"/>
                      </a:cubicBezTo>
                      <a:cubicBezTo>
                        <a:pt x="1452563" y="2116931"/>
                        <a:pt x="1513682" y="2002631"/>
                        <a:pt x="1567657" y="1906587"/>
                      </a:cubicBezTo>
                      <a:cubicBezTo>
                        <a:pt x="1621632" y="1810543"/>
                        <a:pt x="1663701" y="1725613"/>
                        <a:pt x="1710532" y="1616075"/>
                      </a:cubicBezTo>
                      <a:cubicBezTo>
                        <a:pt x="1757363" y="1506538"/>
                        <a:pt x="1812132" y="1354931"/>
                        <a:pt x="1853407" y="1254125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2" name="Straight Connector 81"/>
                <p:cNvCxnSpPr/>
                <p:nvPr/>
              </p:nvCxnSpPr>
              <p:spPr>
                <a:xfrm rot="10800000">
                  <a:off x="2568286" y="3200068"/>
                  <a:ext cx="438813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3768" name="TextBox 82"/>
                <p:cNvSpPr txBox="1">
                  <a:spLocks noChangeArrowheads="1"/>
                </p:cNvSpPr>
                <p:nvPr/>
              </p:nvSpPr>
              <p:spPr bwMode="auto">
                <a:xfrm>
                  <a:off x="4602481" y="3124200"/>
                  <a:ext cx="304800" cy="2668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0</a:t>
                  </a:r>
                </a:p>
              </p:txBody>
            </p:sp>
          </p:grpSp>
          <p:cxnSp>
            <p:nvCxnSpPr>
              <p:cNvPr id="77" name="Straight Connector 76"/>
              <p:cNvCxnSpPr/>
              <p:nvPr/>
            </p:nvCxnSpPr>
            <p:spPr>
              <a:xfrm rot="5400000">
                <a:off x="3055790" y="3040091"/>
                <a:ext cx="320069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3763" name="TextBox 77"/>
              <p:cNvSpPr txBox="1">
                <a:spLocks noChangeArrowheads="1"/>
              </p:cNvSpPr>
              <p:nvPr/>
            </p:nvSpPr>
            <p:spPr bwMode="auto">
              <a:xfrm>
                <a:off x="6659880" y="2827020"/>
                <a:ext cx="807720" cy="289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000" b="1" i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 (V)</a:t>
                </a:r>
              </a:p>
            </p:txBody>
          </p:sp>
          <p:sp>
            <p:nvSpPr>
              <p:cNvPr id="543764" name="TextBox 78"/>
              <p:cNvSpPr txBox="1">
                <a:spLocks noChangeArrowheads="1"/>
              </p:cNvSpPr>
              <p:nvPr/>
            </p:nvSpPr>
            <p:spPr bwMode="auto">
              <a:xfrm>
                <a:off x="4648200" y="1341120"/>
                <a:ext cx="990600" cy="289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000" b="1" i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 (mA)</a:t>
                </a:r>
              </a:p>
            </p:txBody>
          </p:sp>
        </p:grpSp>
        <p:cxnSp>
          <p:nvCxnSpPr>
            <p:cNvPr id="41" name="Straight Arrow Connector 40"/>
            <p:cNvCxnSpPr/>
            <p:nvPr/>
          </p:nvCxnSpPr>
          <p:spPr>
            <a:xfrm flipH="1">
              <a:off x="6324600" y="2867025"/>
              <a:ext cx="87313" cy="257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81" idx="35"/>
            </p:cNvCxnSpPr>
            <p:nvPr/>
          </p:nvCxnSpPr>
          <p:spPr>
            <a:xfrm flipH="1">
              <a:off x="5867400" y="4445000"/>
              <a:ext cx="63500" cy="203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7073900" y="3200400"/>
              <a:ext cx="241300" cy="152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4800600" y="4572000"/>
              <a:ext cx="241300" cy="152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39" name="Object 143"/>
          <p:cNvGraphicFramePr>
            <a:graphicFrameLocks noChangeAspect="1"/>
          </p:cNvGraphicFramePr>
          <p:nvPr/>
        </p:nvGraphicFramePr>
        <p:xfrm>
          <a:off x="1905000" y="7938"/>
          <a:ext cx="5105400" cy="6808787"/>
        </p:xfrm>
        <a:graphic>
          <a:graphicData uri="http://schemas.openxmlformats.org/presentationml/2006/ole">
            <p:oleObj spid="_x0000_s121858" name="Slide" r:id="rId3" imgW="3427623" imgH="4570610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638175"/>
            <a:ext cx="8277225" cy="5757863"/>
          </a:xfrm>
          <a:ln w="25400">
            <a:solidFill>
              <a:schemeClr val="tx2"/>
            </a:solidFill>
          </a:ln>
        </p:spPr>
        <p:txBody>
          <a:bodyPr tIns="10800" bIns="10800"/>
          <a:lstStyle/>
          <a:p>
            <a:pPr algn="ctr" eaLnBrk="1" hangingPunct="1">
              <a:spcBef>
                <a:spcPct val="45000"/>
              </a:spcBef>
              <a:buFontTx/>
              <a:buNone/>
            </a:pPr>
            <a:r>
              <a:rPr lang="fr-FR" dirty="0" err="1" smtClean="0">
                <a:solidFill>
                  <a:schemeClr val="accent2"/>
                </a:solidFill>
              </a:rPr>
              <a:t>Weird</a:t>
            </a:r>
            <a:r>
              <a:rPr lang="fr-FR" dirty="0" smtClean="0">
                <a:solidFill>
                  <a:schemeClr val="accent2"/>
                </a:solidFill>
              </a:rPr>
              <a:t> computer </a:t>
            </a:r>
            <a:r>
              <a:rPr lang="fr-FR" dirty="0" err="1" smtClean="0">
                <a:solidFill>
                  <a:schemeClr val="accent2"/>
                </a:solidFill>
              </a:rPr>
              <a:t>using</a:t>
            </a:r>
            <a:r>
              <a:rPr lang="fr-FR" dirty="0" smtClean="0">
                <a:solidFill>
                  <a:schemeClr val="accent2"/>
                </a:solidFill>
              </a:rPr>
              <a:t> base-10 </a:t>
            </a:r>
            <a:r>
              <a:rPr lang="fr-FR" dirty="0" err="1" smtClean="0">
                <a:solidFill>
                  <a:schemeClr val="accent2"/>
                </a:solidFill>
              </a:rPr>
              <a:t>instead</a:t>
            </a:r>
            <a:r>
              <a:rPr lang="fr-FR" dirty="0" smtClean="0">
                <a:solidFill>
                  <a:schemeClr val="accent2"/>
                </a:solidFill>
              </a:rPr>
              <a:t> of base-2 </a:t>
            </a:r>
            <a:r>
              <a:rPr lang="fr-FR" dirty="0" err="1" smtClean="0">
                <a:solidFill>
                  <a:schemeClr val="accent2"/>
                </a:solidFill>
              </a:rPr>
              <a:t>number</a:t>
            </a:r>
            <a:r>
              <a:rPr lang="fr-FR" dirty="0" smtClean="0">
                <a:solidFill>
                  <a:schemeClr val="accent2"/>
                </a:solidFill>
              </a:rPr>
              <a:t> ?</a:t>
            </a:r>
          </a:p>
        </p:txBody>
      </p:sp>
      <p:pic>
        <p:nvPicPr>
          <p:cNvPr id="480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6876" y="1728009"/>
            <a:ext cx="4104799" cy="454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333375"/>
            <a:ext cx="8280400" cy="971550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The Memristor : the missing fourth element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38275"/>
            <a:ext cx="8280400" cy="51530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43 </a:t>
            </a:r>
            <a:r>
              <a:rPr lang="fr-FR" sz="2000" dirty="0" err="1" smtClean="0">
                <a:solidFill>
                  <a:schemeClr val="accent4"/>
                </a:solidFill>
              </a:rPr>
              <a:t>years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ago</a:t>
            </a:r>
            <a:r>
              <a:rPr lang="fr-FR" sz="2000" dirty="0" smtClean="0">
                <a:solidFill>
                  <a:schemeClr val="accent4"/>
                </a:solidFill>
              </a:rPr>
              <a:t> in </a:t>
            </a:r>
            <a:r>
              <a:rPr lang="fr-FR" sz="2000" dirty="0" err="1" smtClean="0">
                <a:solidFill>
                  <a:schemeClr val="accent4"/>
                </a:solidFill>
              </a:rPr>
              <a:t>his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genuine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paper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en-US" sz="2000" dirty="0" smtClean="0">
                <a:solidFill>
                  <a:schemeClr val="accent4"/>
                </a:solidFill>
              </a:rPr>
              <a:t>“</a:t>
            </a:r>
            <a:r>
              <a:rPr lang="en-US" sz="2000" dirty="0" err="1" smtClean="0">
                <a:solidFill>
                  <a:schemeClr val="accent4"/>
                </a:solidFill>
              </a:rPr>
              <a:t>Memristor</a:t>
            </a:r>
            <a:r>
              <a:rPr lang="en-US" sz="2000" dirty="0" smtClean="0">
                <a:solidFill>
                  <a:schemeClr val="accent4"/>
                </a:solidFill>
              </a:rPr>
              <a:t>-the missing circuit 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 smtClean="0">
                <a:solidFill>
                  <a:schemeClr val="accent4"/>
                </a:solidFill>
              </a:rPr>
              <a:t>element," </a:t>
            </a:r>
            <a:r>
              <a:rPr lang="en-US" sz="2000" i="1" dirty="0" smtClean="0">
                <a:solidFill>
                  <a:schemeClr val="accent4"/>
                </a:solidFill>
              </a:rPr>
              <a:t>IEEE Transactions on Circuit Theory</a:t>
            </a:r>
            <a:r>
              <a:rPr lang="en-US" sz="2000" dirty="0" smtClean="0">
                <a:solidFill>
                  <a:schemeClr val="accent4"/>
                </a:solidFill>
              </a:rPr>
              <a:t>,</a:t>
            </a:r>
            <a:r>
              <a:rPr lang="en-US" sz="2000" b="1" dirty="0" smtClean="0">
                <a:solidFill>
                  <a:schemeClr val="accent4"/>
                </a:solidFill>
              </a:rPr>
              <a:t>18</a:t>
            </a:r>
            <a:r>
              <a:rPr lang="en-US" sz="2000" dirty="0" smtClean="0">
                <a:solidFill>
                  <a:schemeClr val="accent4"/>
                </a:solidFill>
              </a:rPr>
              <a:t>, </a:t>
            </a:r>
            <a:r>
              <a:rPr lang="fr-FR" sz="2000" dirty="0" smtClean="0">
                <a:solidFill>
                  <a:schemeClr val="accent4"/>
                </a:solidFill>
              </a:rPr>
              <a:t>507-519,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 smtClean="0">
                <a:solidFill>
                  <a:schemeClr val="accent4"/>
                </a:solidFill>
              </a:rPr>
              <a:t>[1971] </a:t>
            </a:r>
            <a:r>
              <a:rPr lang="fr-FR" sz="2000" dirty="0" smtClean="0">
                <a:solidFill>
                  <a:schemeClr val="accent4"/>
                </a:solidFill>
              </a:rPr>
              <a:t>, L.O. </a:t>
            </a:r>
            <a:r>
              <a:rPr lang="fr-FR" sz="2000" dirty="0" err="1" smtClean="0">
                <a:solidFill>
                  <a:schemeClr val="accent4"/>
                </a:solidFill>
              </a:rPr>
              <a:t>Chua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predicted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from</a:t>
            </a:r>
            <a:r>
              <a:rPr lang="fr-FR" sz="2000" dirty="0" smtClean="0">
                <a:solidFill>
                  <a:schemeClr val="accent4"/>
                </a:solidFill>
              </a:rPr>
              <a:t> a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theoretical</a:t>
            </a:r>
            <a:r>
              <a:rPr lang="fr-FR" sz="2000" dirty="0" smtClean="0">
                <a:solidFill>
                  <a:schemeClr val="accent4"/>
                </a:solidFill>
              </a:rPr>
              <a:t> point of </a:t>
            </a:r>
            <a:r>
              <a:rPr lang="fr-FR" sz="2000" dirty="0" err="1" smtClean="0">
                <a:solidFill>
                  <a:schemeClr val="accent4"/>
                </a:solidFill>
              </a:rPr>
              <a:t>view</a:t>
            </a:r>
            <a:r>
              <a:rPr lang="fr-FR" sz="2000" dirty="0" smtClean="0">
                <a:solidFill>
                  <a:schemeClr val="accent4"/>
                </a:solidFill>
              </a:rPr>
              <a:t>, the existence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of  a </a:t>
            </a:r>
            <a:r>
              <a:rPr lang="fr-FR" sz="2000" dirty="0" err="1" smtClean="0">
                <a:solidFill>
                  <a:schemeClr val="accent4"/>
                </a:solidFill>
              </a:rPr>
              <a:t>missing</a:t>
            </a:r>
            <a:r>
              <a:rPr lang="fr-FR" sz="2000" dirty="0" smtClean="0">
                <a:solidFill>
                  <a:schemeClr val="accent4"/>
                </a:solidFill>
              </a:rPr>
              <a:t> passive circuit </a:t>
            </a:r>
            <a:r>
              <a:rPr lang="fr-FR" sz="2000" dirty="0" err="1" smtClean="0">
                <a:solidFill>
                  <a:schemeClr val="accent4"/>
                </a:solidFill>
              </a:rPr>
              <a:t>element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in </a:t>
            </a:r>
            <a:r>
              <a:rPr lang="fr-FR" sz="2000" dirty="0" err="1" smtClean="0">
                <a:solidFill>
                  <a:schemeClr val="accent4"/>
                </a:solidFill>
              </a:rPr>
              <a:t>generic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electrical</a:t>
            </a:r>
            <a:r>
              <a:rPr lang="fr-FR" sz="2000" dirty="0" smtClean="0">
                <a:solidFill>
                  <a:schemeClr val="accent4"/>
                </a:solidFill>
              </a:rPr>
              <a:t> circuits </a:t>
            </a:r>
            <a:r>
              <a:rPr lang="fr-FR" sz="2000" dirty="0" err="1" smtClean="0">
                <a:solidFill>
                  <a:schemeClr val="accent4"/>
                </a:solidFill>
              </a:rPr>
              <a:t>componed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of </a:t>
            </a:r>
            <a:r>
              <a:rPr lang="fr-FR" sz="2000" dirty="0" err="1" smtClean="0">
                <a:solidFill>
                  <a:schemeClr val="accent4"/>
                </a:solidFill>
              </a:rPr>
              <a:t>resistor</a:t>
            </a:r>
            <a:r>
              <a:rPr lang="fr-FR" sz="2000" dirty="0" smtClean="0">
                <a:solidFill>
                  <a:schemeClr val="accent4"/>
                </a:solidFill>
              </a:rPr>
              <a:t>, </a:t>
            </a:r>
            <a:r>
              <a:rPr lang="fr-FR" sz="2000" dirty="0" err="1" smtClean="0">
                <a:solidFill>
                  <a:schemeClr val="accent4"/>
                </a:solidFill>
              </a:rPr>
              <a:t>capacitor</a:t>
            </a:r>
            <a:r>
              <a:rPr lang="fr-FR" sz="2000" dirty="0" smtClean="0">
                <a:solidFill>
                  <a:schemeClr val="accent4"/>
                </a:solidFill>
              </a:rPr>
              <a:t> and </a:t>
            </a:r>
            <a:r>
              <a:rPr lang="fr-FR" sz="2000" dirty="0" err="1" smtClean="0">
                <a:solidFill>
                  <a:schemeClr val="accent4"/>
                </a:solidFill>
              </a:rPr>
              <a:t>inductor</a:t>
            </a:r>
            <a:r>
              <a:rPr lang="fr-FR" sz="2000" dirty="0" smtClean="0">
                <a:solidFill>
                  <a:schemeClr val="accent4"/>
                </a:solidFill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He </a:t>
            </a:r>
            <a:r>
              <a:rPr lang="fr-FR" sz="2000" dirty="0" err="1" smtClean="0">
                <a:solidFill>
                  <a:schemeClr val="accent4"/>
                </a:solidFill>
              </a:rPr>
              <a:t>called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this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element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memristor</a:t>
            </a:r>
            <a:r>
              <a:rPr lang="fr-FR" sz="2000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Such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physical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device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would</a:t>
            </a:r>
            <a:r>
              <a:rPr lang="fr-FR" sz="2000" dirty="0" smtClean="0">
                <a:solidFill>
                  <a:schemeClr val="accent4"/>
                </a:solidFill>
              </a:rPr>
              <a:t> not </a:t>
            </a:r>
            <a:r>
              <a:rPr lang="fr-FR" sz="2000" dirty="0" err="1" smtClean="0">
                <a:solidFill>
                  <a:schemeClr val="accent4"/>
                </a:solidFill>
              </a:rPr>
              <a:t>be</a:t>
            </a:r>
            <a:r>
              <a:rPr lang="fr-FR" sz="2000" dirty="0" smtClean="0">
                <a:solidFill>
                  <a:schemeClr val="accent4"/>
                </a:solidFill>
              </a:rPr>
              <a:t>	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reported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until</a:t>
            </a:r>
            <a:r>
              <a:rPr lang="fr-FR" sz="2000" dirty="0" smtClean="0">
                <a:solidFill>
                  <a:schemeClr val="accent4"/>
                </a:solidFill>
              </a:rPr>
              <a:t> 2008 </a:t>
            </a:r>
            <a:r>
              <a:rPr lang="fr-FR" sz="2000" dirty="0" err="1" smtClean="0">
                <a:solidFill>
                  <a:schemeClr val="accent4"/>
                </a:solidFill>
              </a:rPr>
              <a:t>when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physical</a:t>
            </a:r>
            <a:r>
              <a:rPr lang="fr-FR" sz="2000" dirty="0" smtClean="0">
                <a:solidFill>
                  <a:schemeClr val="accent4"/>
                </a:solidFill>
              </a:rPr>
              <a:t>         </a:t>
            </a:r>
            <a:r>
              <a:rPr lang="fr-FR" sz="2000" dirty="0" smtClean="0">
                <a:solidFill>
                  <a:schemeClr val="accent6"/>
                </a:solidFill>
              </a:rPr>
              <a:t>Image of 17 nano-</a:t>
            </a:r>
            <a:r>
              <a:rPr lang="fr-FR" sz="2000" dirty="0" err="1" smtClean="0">
                <a:solidFill>
                  <a:schemeClr val="accent6"/>
                </a:solidFill>
              </a:rPr>
              <a:t>memristors</a:t>
            </a:r>
            <a:endParaRPr lang="fr-FR" sz="2000" dirty="0" smtClean="0">
              <a:solidFill>
                <a:schemeClr val="accent6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model of a </a:t>
            </a:r>
            <a:r>
              <a:rPr lang="fr-FR" sz="2000" dirty="0" err="1" smtClean="0">
                <a:solidFill>
                  <a:schemeClr val="accent4"/>
                </a:solidFill>
              </a:rPr>
              <a:t>two</a:t>
            </a:r>
            <a:r>
              <a:rPr lang="fr-FR" sz="2000" dirty="0" smtClean="0">
                <a:solidFill>
                  <a:schemeClr val="accent4"/>
                </a:solidFill>
              </a:rPr>
              <a:t>-terminal </a:t>
            </a:r>
            <a:r>
              <a:rPr lang="fr-FR" sz="2000" dirty="0" err="1" smtClean="0">
                <a:solidFill>
                  <a:schemeClr val="accent4"/>
                </a:solidFill>
              </a:rPr>
              <a:t>hp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device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at</a:t>
            </a:r>
            <a:r>
              <a:rPr lang="fr-FR" sz="2000" dirty="0" smtClean="0">
                <a:solidFill>
                  <a:schemeClr val="accent4"/>
                </a:solidFill>
              </a:rPr>
              <a:t>	        </a:t>
            </a:r>
            <a:r>
              <a:rPr lang="fr-FR" sz="2000" dirty="0" err="1" smtClean="0">
                <a:solidFill>
                  <a:schemeClr val="accent6"/>
                </a:solidFill>
              </a:rPr>
              <a:t>from</a:t>
            </a:r>
            <a:r>
              <a:rPr lang="fr-FR" sz="2000" dirty="0" smtClean="0">
                <a:solidFill>
                  <a:schemeClr val="accent6"/>
                </a:solidFill>
              </a:rPr>
              <a:t> HP </a:t>
            </a:r>
            <a:r>
              <a:rPr lang="fr-FR" sz="2000" dirty="0" err="1" smtClean="0">
                <a:solidFill>
                  <a:schemeClr val="accent6"/>
                </a:solidFill>
              </a:rPr>
              <a:t>laboratories</a:t>
            </a:r>
            <a:endParaRPr lang="fr-FR" sz="2000" dirty="0" smtClean="0">
              <a:solidFill>
                <a:schemeClr val="accent6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nano-</a:t>
            </a:r>
            <a:r>
              <a:rPr lang="fr-FR" sz="2000" dirty="0" err="1" smtClean="0">
                <a:solidFill>
                  <a:schemeClr val="accent4"/>
                </a:solidFill>
              </a:rPr>
              <a:t>scale</a:t>
            </a:r>
            <a:r>
              <a:rPr lang="fr-FR" sz="2000" dirty="0" smtClean="0">
                <a:solidFill>
                  <a:schemeClr val="accent4"/>
                </a:solidFill>
              </a:rPr>
              <a:t>, </a:t>
            </a:r>
            <a:r>
              <a:rPr lang="fr-FR" sz="2000" dirty="0" err="1" smtClean="0">
                <a:solidFill>
                  <a:schemeClr val="accent4"/>
                </a:solidFill>
              </a:rPr>
              <a:t>behaving</a:t>
            </a:r>
            <a:r>
              <a:rPr lang="fr-FR" sz="2000" dirty="0" smtClean="0">
                <a:solidFill>
                  <a:schemeClr val="accent4"/>
                </a:solidFill>
              </a:rPr>
              <a:t> has a </a:t>
            </a:r>
            <a:r>
              <a:rPr lang="fr-FR" sz="2000" dirty="0" err="1" smtClean="0">
                <a:solidFill>
                  <a:schemeClr val="accent4"/>
                </a:solidFill>
              </a:rPr>
              <a:t>memristor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was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announced</a:t>
            </a:r>
            <a:r>
              <a:rPr lang="fr-FR" sz="2000" dirty="0" smtClean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31748" name="Rectangle 11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749" name="Rectangle 13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750" name="Rectangle 17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31751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300" y="2243138"/>
            <a:ext cx="2965450" cy="25003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638175"/>
            <a:ext cx="8277225" cy="5757863"/>
          </a:xfrm>
          <a:ln w="25400">
            <a:solidFill>
              <a:schemeClr val="tx2"/>
            </a:solidFill>
          </a:ln>
        </p:spPr>
        <p:txBody>
          <a:bodyPr tIns="10800" bIns="10800"/>
          <a:lstStyle/>
          <a:p>
            <a:pPr algn="ctr" eaLnBrk="1" hangingPunct="1">
              <a:spcBef>
                <a:spcPct val="45000"/>
              </a:spcBef>
              <a:buFontTx/>
              <a:buNone/>
            </a:pPr>
            <a:endParaRPr lang="fr-FR" sz="1000" dirty="0" smtClean="0">
              <a:solidFill>
                <a:srgbClr val="006600"/>
              </a:solidFill>
            </a:endParaRPr>
          </a:p>
          <a:p>
            <a:pPr algn="ctr" eaLnBrk="1" hangingPunct="1">
              <a:spcBef>
                <a:spcPct val="45000"/>
              </a:spcBef>
              <a:buFontTx/>
              <a:buNone/>
            </a:pPr>
            <a:endParaRPr lang="fr-FR" dirty="0" smtClean="0"/>
          </a:p>
          <a:p>
            <a:pPr algn="ctr" eaLnBrk="1" hangingPunct="1">
              <a:spcBef>
                <a:spcPct val="45000"/>
              </a:spcBef>
              <a:buNone/>
            </a:pPr>
            <a:r>
              <a:rPr lang="en-US" sz="5400" dirty="0" smtClean="0">
                <a:solidFill>
                  <a:schemeClr val="accent2"/>
                </a:solidFill>
              </a:rPr>
              <a:t>Unification of the laws Ohm’s laws using fractional derivatives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Fractional derivatives and Fractance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algn="just" eaLnBrk="1" hangingPunct="1">
              <a:buFontTx/>
              <a:buNone/>
              <a:defRPr/>
            </a:pPr>
            <a:r>
              <a:rPr lang="fr-FR" sz="2000" dirty="0" smtClean="0"/>
              <a:t>If </a:t>
            </a: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consider</a:t>
            </a:r>
            <a:r>
              <a:rPr lang="fr-FR" sz="2000" dirty="0" smtClean="0">
                <a:solidFill>
                  <a:schemeClr val="accent4"/>
                </a:solidFill>
              </a:rPr>
              <a:t> the set of the </a:t>
            </a:r>
            <a:r>
              <a:rPr lang="fr-FR" sz="2000" dirty="0" err="1" smtClean="0">
                <a:solidFill>
                  <a:schemeClr val="accent4"/>
                </a:solidFill>
              </a:rPr>
              <a:t>three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Ohm’relationships</a:t>
            </a:r>
            <a:r>
              <a:rPr lang="fr-FR" sz="2000" dirty="0" smtClean="0">
                <a:solidFill>
                  <a:schemeClr val="accent4"/>
                </a:solidFill>
              </a:rPr>
              <a:t>, </a:t>
            </a:r>
            <a:r>
              <a:rPr lang="fr-FR" sz="2000" dirty="0" err="1" smtClean="0">
                <a:solidFill>
                  <a:schemeClr val="accent4"/>
                </a:solidFill>
              </a:rPr>
              <a:t>it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appears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that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algn="just"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they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involve</a:t>
            </a:r>
            <a:r>
              <a:rPr lang="fr-FR" sz="2000" dirty="0" smtClean="0">
                <a:solidFill>
                  <a:schemeClr val="accent4"/>
                </a:solidFill>
              </a:rPr>
              <a:t>: </a:t>
            </a:r>
            <a:r>
              <a:rPr lang="fr-FR" sz="2000" dirty="0" smtClean="0">
                <a:solidFill>
                  <a:schemeClr val="accent6"/>
                </a:solidFill>
              </a:rPr>
              <a:t>1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integral</a:t>
            </a:r>
            <a:r>
              <a:rPr lang="fr-FR" sz="2000" dirty="0" smtClean="0">
                <a:solidFill>
                  <a:schemeClr val="accent4"/>
                </a:solidFill>
              </a:rPr>
              <a:t> of </a:t>
            </a:r>
            <a:r>
              <a:rPr lang="fr-FR" sz="2000" dirty="0" err="1" smtClean="0">
                <a:solidFill>
                  <a:schemeClr val="accent4"/>
                </a:solidFill>
              </a:rPr>
              <a:t>intensity</a:t>
            </a:r>
            <a:r>
              <a:rPr lang="fr-FR" sz="2000" dirty="0" smtClean="0">
                <a:solidFill>
                  <a:schemeClr val="accent4"/>
                </a:solidFill>
              </a:rPr>
              <a:t>, </a:t>
            </a:r>
            <a:r>
              <a:rPr lang="fr-FR" sz="2000" dirty="0" smtClean="0">
                <a:solidFill>
                  <a:schemeClr val="accent6"/>
                </a:solidFill>
              </a:rPr>
              <a:t>2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intensity</a:t>
            </a:r>
            <a:r>
              <a:rPr lang="fr-FR" sz="2000" dirty="0" smtClean="0">
                <a:solidFill>
                  <a:schemeClr val="accent4"/>
                </a:solidFill>
              </a:rPr>
              <a:t> and</a:t>
            </a:r>
          </a:p>
          <a:p>
            <a:pPr algn="just"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6"/>
                </a:solidFill>
              </a:rPr>
              <a:t>3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derivative</a:t>
            </a:r>
            <a:r>
              <a:rPr lang="fr-FR" sz="2000" dirty="0" smtClean="0">
                <a:solidFill>
                  <a:schemeClr val="accent4"/>
                </a:solidFill>
              </a:rPr>
              <a:t> of the </a:t>
            </a:r>
            <a:r>
              <a:rPr lang="fr-FR" sz="2000" dirty="0" err="1" smtClean="0">
                <a:solidFill>
                  <a:schemeClr val="accent4"/>
                </a:solidFill>
              </a:rPr>
              <a:t>intensity</a:t>
            </a:r>
            <a:r>
              <a:rPr lang="fr-FR" sz="2000" dirty="0" smtClean="0">
                <a:solidFill>
                  <a:schemeClr val="accent4"/>
                </a:solidFill>
              </a:rPr>
              <a:t>.</a:t>
            </a:r>
            <a:endParaRPr lang="fr-FR" sz="8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					</a:t>
            </a:r>
            <a:r>
              <a:rPr lang="fr-FR" sz="2000" dirty="0" err="1" smtClean="0">
                <a:solidFill>
                  <a:schemeClr val="accent4"/>
                </a:solidFill>
              </a:rPr>
              <a:t>Introducing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fractional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derivative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					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kind</a:t>
            </a:r>
            <a:r>
              <a:rPr lang="fr-FR" sz="2000" dirty="0" smtClean="0">
                <a:solidFill>
                  <a:schemeClr val="accent4"/>
                </a:solidFill>
              </a:rPr>
              <a:t> of interpolation </a:t>
            </a:r>
            <a:r>
              <a:rPr lang="fr-FR" sz="2000" dirty="0" err="1" smtClean="0">
                <a:solidFill>
                  <a:schemeClr val="accent4"/>
                </a:solidFill>
              </a:rPr>
              <a:t>between</a:t>
            </a:r>
            <a:r>
              <a:rPr lang="fr-FR" sz="2000" dirty="0" smtClean="0">
                <a:solidFill>
                  <a:schemeClr val="accent4"/>
                </a:solidFill>
              </a:rPr>
              <a:t> the				</a:t>
            </a:r>
            <a:r>
              <a:rPr lang="fr-FR" sz="2000" dirty="0" err="1" smtClean="0">
                <a:solidFill>
                  <a:schemeClr val="accent4"/>
                </a:solidFill>
              </a:rPr>
              <a:t>order</a:t>
            </a:r>
            <a:r>
              <a:rPr lang="fr-FR" sz="2000" dirty="0" smtClean="0">
                <a:solidFill>
                  <a:schemeClr val="accent4"/>
                </a:solidFill>
              </a:rPr>
              <a:t> of the </a:t>
            </a:r>
            <a:r>
              <a:rPr lang="fr-FR" sz="2000" dirty="0" err="1" smtClean="0">
                <a:solidFill>
                  <a:schemeClr val="accent4"/>
                </a:solidFill>
              </a:rPr>
              <a:t>derivatives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can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				             </a:t>
            </a:r>
            <a:r>
              <a:rPr lang="fr-FR" sz="2000" dirty="0" err="1" smtClean="0">
                <a:solidFill>
                  <a:schemeClr val="accent4"/>
                </a:solidFill>
              </a:rPr>
              <a:t>summarize</a:t>
            </a:r>
            <a:r>
              <a:rPr lang="fr-FR" sz="2000" dirty="0" smtClean="0">
                <a:solidFill>
                  <a:schemeClr val="accent4"/>
                </a:solidFill>
              </a:rPr>
              <a:t> and </a:t>
            </a:r>
            <a:r>
              <a:rPr lang="fr-FR" sz="2000" dirty="0" err="1" smtClean="0">
                <a:solidFill>
                  <a:schemeClr val="accent4"/>
                </a:solidFill>
              </a:rPr>
              <a:t>generalize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thoses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laws</a:t>
            </a:r>
            <a:r>
              <a:rPr lang="fr-FR" sz="2000" dirty="0" smtClean="0">
                <a:solidFill>
                  <a:schemeClr val="accent4"/>
                </a:solidFill>
              </a:rPr>
              <a:t> 				in </a:t>
            </a:r>
            <a:r>
              <a:rPr lang="fr-FR" sz="2000" dirty="0" err="1" smtClean="0">
                <a:solidFill>
                  <a:schemeClr val="accent4"/>
                </a:solidFill>
              </a:rPr>
              <a:t>only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one,creating</a:t>
            </a:r>
            <a:r>
              <a:rPr lang="fr-FR" sz="2000" dirty="0" smtClean="0">
                <a:solidFill>
                  <a:schemeClr val="accent4"/>
                </a:solidFill>
              </a:rPr>
              <a:t> a new 	 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					</a:t>
            </a:r>
            <a:r>
              <a:rPr lang="fr-FR" sz="2000" dirty="0" err="1" smtClean="0">
                <a:solidFill>
                  <a:schemeClr val="accent4"/>
                </a:solidFill>
              </a:rPr>
              <a:t>mathematical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object</a:t>
            </a:r>
            <a:r>
              <a:rPr lang="fr-FR" sz="2000" dirty="0" smtClean="0">
                <a:solidFill>
                  <a:schemeClr val="accent4"/>
                </a:solidFill>
              </a:rPr>
              <a:t>: </a:t>
            </a:r>
            <a:r>
              <a:rPr lang="fr-FR" sz="2000" dirty="0" smtClean="0">
                <a:solidFill>
                  <a:srgbClr val="FF0000"/>
                </a:solidFill>
              </a:rPr>
              <a:t>the </a:t>
            </a:r>
            <a:r>
              <a:rPr lang="fr-FR" sz="2000" dirty="0" err="1" smtClean="0">
                <a:solidFill>
                  <a:srgbClr val="FF0000"/>
                </a:solidFill>
              </a:rPr>
              <a:t>Fractance</a:t>
            </a:r>
            <a:r>
              <a:rPr lang="fr-FR" sz="2000" dirty="0" smtClean="0">
                <a:solidFill>
                  <a:srgbClr val="006600"/>
                </a:solidFill>
              </a:rPr>
              <a:t> </a:t>
            </a:r>
          </a:p>
          <a:p>
            <a:pPr algn="r" eaLnBrk="1" hangingPunct="1">
              <a:spcBef>
                <a:spcPts val="0"/>
              </a:spcBef>
              <a:buFontTx/>
              <a:buNone/>
              <a:defRPr/>
            </a:pPr>
            <a:r>
              <a:rPr lang="fr-FR" sz="2000" dirty="0" smtClean="0">
                <a:solidFill>
                  <a:srgbClr val="006600"/>
                </a:solidFill>
              </a:rPr>
              <a:t>				  </a:t>
            </a: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represents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either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resistor</a:t>
            </a:r>
            <a:r>
              <a:rPr lang="fr-FR" sz="2000" dirty="0" smtClean="0">
                <a:solidFill>
                  <a:schemeClr val="accent4"/>
                </a:solidFill>
              </a:rPr>
              <a:t>,				  an </a:t>
            </a:r>
            <a:r>
              <a:rPr lang="fr-FR" sz="2000" dirty="0" err="1" smtClean="0">
                <a:solidFill>
                  <a:schemeClr val="accent4"/>
                </a:solidFill>
              </a:rPr>
              <a:t>inductor</a:t>
            </a:r>
            <a:r>
              <a:rPr lang="fr-FR" sz="2000" dirty="0" smtClean="0">
                <a:solidFill>
                  <a:schemeClr val="accent4"/>
                </a:solidFill>
              </a:rPr>
              <a:t> or a </a:t>
            </a:r>
            <a:r>
              <a:rPr lang="fr-FR" sz="2000" dirty="0" err="1" smtClean="0">
                <a:solidFill>
                  <a:schemeClr val="accent4"/>
                </a:solidFill>
              </a:rPr>
              <a:t>capacitor</a:t>
            </a:r>
            <a:r>
              <a:rPr lang="fr-FR" sz="2000" dirty="0" smtClean="0">
                <a:solidFill>
                  <a:schemeClr val="accent4"/>
                </a:solidFill>
              </a:rPr>
              <a:t>					</a:t>
            </a:r>
          </a:p>
          <a:p>
            <a:pPr eaLnBrk="1" hangingPunct="1">
              <a:spcBef>
                <a:spcPts val="180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It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possible to </a:t>
            </a:r>
            <a:r>
              <a:rPr lang="fr-FR" sz="2000" dirty="0" err="1" smtClean="0">
                <a:solidFill>
                  <a:schemeClr val="accent4"/>
                </a:solidFill>
              </a:rPr>
              <a:t>generalize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Ohm’s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law</a:t>
            </a:r>
            <a:r>
              <a:rPr lang="fr-FR" sz="2000" dirty="0" smtClean="0">
                <a:solidFill>
                  <a:schemeClr val="accent4"/>
                </a:solidFill>
              </a:rPr>
              <a:t>:</a:t>
            </a:r>
          </a:p>
        </p:txBody>
      </p: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15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6146" name="Object 10"/>
          <p:cNvGraphicFramePr>
            <a:graphicFrameLocks noChangeAspect="1"/>
          </p:cNvGraphicFramePr>
          <p:nvPr/>
        </p:nvGraphicFramePr>
        <p:xfrm>
          <a:off x="847725" y="2743200"/>
          <a:ext cx="2857500" cy="2595563"/>
        </p:xfrm>
        <a:graphic>
          <a:graphicData uri="http://schemas.openxmlformats.org/presentationml/2006/ole">
            <p:oleObj spid="_x0000_s6146" name="Equation" r:id="rId4" imgW="1143000" imgH="1041120" progId="Equation.DSMT4">
              <p:embed/>
            </p:oleObj>
          </a:graphicData>
        </a:graphic>
      </p:graphicFrame>
      <p:sp>
        <p:nvSpPr>
          <p:cNvPr id="615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6147" name="Object 12"/>
          <p:cNvGraphicFramePr>
            <a:graphicFrameLocks noChangeAspect="1"/>
          </p:cNvGraphicFramePr>
          <p:nvPr/>
        </p:nvGraphicFramePr>
        <p:xfrm>
          <a:off x="5343525" y="5589588"/>
          <a:ext cx="2332038" cy="600075"/>
        </p:xfrm>
        <a:graphic>
          <a:graphicData uri="http://schemas.openxmlformats.org/presentationml/2006/ole">
            <p:oleObj spid="_x0000_s6147" name="Equation" r:id="rId5" imgW="927000" imgH="2412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200" b="1" smtClean="0">
                <a:solidFill>
                  <a:srgbClr val="000099"/>
                </a:solidFill>
              </a:rPr>
              <a:t>Fractional derivatives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>
              <a:buFontTx/>
              <a:buNone/>
              <a:defRPr/>
            </a:pPr>
            <a:r>
              <a:rPr lang="en-US" sz="2000" dirty="0" smtClean="0"/>
              <a:t>The idea of fractional calculus has been known since the development of the regular calculus and it means a generalization of integration and differentiation to arbitrary order. </a:t>
            </a:r>
            <a:r>
              <a:rPr lang="fr-FR" sz="2000" dirty="0" smtClean="0">
                <a:solidFill>
                  <a:schemeClr val="accent4"/>
                </a:solidFill>
              </a:rPr>
              <a:t>There </a:t>
            </a:r>
            <a:r>
              <a:rPr lang="fr-FR" sz="2000" dirty="0" err="1" smtClean="0">
                <a:solidFill>
                  <a:schemeClr val="accent4"/>
                </a:solidFill>
              </a:rPr>
              <a:t>exist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several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definitions</a:t>
            </a:r>
            <a:r>
              <a:rPr lang="fr-FR" sz="2000" dirty="0" smtClean="0">
                <a:solidFill>
                  <a:schemeClr val="accent4"/>
                </a:solidFill>
              </a:rPr>
              <a:t> of the </a:t>
            </a:r>
            <a:r>
              <a:rPr lang="fr-FR" sz="2000" dirty="0" err="1" smtClean="0">
                <a:solidFill>
                  <a:schemeClr val="accent4"/>
                </a:solidFill>
              </a:rPr>
              <a:t>fractional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derivatives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known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since</a:t>
            </a:r>
            <a:r>
              <a:rPr lang="fr-FR" sz="2000" dirty="0" smtClean="0">
                <a:solidFill>
                  <a:schemeClr val="accent4"/>
                </a:solidFill>
              </a:rPr>
              <a:t> centuries:</a:t>
            </a:r>
          </a:p>
          <a:p>
            <a:pPr eaLnBrk="1" hangingPunct="1">
              <a:buFontTx/>
              <a:buNone/>
              <a:defRPr/>
            </a:pPr>
            <a:r>
              <a:rPr lang="fr-FR" sz="2400" dirty="0" smtClean="0">
                <a:solidFill>
                  <a:srgbClr val="006600"/>
                </a:solidFill>
              </a:rPr>
              <a:t> </a:t>
            </a:r>
            <a:r>
              <a:rPr lang="fr-FR" sz="2000" dirty="0" smtClean="0">
                <a:solidFill>
                  <a:srgbClr val="000099"/>
                </a:solidFill>
              </a:rPr>
              <a:t>(the first </a:t>
            </a:r>
            <a:r>
              <a:rPr lang="fr-FR" sz="2000" dirty="0" err="1" smtClean="0">
                <a:solidFill>
                  <a:srgbClr val="000099"/>
                </a:solidFill>
              </a:rPr>
              <a:t>example</a:t>
            </a:r>
            <a:r>
              <a:rPr lang="fr-FR" sz="2000" dirty="0" smtClean="0">
                <a:solidFill>
                  <a:srgbClr val="000099"/>
                </a:solidFill>
              </a:rPr>
              <a:t> </a:t>
            </a:r>
            <a:r>
              <a:rPr lang="fr-FR" sz="2000" dirty="0" err="1" smtClean="0">
                <a:solidFill>
                  <a:srgbClr val="000099"/>
                </a:solidFill>
              </a:rPr>
              <a:t>is</a:t>
            </a:r>
            <a:r>
              <a:rPr lang="fr-FR" sz="2000" dirty="0" smtClean="0">
                <a:solidFill>
                  <a:srgbClr val="000099"/>
                </a:solidFill>
              </a:rPr>
              <a:t> a </a:t>
            </a:r>
            <a:r>
              <a:rPr lang="fr-FR" sz="2000" dirty="0" err="1" smtClean="0">
                <a:solidFill>
                  <a:srgbClr val="000099"/>
                </a:solidFill>
              </a:rPr>
              <a:t>letter</a:t>
            </a:r>
            <a:r>
              <a:rPr lang="fr-FR" sz="2000" dirty="0" smtClean="0">
                <a:solidFill>
                  <a:srgbClr val="000099"/>
                </a:solidFill>
              </a:rPr>
              <a:t> </a:t>
            </a:r>
            <a:r>
              <a:rPr lang="fr-FR" sz="2000" dirty="0" err="1" smtClean="0">
                <a:solidFill>
                  <a:srgbClr val="000099"/>
                </a:solidFill>
              </a:rPr>
              <a:t>from</a:t>
            </a:r>
            <a:r>
              <a:rPr lang="fr-FR" sz="2000" dirty="0" smtClean="0">
                <a:solidFill>
                  <a:srgbClr val="000099"/>
                </a:solidFill>
              </a:rPr>
              <a:t> </a:t>
            </a:r>
            <a:r>
              <a:rPr lang="fr-FR" sz="2000" dirty="0" err="1" smtClean="0">
                <a:solidFill>
                  <a:srgbClr val="000099"/>
                </a:solidFill>
              </a:rPr>
              <a:t>Liebniz</a:t>
            </a:r>
            <a:r>
              <a:rPr lang="fr-FR" sz="2000" dirty="0" smtClean="0">
                <a:solidFill>
                  <a:srgbClr val="000099"/>
                </a:solidFill>
              </a:rPr>
              <a:t> to the french </a:t>
            </a:r>
            <a:r>
              <a:rPr lang="fr-FR" sz="2000" dirty="0" err="1" smtClean="0">
                <a:solidFill>
                  <a:srgbClr val="000099"/>
                </a:solidFill>
              </a:rPr>
              <a:t>mathematician</a:t>
            </a:r>
            <a:r>
              <a:rPr lang="fr-FR" sz="2000" dirty="0" smtClean="0">
                <a:solidFill>
                  <a:srgbClr val="000099"/>
                </a:solidFill>
              </a:rPr>
              <a:t> L’</a:t>
            </a:r>
            <a:r>
              <a:rPr lang="fr-FR" sz="2000" dirty="0" err="1" smtClean="0">
                <a:solidFill>
                  <a:srgbClr val="000099"/>
                </a:solidFill>
              </a:rPr>
              <a:t>Hospital</a:t>
            </a:r>
            <a:r>
              <a:rPr lang="fr-FR" sz="2000" dirty="0" smtClean="0">
                <a:solidFill>
                  <a:srgbClr val="000099"/>
                </a:solidFill>
              </a:rPr>
              <a:t> in date of  </a:t>
            </a:r>
            <a:r>
              <a:rPr lang="fr-FR" sz="2000" dirty="0" err="1" smtClean="0">
                <a:solidFill>
                  <a:srgbClr val="000099"/>
                </a:solidFill>
              </a:rPr>
              <a:t>September</a:t>
            </a:r>
            <a:r>
              <a:rPr lang="fr-FR" sz="2000" dirty="0" smtClean="0">
                <a:solidFill>
                  <a:srgbClr val="000099"/>
                </a:solidFill>
              </a:rPr>
              <a:t> 30, 1695, about the existence of the </a:t>
            </a:r>
            <a:r>
              <a:rPr lang="fr-FR" sz="2000" dirty="0" err="1" smtClean="0">
                <a:solidFill>
                  <a:srgbClr val="000099"/>
                </a:solidFill>
              </a:rPr>
              <a:t>half</a:t>
            </a:r>
            <a:r>
              <a:rPr lang="fr-FR" sz="2000" dirty="0" smtClean="0">
                <a:solidFill>
                  <a:srgbClr val="000099"/>
                </a:solidFill>
              </a:rPr>
              <a:t>-</a:t>
            </a:r>
            <a:r>
              <a:rPr lang="fr-FR" sz="2000" dirty="0" err="1" smtClean="0">
                <a:solidFill>
                  <a:srgbClr val="000099"/>
                </a:solidFill>
              </a:rPr>
              <a:t>order</a:t>
            </a:r>
            <a:r>
              <a:rPr lang="fr-FR" sz="2000" dirty="0" smtClean="0">
                <a:solidFill>
                  <a:srgbClr val="000099"/>
                </a:solidFill>
              </a:rPr>
              <a:t> </a:t>
            </a:r>
            <a:r>
              <a:rPr lang="fr-FR" sz="2000" dirty="0" err="1" smtClean="0">
                <a:solidFill>
                  <a:srgbClr val="000099"/>
                </a:solidFill>
              </a:rPr>
              <a:t>derivative</a:t>
            </a:r>
            <a:r>
              <a:rPr lang="fr-FR" sz="2000" dirty="0" smtClean="0">
                <a:solidFill>
                  <a:srgbClr val="000099"/>
                </a:solidFill>
              </a:rPr>
              <a:t>).</a:t>
            </a:r>
            <a:r>
              <a:rPr lang="fr-FR" sz="2000" dirty="0" smtClean="0">
                <a:solidFill>
                  <a:srgbClr val="006600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They</a:t>
            </a:r>
            <a:r>
              <a:rPr lang="fr-FR" sz="2000" dirty="0" smtClean="0">
                <a:solidFill>
                  <a:schemeClr val="accent4"/>
                </a:solidFill>
              </a:rPr>
              <a:t> are </a:t>
            </a:r>
            <a:r>
              <a:rPr lang="fr-FR" sz="2000" dirty="0" err="1" smtClean="0">
                <a:solidFill>
                  <a:schemeClr val="accent4"/>
                </a:solidFill>
              </a:rPr>
              <a:t>used</a:t>
            </a:r>
            <a:r>
              <a:rPr lang="fr-FR" sz="2000" dirty="0" smtClean="0">
                <a:solidFill>
                  <a:schemeClr val="accent4"/>
                </a:solidFill>
              </a:rPr>
              <a:t> for </a:t>
            </a:r>
            <a:r>
              <a:rPr lang="fr-FR" sz="2000" dirty="0" err="1" smtClean="0">
                <a:solidFill>
                  <a:schemeClr val="accent4"/>
                </a:solidFill>
              </a:rPr>
              <a:t>modelling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numerous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physical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systems</a:t>
            </a:r>
            <a:r>
              <a:rPr lang="fr-FR" sz="2000" dirty="0" smtClean="0">
                <a:solidFill>
                  <a:schemeClr val="accent4"/>
                </a:solidFill>
              </a:rPr>
              <a:t>: </a:t>
            </a:r>
            <a:r>
              <a:rPr lang="fr-FR" sz="2000" dirty="0" err="1" smtClean="0">
                <a:solidFill>
                  <a:schemeClr val="accent4"/>
                </a:solidFill>
              </a:rPr>
              <a:t>dielectric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polarization</a:t>
            </a:r>
            <a:r>
              <a:rPr lang="fr-FR" sz="2000" dirty="0" smtClean="0">
                <a:solidFill>
                  <a:schemeClr val="accent4"/>
                </a:solidFill>
              </a:rPr>
              <a:t>, </a:t>
            </a:r>
            <a:r>
              <a:rPr lang="fr-FR" sz="2000" dirty="0" err="1" smtClean="0">
                <a:solidFill>
                  <a:schemeClr val="accent4"/>
                </a:solidFill>
              </a:rPr>
              <a:t>visco</a:t>
            </a:r>
            <a:r>
              <a:rPr lang="fr-FR" sz="2000" dirty="0" smtClean="0">
                <a:solidFill>
                  <a:schemeClr val="accent4"/>
                </a:solidFill>
              </a:rPr>
              <a:t>-</a:t>
            </a:r>
            <a:r>
              <a:rPr lang="fr-FR" sz="2000" dirty="0" err="1" smtClean="0">
                <a:solidFill>
                  <a:schemeClr val="accent4"/>
                </a:solidFill>
              </a:rPr>
              <a:t>elastic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systems</a:t>
            </a:r>
            <a:r>
              <a:rPr lang="fr-FR" sz="2000" dirty="0" smtClean="0">
                <a:solidFill>
                  <a:schemeClr val="accent4"/>
                </a:solidFill>
              </a:rPr>
              <a:t>, </a:t>
            </a:r>
            <a:r>
              <a:rPr lang="fr-FR" sz="2000" dirty="0" err="1" smtClean="0">
                <a:solidFill>
                  <a:schemeClr val="accent4"/>
                </a:solidFill>
              </a:rPr>
              <a:t>electrode</a:t>
            </a:r>
            <a:r>
              <a:rPr lang="fr-FR" sz="2000" dirty="0" smtClean="0">
                <a:solidFill>
                  <a:schemeClr val="accent4"/>
                </a:solidFill>
              </a:rPr>
              <a:t>-</a:t>
            </a:r>
            <a:r>
              <a:rPr lang="fr-FR" sz="2000" dirty="0" err="1" smtClean="0">
                <a:solidFill>
                  <a:schemeClr val="accent4"/>
                </a:solidFill>
              </a:rPr>
              <a:t>electrolyte</a:t>
            </a:r>
            <a:r>
              <a:rPr lang="fr-FR" sz="2000" dirty="0" smtClean="0">
                <a:solidFill>
                  <a:schemeClr val="accent4"/>
                </a:solidFill>
              </a:rPr>
              <a:t>  </a:t>
            </a:r>
            <a:r>
              <a:rPr lang="fr-FR" sz="2000" dirty="0" err="1" smtClean="0">
                <a:solidFill>
                  <a:schemeClr val="accent4"/>
                </a:solidFill>
              </a:rPr>
              <a:t>polarization</a:t>
            </a:r>
            <a:r>
              <a:rPr lang="fr-FR" sz="2000" dirty="0" smtClean="0">
                <a:solidFill>
                  <a:schemeClr val="accent4"/>
                </a:solidFill>
              </a:rPr>
              <a:t>, …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In </a:t>
            </a:r>
            <a:r>
              <a:rPr lang="fr-FR" sz="2000" dirty="0" err="1" smtClean="0">
                <a:solidFill>
                  <a:schemeClr val="accent4"/>
                </a:solidFill>
              </a:rPr>
              <a:t>this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presentation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consider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both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smtClean="0">
                <a:solidFill>
                  <a:srgbClr val="FF0000"/>
                </a:solidFill>
              </a:rPr>
              <a:t>Riemann-Liouville</a:t>
            </a:r>
            <a:r>
              <a:rPr lang="fr-FR" sz="2000" dirty="0" smtClean="0">
                <a:solidFill>
                  <a:schemeClr val="accent4"/>
                </a:solidFill>
              </a:rPr>
              <a:t> and the </a:t>
            </a:r>
            <a:r>
              <a:rPr lang="fr-FR" sz="2000" dirty="0" err="1" smtClean="0">
                <a:solidFill>
                  <a:srgbClr val="FF0000"/>
                </a:solidFill>
              </a:rPr>
              <a:t>Caputo</a:t>
            </a:r>
            <a:r>
              <a:rPr lang="fr-FR" sz="2000" dirty="0" err="1" smtClean="0">
                <a:solidFill>
                  <a:schemeClr val="accent4"/>
                </a:solidFill>
              </a:rPr>
              <a:t>’s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definition</a:t>
            </a:r>
            <a:r>
              <a:rPr lang="fr-FR" sz="2000" dirty="0" smtClean="0">
                <a:solidFill>
                  <a:schemeClr val="accent4"/>
                </a:solidFill>
              </a:rPr>
              <a:t> (1967).</a:t>
            </a:r>
          </a:p>
          <a:p>
            <a:pPr eaLnBrk="1" hangingPunct="1">
              <a:buFontTx/>
              <a:buNone/>
              <a:defRPr/>
            </a:pPr>
            <a:endParaRPr lang="fr-FR" sz="12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will</a:t>
            </a:r>
            <a:r>
              <a:rPr lang="fr-FR" sz="2000" dirty="0" smtClean="0">
                <a:solidFill>
                  <a:schemeClr val="accent4"/>
                </a:solidFill>
              </a:rPr>
              <a:t> use </a:t>
            </a:r>
            <a:r>
              <a:rPr lang="fr-FR" sz="2000" dirty="0" err="1" smtClean="0">
                <a:solidFill>
                  <a:schemeClr val="accent4"/>
                </a:solidFill>
              </a:rPr>
              <a:t>also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rgbClr val="FF0000"/>
                </a:solidFill>
              </a:rPr>
              <a:t>Grünwald-Letnikov</a:t>
            </a:r>
            <a:r>
              <a:rPr lang="fr-FR" sz="2000" dirty="0" err="1" smtClean="0">
                <a:solidFill>
                  <a:schemeClr val="accent4"/>
                </a:solidFill>
              </a:rPr>
              <a:t>’s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definition</a:t>
            </a:r>
            <a:r>
              <a:rPr lang="fr-FR" sz="2000" dirty="0" smtClean="0">
                <a:solidFill>
                  <a:schemeClr val="accent4"/>
                </a:solidFill>
              </a:rPr>
              <a:t> for </a:t>
            </a:r>
            <a:r>
              <a:rPr lang="fr-FR" sz="2000" dirty="0" err="1" smtClean="0">
                <a:solidFill>
                  <a:schemeClr val="accent4"/>
                </a:solidFill>
              </a:rPr>
              <a:t>numerical</a:t>
            </a:r>
            <a:r>
              <a:rPr lang="fr-FR" sz="2000" dirty="0" smtClean="0">
                <a:solidFill>
                  <a:schemeClr val="accent4"/>
                </a:solidFill>
              </a:rPr>
              <a:t> simulations.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789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789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7898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200" b="1" smtClean="0">
                <a:solidFill>
                  <a:srgbClr val="000099"/>
                </a:solidFill>
              </a:rPr>
              <a:t>The Riemann-Liouville definition</a:t>
            </a:r>
          </a:p>
        </p:txBody>
      </p:sp>
      <p:sp>
        <p:nvSpPr>
          <p:cNvPr id="71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600" dirty="0" smtClean="0">
              <a:solidFill>
                <a:srgbClr val="006600"/>
              </a:solidFill>
            </a:endParaRPr>
          </a:p>
          <a:p>
            <a:pPr eaLnBrk="1" hangingPunct="1">
              <a:spcBef>
                <a:spcPts val="240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Using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classical</a:t>
            </a:r>
            <a:r>
              <a:rPr lang="fr-FR" sz="2000" dirty="0" smtClean="0">
                <a:solidFill>
                  <a:schemeClr val="accent4"/>
                </a:solidFill>
              </a:rPr>
              <a:t> Gamma </a:t>
            </a:r>
            <a:r>
              <a:rPr lang="fr-FR" sz="2000" dirty="0" err="1" smtClean="0">
                <a:solidFill>
                  <a:schemeClr val="accent4"/>
                </a:solidFill>
              </a:rPr>
              <a:t>function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6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verifies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ts val="120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It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possible to </a:t>
            </a:r>
            <a:r>
              <a:rPr lang="fr-FR" sz="2000" dirty="0" err="1" smtClean="0">
                <a:solidFill>
                  <a:schemeClr val="accent4"/>
                </a:solidFill>
              </a:rPr>
              <a:t>write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also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this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definition</a:t>
            </a:r>
            <a:r>
              <a:rPr lang="fr-FR" sz="2000" dirty="0" smtClean="0">
                <a:solidFill>
                  <a:schemeClr val="accent4"/>
                </a:solidFill>
              </a:rPr>
              <a:t>: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4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where</a:t>
            </a:r>
            <a:r>
              <a:rPr lang="fr-FR" sz="2000" dirty="0" smtClean="0">
                <a:solidFill>
                  <a:schemeClr val="accent4"/>
                </a:solidFill>
              </a:rPr>
              <a:t>                 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integral</a:t>
            </a:r>
            <a:r>
              <a:rPr lang="fr-FR" sz="2000" dirty="0" smtClean="0">
                <a:solidFill>
                  <a:schemeClr val="accent4"/>
                </a:solidFill>
              </a:rPr>
              <a:t> Riemann-</a:t>
            </a:r>
            <a:r>
              <a:rPr lang="fr-FR" sz="2000" dirty="0" err="1" smtClean="0">
                <a:solidFill>
                  <a:schemeClr val="accent4"/>
                </a:solidFill>
              </a:rPr>
              <a:t>Liouvile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operator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7179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7180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718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718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718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7170" name="Object 10"/>
          <p:cNvGraphicFramePr>
            <a:graphicFrameLocks noChangeAspect="1"/>
          </p:cNvGraphicFramePr>
          <p:nvPr/>
        </p:nvGraphicFramePr>
        <p:xfrm>
          <a:off x="1866900" y="1573213"/>
          <a:ext cx="5408613" cy="889000"/>
        </p:xfrm>
        <a:graphic>
          <a:graphicData uri="http://schemas.openxmlformats.org/presentationml/2006/ole">
            <p:oleObj spid="_x0000_s7170" name="Equation" r:id="rId4" imgW="2717640" imgH="444240" progId="Equation.DSMT4">
              <p:embed/>
            </p:oleObj>
          </a:graphicData>
        </a:graphic>
      </p:graphicFrame>
      <p:sp>
        <p:nvSpPr>
          <p:cNvPr id="718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7171" name="Object 12"/>
          <p:cNvGraphicFramePr>
            <a:graphicFrameLocks noChangeAspect="1"/>
          </p:cNvGraphicFramePr>
          <p:nvPr/>
        </p:nvGraphicFramePr>
        <p:xfrm>
          <a:off x="1525588" y="4110038"/>
          <a:ext cx="6092825" cy="838200"/>
        </p:xfrm>
        <a:graphic>
          <a:graphicData uri="http://schemas.openxmlformats.org/presentationml/2006/ole">
            <p:oleObj spid="_x0000_s7171" name="Equation" r:id="rId5" imgW="3047760" imgH="419040" progId="Equation.DSMT4">
              <p:embed/>
            </p:oleObj>
          </a:graphicData>
        </a:graphic>
      </p:graphicFrame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7172" name="Object 13"/>
          <p:cNvGraphicFramePr>
            <a:graphicFrameLocks noChangeAspect="1"/>
          </p:cNvGraphicFramePr>
          <p:nvPr/>
        </p:nvGraphicFramePr>
        <p:xfrm>
          <a:off x="5118100" y="2520950"/>
          <a:ext cx="2882900" cy="889000"/>
        </p:xfrm>
        <a:graphic>
          <a:graphicData uri="http://schemas.openxmlformats.org/presentationml/2006/ole">
            <p:oleObj spid="_x0000_s7172" name="Equation" r:id="rId6" imgW="1143000" imgH="355600" progId="Equation.DSMT4">
              <p:embed/>
            </p:oleObj>
          </a:graphicData>
        </a:graphic>
      </p:graphicFrame>
      <p:graphicFrame>
        <p:nvGraphicFramePr>
          <p:cNvPr id="7173" name="Object 15"/>
          <p:cNvGraphicFramePr>
            <a:graphicFrameLocks noChangeAspect="1"/>
          </p:cNvGraphicFramePr>
          <p:nvPr/>
        </p:nvGraphicFramePr>
        <p:xfrm>
          <a:off x="2278063" y="3271838"/>
          <a:ext cx="2519362" cy="503237"/>
        </p:xfrm>
        <a:graphic>
          <a:graphicData uri="http://schemas.openxmlformats.org/presentationml/2006/ole">
            <p:oleObj spid="_x0000_s7173" name="Equation" r:id="rId7" imgW="1002960" imgH="203040" progId="Equation.DSMT4">
              <p:embed/>
            </p:oleObj>
          </a:graphicData>
        </a:graphic>
      </p:graphicFrame>
      <p:graphicFrame>
        <p:nvGraphicFramePr>
          <p:cNvPr id="7174" name="Object 17"/>
          <p:cNvGraphicFramePr>
            <a:graphicFrameLocks noChangeAspect="1"/>
          </p:cNvGraphicFramePr>
          <p:nvPr/>
        </p:nvGraphicFramePr>
        <p:xfrm>
          <a:off x="2486025" y="5529263"/>
          <a:ext cx="4170363" cy="838200"/>
        </p:xfrm>
        <a:graphic>
          <a:graphicData uri="http://schemas.openxmlformats.org/presentationml/2006/ole">
            <p:oleObj spid="_x0000_s7174" name="Equation" r:id="rId8" imgW="2082600" imgH="419040" progId="Equation.DSMT4">
              <p:embed/>
            </p:oleObj>
          </a:graphicData>
        </a:graphic>
      </p:graphicFrame>
      <p:graphicFrame>
        <p:nvGraphicFramePr>
          <p:cNvPr id="7175" name="Object 23"/>
          <p:cNvGraphicFramePr>
            <a:graphicFrameLocks noChangeAspect="1"/>
          </p:cNvGraphicFramePr>
          <p:nvPr/>
        </p:nvGraphicFramePr>
        <p:xfrm>
          <a:off x="1331913" y="5030788"/>
          <a:ext cx="1014412" cy="482600"/>
        </p:xfrm>
        <a:graphic>
          <a:graphicData uri="http://schemas.openxmlformats.org/presentationml/2006/ole">
            <p:oleObj spid="_x0000_s7175" name="Equation" r:id="rId9" imgW="507960" imgH="2412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200" b="1" smtClean="0">
                <a:solidFill>
                  <a:srgbClr val="000099"/>
                </a:solidFill>
              </a:rPr>
              <a:t>Caputo’s definition</a:t>
            </a:r>
          </a:p>
        </p:txBody>
      </p:sp>
      <p:sp>
        <p:nvSpPr>
          <p:cNvPr id="81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algn="just" eaLnBrk="1" hangingPunct="1">
              <a:spcBef>
                <a:spcPts val="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Remark</a:t>
            </a:r>
            <a:r>
              <a:rPr lang="fr-FR" sz="2000" dirty="0" smtClean="0">
                <a:solidFill>
                  <a:schemeClr val="accent4"/>
                </a:solidFill>
              </a:rPr>
              <a:t>: </a:t>
            </a:r>
            <a:r>
              <a:rPr lang="fr-FR" sz="2000" dirty="0" err="1" smtClean="0">
                <a:solidFill>
                  <a:schemeClr val="accent4"/>
                </a:solidFill>
              </a:rPr>
              <a:t>Caputo’s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definition</a:t>
            </a:r>
            <a:r>
              <a:rPr lang="fr-FR" sz="2000" dirty="0" smtClean="0">
                <a:solidFill>
                  <a:schemeClr val="accent4"/>
                </a:solidFill>
              </a:rPr>
              <a:t> as </a:t>
            </a:r>
            <a:r>
              <a:rPr lang="fr-FR" sz="2000" dirty="0" err="1" smtClean="0">
                <a:solidFill>
                  <a:schemeClr val="accent4"/>
                </a:solidFill>
              </a:rPr>
              <a:t>well</a:t>
            </a:r>
            <a:r>
              <a:rPr lang="fr-FR" sz="2000" dirty="0" smtClean="0">
                <a:solidFill>
                  <a:schemeClr val="accent4"/>
                </a:solidFill>
              </a:rPr>
              <a:t> as </a:t>
            </a:r>
            <a:r>
              <a:rPr lang="fr-FR" sz="2000" dirty="0" err="1" smtClean="0">
                <a:solidFill>
                  <a:schemeClr val="accent4"/>
                </a:solidFill>
              </a:rPr>
              <a:t>Riemann-Liouville’s</a:t>
            </a:r>
            <a:r>
              <a:rPr lang="fr-FR" sz="2000" dirty="0" smtClean="0">
                <a:solidFill>
                  <a:schemeClr val="accent4"/>
                </a:solidFill>
              </a:rPr>
              <a:t> one are</a:t>
            </a:r>
          </a:p>
          <a:p>
            <a:pPr algn="just" eaLnBrk="1" hangingPunct="1">
              <a:spcBef>
                <a:spcPts val="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depending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upon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parameter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i="1" dirty="0" smtClean="0">
                <a:solidFill>
                  <a:srgbClr val="FF0000"/>
                </a:solidFill>
              </a:rPr>
              <a:t>a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because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fractional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derivatives</a:t>
            </a:r>
            <a:r>
              <a:rPr lang="fr-FR" sz="2000" dirty="0" smtClean="0">
                <a:solidFill>
                  <a:schemeClr val="accent4"/>
                </a:solidFill>
              </a:rPr>
              <a:t> are </a:t>
            </a:r>
          </a:p>
          <a:p>
            <a:pPr algn="just" eaLnBrk="1" hangingPunct="1">
              <a:spcBef>
                <a:spcPts val="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non-local and show a </a:t>
            </a:r>
            <a:r>
              <a:rPr lang="fr-FR" sz="2000" dirty="0" err="1" smtClean="0">
                <a:solidFill>
                  <a:schemeClr val="accent4"/>
                </a:solidFill>
              </a:rPr>
              <a:t>memory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effect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0099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can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also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written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In </a:t>
            </a:r>
            <a:r>
              <a:rPr lang="fr-FR" sz="2000" dirty="0" err="1" smtClean="0">
                <a:solidFill>
                  <a:schemeClr val="accent4"/>
                </a:solidFill>
              </a:rPr>
              <a:t>both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definitions</a:t>
            </a:r>
            <a:r>
              <a:rPr lang="fr-FR" sz="2000" dirty="0" smtClean="0">
                <a:solidFill>
                  <a:schemeClr val="accent4"/>
                </a:solidFill>
              </a:rPr>
              <a:t> , 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Those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definitions</a:t>
            </a:r>
            <a:r>
              <a:rPr lang="fr-FR" sz="2000" dirty="0" smtClean="0">
                <a:solidFill>
                  <a:schemeClr val="accent4"/>
                </a:solidFill>
              </a:rPr>
              <a:t> are </a:t>
            </a:r>
            <a:r>
              <a:rPr lang="fr-FR" sz="2000" dirty="0" err="1" smtClean="0">
                <a:solidFill>
                  <a:schemeClr val="accent4"/>
                </a:solidFill>
              </a:rPr>
              <a:t>equivalent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under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some</a:t>
            </a:r>
            <a:r>
              <a:rPr lang="fr-FR" sz="2000" dirty="0" smtClean="0">
                <a:solidFill>
                  <a:schemeClr val="accent4"/>
                </a:solidFill>
              </a:rPr>
              <a:t> conditions.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rgbClr val="FF0000"/>
                </a:solidFill>
              </a:rPr>
              <a:t>Fractional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derivatives</a:t>
            </a:r>
            <a:r>
              <a:rPr lang="fr-FR" sz="2000" dirty="0" smtClean="0">
                <a:solidFill>
                  <a:srgbClr val="FF0000"/>
                </a:solidFill>
              </a:rPr>
              <a:t> have </a:t>
            </a:r>
            <a:r>
              <a:rPr lang="fr-FR" sz="2000" dirty="0" err="1" smtClean="0">
                <a:solidFill>
                  <a:srgbClr val="FF0000"/>
                </a:solidFill>
              </a:rPr>
              <a:t>also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special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relationships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with</a:t>
            </a:r>
            <a:r>
              <a:rPr lang="fr-FR" sz="2000" dirty="0" smtClean="0">
                <a:solidFill>
                  <a:srgbClr val="FF0000"/>
                </a:solidFill>
              </a:rPr>
              <a:t> the Laplace </a:t>
            </a:r>
            <a:r>
              <a:rPr lang="fr-FR" sz="2000" dirty="0" err="1" smtClean="0">
                <a:solidFill>
                  <a:srgbClr val="FF0000"/>
                </a:solidFill>
              </a:rPr>
              <a:t>transform</a:t>
            </a:r>
            <a:r>
              <a:rPr lang="fr-FR" sz="2000" dirty="0" smtClean="0">
                <a:solidFill>
                  <a:srgbClr val="FF0000"/>
                </a:solidFill>
              </a:rPr>
              <a:t> as for </a:t>
            </a:r>
            <a:r>
              <a:rPr lang="fr-FR" sz="2000" dirty="0" err="1" smtClean="0">
                <a:solidFill>
                  <a:srgbClr val="FF0000"/>
                </a:solidFill>
              </a:rPr>
              <a:t>example</a:t>
            </a:r>
            <a:r>
              <a:rPr lang="fr-FR" sz="2000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200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201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202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2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20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20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207" name="Rectangle 13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208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8194" name="Object 18"/>
          <p:cNvGraphicFramePr>
            <a:graphicFrameLocks noChangeAspect="1"/>
          </p:cNvGraphicFramePr>
          <p:nvPr/>
        </p:nvGraphicFramePr>
        <p:xfrm>
          <a:off x="1887538" y="2433638"/>
          <a:ext cx="5240337" cy="838200"/>
        </p:xfrm>
        <a:graphic>
          <a:graphicData uri="http://schemas.openxmlformats.org/presentationml/2006/ole">
            <p:oleObj spid="_x0000_s8194" name="Equation" r:id="rId4" imgW="2616120" imgH="419040" progId="Equation.DSMT4">
              <p:embed/>
            </p:oleObj>
          </a:graphicData>
        </a:graphic>
      </p:graphicFrame>
      <p:sp>
        <p:nvSpPr>
          <p:cNvPr id="8209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8195" name="Object 20"/>
          <p:cNvGraphicFramePr>
            <a:graphicFrameLocks noChangeAspect="1"/>
          </p:cNvGraphicFramePr>
          <p:nvPr/>
        </p:nvGraphicFramePr>
        <p:xfrm>
          <a:off x="3573463" y="3290888"/>
          <a:ext cx="4232275" cy="968375"/>
        </p:xfrm>
        <a:graphic>
          <a:graphicData uri="http://schemas.openxmlformats.org/presentationml/2006/ole">
            <p:oleObj spid="_x0000_s8195" name="Equation" r:id="rId5" imgW="2120900" imgH="482600" progId="Equation.DSMT4">
              <p:embed/>
            </p:oleObj>
          </a:graphicData>
        </a:graphic>
      </p:graphicFrame>
      <p:graphicFrame>
        <p:nvGraphicFramePr>
          <p:cNvPr id="8196" name="Object 26"/>
          <p:cNvGraphicFramePr>
            <a:graphicFrameLocks noChangeAspect="1"/>
          </p:cNvGraphicFramePr>
          <p:nvPr/>
        </p:nvGraphicFramePr>
        <p:xfrm>
          <a:off x="3076575" y="4249738"/>
          <a:ext cx="1579563" cy="357187"/>
        </p:xfrm>
        <a:graphic>
          <a:graphicData uri="http://schemas.openxmlformats.org/presentationml/2006/ole">
            <p:oleObj spid="_x0000_s8196" name="Equation" r:id="rId6" imgW="787320" imgH="177480" progId="Equation.DSMT4">
              <p:embed/>
            </p:oleObj>
          </a:graphicData>
        </a:graphic>
      </p:graphicFrame>
      <p:sp>
        <p:nvSpPr>
          <p:cNvPr id="8210" name="Rectangle 29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8197" name="Object 28"/>
          <p:cNvGraphicFramePr>
            <a:graphicFrameLocks noChangeAspect="1"/>
          </p:cNvGraphicFramePr>
          <p:nvPr/>
        </p:nvGraphicFramePr>
        <p:xfrm>
          <a:off x="1882775" y="5648325"/>
          <a:ext cx="5376863" cy="866775"/>
        </p:xfrm>
        <a:graphic>
          <a:graphicData uri="http://schemas.openxmlformats.org/presentationml/2006/ole">
            <p:oleObj spid="_x0000_s8197" name="Equation" r:id="rId7" imgW="2654300" imgH="4318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333375"/>
            <a:ext cx="8280400" cy="6189663"/>
          </a:xfrm>
          <a:noFill/>
          <a:ln w="25400">
            <a:solidFill>
              <a:schemeClr val="accent4"/>
            </a:solidFill>
          </a:ln>
        </p:spPr>
        <p:txBody>
          <a:bodyPr anchor="t"/>
          <a:lstStyle/>
          <a:p>
            <a:pPr eaLnBrk="1" hangingPunct="1">
              <a:lnSpc>
                <a:spcPct val="90000"/>
              </a:lnSpc>
            </a:pPr>
            <a:r>
              <a:rPr lang="fr-FR" sz="2400" smtClean="0">
                <a:solidFill>
                  <a:srgbClr val="FF0000"/>
                </a:solidFill>
              </a:rPr>
              <a:t>Examples of fractional derivative (Caputo’s definition)</a:t>
            </a:r>
            <a:endParaRPr lang="fr-FR" sz="1800" smtClean="0"/>
          </a:p>
        </p:txBody>
      </p:sp>
      <p:sp>
        <p:nvSpPr>
          <p:cNvPr id="92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922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9218" name="Object 10"/>
          <p:cNvGraphicFramePr>
            <a:graphicFrameLocks noChangeAspect="1"/>
          </p:cNvGraphicFramePr>
          <p:nvPr/>
        </p:nvGraphicFramePr>
        <p:xfrm>
          <a:off x="706438" y="809625"/>
          <a:ext cx="7731125" cy="503238"/>
        </p:xfrm>
        <a:graphic>
          <a:graphicData uri="http://schemas.openxmlformats.org/presentationml/2006/ole">
            <p:oleObj spid="_x0000_s9218" name="Equation" r:id="rId4" imgW="3505200" imgH="228600" progId="Equation.DSMT4">
              <p:embed/>
            </p:oleObj>
          </a:graphicData>
        </a:graphic>
      </p:graphicFrame>
      <p:sp>
        <p:nvSpPr>
          <p:cNvPr id="9225" name="Rectangle 13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9219" name="Object 12"/>
          <p:cNvGraphicFramePr>
            <a:graphicFrameLocks noChangeAspect="1"/>
          </p:cNvGraphicFramePr>
          <p:nvPr/>
        </p:nvGraphicFramePr>
        <p:xfrm>
          <a:off x="668338" y="1403350"/>
          <a:ext cx="7804150" cy="801688"/>
        </p:xfrm>
        <a:graphic>
          <a:graphicData uri="http://schemas.openxmlformats.org/presentationml/2006/ole">
            <p:oleObj spid="_x0000_s9219" name="Equation" r:id="rId5" imgW="4356000" imgH="444240" progId="Equation.DSMT4">
              <p:embed/>
            </p:oleObj>
          </a:graphicData>
        </a:graphic>
      </p:graphicFrame>
      <p:sp>
        <p:nvSpPr>
          <p:cNvPr id="9226" name="Rectangle 1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9220" name="Object 14"/>
          <p:cNvGraphicFramePr>
            <a:graphicFrameLocks noChangeAspect="1"/>
          </p:cNvGraphicFramePr>
          <p:nvPr/>
        </p:nvGraphicFramePr>
        <p:xfrm>
          <a:off x="581025" y="2322513"/>
          <a:ext cx="5070475" cy="889000"/>
        </p:xfrm>
        <a:graphic>
          <a:graphicData uri="http://schemas.openxmlformats.org/presentationml/2006/ole">
            <p:oleObj spid="_x0000_s9220" name="Equation" r:id="rId6" imgW="2552700" imgH="444500" progId="Equation.DSMT4">
              <p:embed/>
            </p:oleObj>
          </a:graphicData>
        </a:graphic>
      </p:graphicFrame>
      <p:graphicFrame>
        <p:nvGraphicFramePr>
          <p:cNvPr id="9221" name="Object 22"/>
          <p:cNvGraphicFramePr>
            <a:graphicFrameLocks noChangeAspect="1"/>
          </p:cNvGraphicFramePr>
          <p:nvPr>
            <p:ph idx="1"/>
          </p:nvPr>
        </p:nvGraphicFramePr>
        <p:xfrm>
          <a:off x="617538" y="3444875"/>
          <a:ext cx="6848475" cy="2971800"/>
        </p:xfrm>
        <a:graphic>
          <a:graphicData uri="http://schemas.openxmlformats.org/presentationml/2006/ole">
            <p:oleObj spid="_x0000_s9221" name="Equation" r:id="rId7" imgW="3454200" imgH="149832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>
          <a:xfrm>
            <a:off x="433388" y="333375"/>
            <a:ext cx="8280400" cy="6189663"/>
          </a:xfrm>
          <a:noFill/>
          <a:ln w="25400">
            <a:solidFill>
              <a:schemeClr val="accent4"/>
            </a:solidFill>
          </a:ln>
        </p:spPr>
        <p:txBody>
          <a:bodyPr anchor="t"/>
          <a:lstStyle/>
          <a:p>
            <a:pPr eaLnBrk="1" hangingPunct="1">
              <a:lnSpc>
                <a:spcPct val="90000"/>
              </a:lnSpc>
            </a:pPr>
            <a:r>
              <a:rPr lang="fr-FR" sz="2400" smtClean="0">
                <a:solidFill>
                  <a:srgbClr val="FF0000"/>
                </a:solidFill>
              </a:rPr>
              <a:t>Examples of fractional derivative (Caputo’s definition)</a:t>
            </a:r>
            <a:endParaRPr lang="fr-FR" sz="1800" smtClean="0"/>
          </a:p>
        </p:txBody>
      </p:sp>
      <p:sp>
        <p:nvSpPr>
          <p:cNvPr id="1024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02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/>
        </p:nvGraphicFramePr>
        <p:xfrm>
          <a:off x="706438" y="795338"/>
          <a:ext cx="7731125" cy="503237"/>
        </p:xfrm>
        <a:graphic>
          <a:graphicData uri="http://schemas.openxmlformats.org/presentationml/2006/ole">
            <p:oleObj spid="_x0000_s10242" name="Equation" r:id="rId4" imgW="3505200" imgH="228600" progId="Equation.DSMT4">
              <p:embed/>
            </p:oleObj>
          </a:graphicData>
        </a:graphic>
      </p:graphicFrame>
      <p:sp>
        <p:nvSpPr>
          <p:cNvPr id="10249" name="Rectangle 6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0250" name="Rectangle 8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0251" name="Rectangle 12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0243" name="Object 11"/>
          <p:cNvGraphicFramePr>
            <a:graphicFrameLocks noChangeAspect="1"/>
          </p:cNvGraphicFramePr>
          <p:nvPr/>
        </p:nvGraphicFramePr>
        <p:xfrm>
          <a:off x="514350" y="1479550"/>
          <a:ext cx="8112125" cy="755650"/>
        </p:xfrm>
        <a:graphic>
          <a:graphicData uri="http://schemas.openxmlformats.org/presentationml/2006/ole">
            <p:oleObj spid="_x0000_s10243" name="Equation" r:id="rId5" imgW="4813200" imgH="444240" progId="Equation.DSMT4">
              <p:embed/>
            </p:oleObj>
          </a:graphicData>
        </a:graphic>
      </p:graphicFrame>
      <p:sp>
        <p:nvSpPr>
          <p:cNvPr id="10252" name="Rectangle 14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0244" name="Object 13"/>
          <p:cNvGraphicFramePr>
            <a:graphicFrameLocks noChangeAspect="1"/>
          </p:cNvGraphicFramePr>
          <p:nvPr/>
        </p:nvGraphicFramePr>
        <p:xfrm>
          <a:off x="565150" y="2536825"/>
          <a:ext cx="6362700" cy="892175"/>
        </p:xfrm>
        <a:graphic>
          <a:graphicData uri="http://schemas.openxmlformats.org/presentationml/2006/ole">
            <p:oleObj spid="_x0000_s10244" name="Equation" r:id="rId6" imgW="3187700" imgH="444500" progId="Equation.DSMT4">
              <p:embed/>
            </p:oleObj>
          </a:graphicData>
        </a:graphic>
      </p:graphicFrame>
      <p:sp>
        <p:nvSpPr>
          <p:cNvPr id="10253" name="Rectangle 16"/>
          <p:cNvSpPr>
            <a:spLocks noChangeArrowheads="1"/>
          </p:cNvSpPr>
          <p:nvPr/>
        </p:nvSpPr>
        <p:spPr bwMode="auto">
          <a:xfrm>
            <a:off x="0" y="2805113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0245" name="Object 15"/>
          <p:cNvGraphicFramePr>
            <a:graphicFrameLocks noChangeAspect="1"/>
          </p:cNvGraphicFramePr>
          <p:nvPr/>
        </p:nvGraphicFramePr>
        <p:xfrm>
          <a:off x="728663" y="3719513"/>
          <a:ext cx="3019425" cy="2492375"/>
        </p:xfrm>
        <a:graphic>
          <a:graphicData uri="http://schemas.openxmlformats.org/presentationml/2006/ole">
            <p:oleObj spid="_x0000_s10245" name="Equation" r:id="rId7" imgW="1511280" imgH="124452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Fractance (integer exponent)</a:t>
            </a:r>
          </a:p>
        </p:txBody>
      </p:sp>
      <p:sp>
        <p:nvSpPr>
          <p:cNvPr id="112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43487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It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possible to </a:t>
            </a:r>
            <a:r>
              <a:rPr lang="fr-FR" sz="2000" dirty="0" err="1" smtClean="0">
                <a:solidFill>
                  <a:schemeClr val="accent4"/>
                </a:solidFill>
              </a:rPr>
              <a:t>unify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Ohm’s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laws</a:t>
            </a:r>
            <a:r>
              <a:rPr lang="fr-FR" sz="2000" dirty="0" smtClean="0">
                <a:solidFill>
                  <a:schemeClr val="accent4"/>
                </a:solidFill>
              </a:rPr>
              <a:t> setting: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and						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						   </a:t>
            </a: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obtain</a:t>
            </a:r>
            <a:r>
              <a:rPr lang="fr-FR" sz="2000" dirty="0" smtClean="0">
                <a:solidFill>
                  <a:schemeClr val="accent4"/>
                </a:solidFill>
              </a:rPr>
              <a:t>, </a:t>
            </a:r>
            <a:r>
              <a:rPr lang="fr-FR" sz="2000" dirty="0" err="1" smtClean="0">
                <a:solidFill>
                  <a:schemeClr val="accent4"/>
                </a:solidFill>
              </a:rPr>
              <a:t>with</a:t>
            </a:r>
            <a:r>
              <a:rPr lang="fr-FR" sz="2000" dirty="0" smtClean="0">
                <a:solidFill>
                  <a:schemeClr val="accent4"/>
                </a:solidFill>
              </a:rPr>
              <a:t> n = -1, 0,1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ts val="180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The </a:t>
            </a:r>
            <a:r>
              <a:rPr lang="fr-FR" sz="2000" dirty="0" err="1" smtClean="0">
                <a:solidFill>
                  <a:schemeClr val="accent4"/>
                </a:solidFill>
              </a:rPr>
              <a:t>term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fractance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was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coined</a:t>
            </a:r>
            <a:r>
              <a:rPr lang="fr-FR" sz="2000" dirty="0" smtClean="0">
                <a:solidFill>
                  <a:schemeClr val="accent4"/>
                </a:solidFill>
              </a:rPr>
              <a:t> by A. le </a:t>
            </a:r>
            <a:r>
              <a:rPr lang="fr-FR" sz="2000" dirty="0" err="1" smtClean="0">
                <a:solidFill>
                  <a:schemeClr val="accent4"/>
                </a:solidFill>
              </a:rPr>
              <a:t>Mehaute</a:t>
            </a:r>
            <a:r>
              <a:rPr lang="fr-FR" sz="2000" dirty="0" smtClean="0">
                <a:solidFill>
                  <a:schemeClr val="accent4"/>
                </a:solidFill>
              </a:rPr>
              <a:t> and G. </a:t>
            </a:r>
            <a:r>
              <a:rPr lang="fr-FR" sz="2000" dirty="0" err="1" smtClean="0">
                <a:solidFill>
                  <a:schemeClr val="accent4"/>
                </a:solidFill>
              </a:rPr>
              <a:t>Crepy</a:t>
            </a:r>
            <a:r>
              <a:rPr lang="fr-FR" sz="2000" dirty="0" smtClean="0">
                <a:solidFill>
                  <a:schemeClr val="accent4"/>
                </a:solidFill>
              </a:rPr>
              <a:t> in 1983.</a:t>
            </a:r>
          </a:p>
        </p:txBody>
      </p:sp>
      <p:sp>
        <p:nvSpPr>
          <p:cNvPr id="11274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1275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1276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127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127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1266" name="Object 9"/>
          <p:cNvGraphicFramePr>
            <a:graphicFrameLocks noChangeAspect="1"/>
          </p:cNvGraphicFramePr>
          <p:nvPr/>
        </p:nvGraphicFramePr>
        <p:xfrm>
          <a:off x="746125" y="1836738"/>
          <a:ext cx="2292350" cy="2081212"/>
        </p:xfrm>
        <a:graphic>
          <a:graphicData uri="http://schemas.openxmlformats.org/presentationml/2006/ole">
            <p:oleObj spid="_x0000_s11266" name="Equation" r:id="rId4" imgW="1143000" imgH="1041400" progId="Equation.DSMT4">
              <p:embed/>
            </p:oleObj>
          </a:graphicData>
        </a:graphic>
      </p:graphicFrame>
      <p:sp>
        <p:nvSpPr>
          <p:cNvPr id="1127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1267" name="Object 11"/>
          <p:cNvGraphicFramePr>
            <a:graphicFrameLocks noChangeAspect="1"/>
          </p:cNvGraphicFramePr>
          <p:nvPr/>
        </p:nvGraphicFramePr>
        <p:xfrm>
          <a:off x="5602288" y="4956175"/>
          <a:ext cx="2332037" cy="600075"/>
        </p:xfrm>
        <a:graphic>
          <a:graphicData uri="http://schemas.openxmlformats.org/presentationml/2006/ole">
            <p:oleObj spid="_x0000_s11267" name="Equation" r:id="rId5" imgW="927000" imgH="241200" progId="Equation.DSMT4">
              <p:embed/>
            </p:oleObj>
          </a:graphicData>
        </a:graphic>
      </p:graphicFrame>
      <p:sp>
        <p:nvSpPr>
          <p:cNvPr id="11280" name="Rectangle 13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1268" name="Object 12"/>
          <p:cNvGraphicFramePr>
            <a:graphicFrameLocks noChangeAspect="1"/>
          </p:cNvGraphicFramePr>
          <p:nvPr/>
        </p:nvGraphicFramePr>
        <p:xfrm>
          <a:off x="5532438" y="2659063"/>
          <a:ext cx="1831975" cy="482600"/>
        </p:xfrm>
        <a:graphic>
          <a:graphicData uri="http://schemas.openxmlformats.org/presentationml/2006/ole">
            <p:oleObj spid="_x0000_s11268" name="Equation" r:id="rId6" imgW="901309" imgH="241195" progId="Equation.DSMT4">
              <p:embed/>
            </p:oleObj>
          </a:graphicData>
        </a:graphic>
      </p:graphicFrame>
      <p:sp>
        <p:nvSpPr>
          <p:cNvPr id="11281" name="Rectangle 1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1269" name="Object 14"/>
          <p:cNvGraphicFramePr>
            <a:graphicFrameLocks noChangeAspect="1"/>
          </p:cNvGraphicFramePr>
          <p:nvPr/>
        </p:nvGraphicFramePr>
        <p:xfrm>
          <a:off x="5440363" y="1866900"/>
          <a:ext cx="2695575" cy="712788"/>
        </p:xfrm>
        <a:graphic>
          <a:graphicData uri="http://schemas.openxmlformats.org/presentationml/2006/ole">
            <p:oleObj spid="_x0000_s11269" name="Equation" r:id="rId7" imgW="1333500" imgH="355600" progId="Equation.DSMT4">
              <p:embed/>
            </p:oleObj>
          </a:graphicData>
        </a:graphic>
      </p:graphicFrame>
      <p:sp>
        <p:nvSpPr>
          <p:cNvPr id="11282" name="Rectangle 17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1270" name="Object 16"/>
          <p:cNvGraphicFramePr>
            <a:graphicFrameLocks noChangeAspect="1"/>
          </p:cNvGraphicFramePr>
          <p:nvPr/>
        </p:nvGraphicFramePr>
        <p:xfrm>
          <a:off x="5534025" y="3219450"/>
          <a:ext cx="2133600" cy="787400"/>
        </p:xfrm>
        <a:graphic>
          <a:graphicData uri="http://schemas.openxmlformats.org/presentationml/2006/ole">
            <p:oleObj spid="_x0000_s11270" name="Equation" r:id="rId8" imgW="1054100" imgH="393700" progId="Equation.DSMT4">
              <p:embed/>
            </p:oleObj>
          </a:graphicData>
        </a:graphic>
      </p:graphicFrame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1271" name="Object 18"/>
          <p:cNvGraphicFramePr>
            <a:graphicFrameLocks noChangeAspect="1"/>
          </p:cNvGraphicFramePr>
          <p:nvPr/>
        </p:nvGraphicFramePr>
        <p:xfrm>
          <a:off x="1320800" y="3932238"/>
          <a:ext cx="2763838" cy="2135187"/>
        </p:xfrm>
        <a:graphic>
          <a:graphicData uri="http://schemas.openxmlformats.org/presentationml/2006/ole">
            <p:oleObj spid="_x0000_s11271" name="Equation" r:id="rId9" imgW="1384200" imgH="10666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Fractance (fractional exponent)</a:t>
            </a:r>
          </a:p>
        </p:txBody>
      </p:sp>
      <p:sp>
        <p:nvSpPr>
          <p:cNvPr id="12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If </a:t>
            </a: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consider</a:t>
            </a:r>
            <a:r>
              <a:rPr lang="fr-FR" sz="2000" dirty="0" smtClean="0">
                <a:solidFill>
                  <a:schemeClr val="accent4"/>
                </a:solidFill>
              </a:rPr>
              <a:t>  </a:t>
            </a:r>
            <a:r>
              <a:rPr lang="fr-FR" sz="2000" dirty="0" err="1" smtClean="0">
                <a:solidFill>
                  <a:schemeClr val="accent4"/>
                </a:solidFill>
              </a:rPr>
              <a:t>now</a:t>
            </a:r>
            <a:r>
              <a:rPr lang="fr-FR" sz="2000" dirty="0" smtClean="0">
                <a:solidFill>
                  <a:schemeClr val="accent4"/>
                </a:solidFill>
              </a:rPr>
              <a:t> for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the </a:t>
            </a:r>
            <a:r>
              <a:rPr lang="fr-FR" sz="2000" dirty="0" err="1" smtClean="0">
                <a:solidFill>
                  <a:schemeClr val="accent4"/>
                </a:solidFill>
              </a:rPr>
              <a:t>fractional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derivatives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previously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defined</a:t>
            </a:r>
            <a:r>
              <a:rPr lang="fr-FR" sz="2000" dirty="0" smtClean="0">
                <a:solidFill>
                  <a:schemeClr val="accent4"/>
                </a:solidFill>
              </a:rPr>
              <a:t>. </a:t>
            </a: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choose</a:t>
            </a:r>
            <a:r>
              <a:rPr lang="fr-FR" sz="2000" dirty="0" smtClean="0">
                <a:solidFill>
                  <a:schemeClr val="accent4"/>
                </a:solidFill>
              </a:rPr>
              <a:t> the Riemann-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Liouville’s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definition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with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zero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origin</a:t>
            </a:r>
            <a:r>
              <a:rPr lang="fr-FR" sz="2000" dirty="0" smtClean="0">
                <a:solidFill>
                  <a:schemeClr val="accent4"/>
                </a:solidFill>
              </a:rPr>
              <a:t>, </a:t>
            </a:r>
            <a:r>
              <a:rPr lang="fr-FR" sz="2000" dirty="0" err="1" smtClean="0">
                <a:solidFill>
                  <a:schemeClr val="accent4"/>
                </a:solidFill>
              </a:rPr>
              <a:t>that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consider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that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ts val="120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In </a:t>
            </a:r>
            <a:r>
              <a:rPr lang="fr-FR" sz="2000" dirty="0" err="1" smtClean="0">
                <a:solidFill>
                  <a:schemeClr val="accent4"/>
                </a:solidFill>
              </a:rPr>
              <a:t>order</a:t>
            </a:r>
            <a:r>
              <a:rPr lang="fr-FR" sz="2000" dirty="0" smtClean="0">
                <a:solidFill>
                  <a:schemeClr val="accent4"/>
                </a:solidFill>
              </a:rPr>
              <a:t> to </a:t>
            </a:r>
            <a:r>
              <a:rPr lang="fr-FR" sz="2000" dirty="0" err="1" smtClean="0">
                <a:solidFill>
                  <a:schemeClr val="accent4"/>
                </a:solidFill>
              </a:rPr>
              <a:t>generalize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apply</a:t>
            </a:r>
            <a:r>
              <a:rPr lang="fr-FR" sz="2000" dirty="0" smtClean="0">
                <a:solidFill>
                  <a:schemeClr val="accent4"/>
                </a:solidFill>
              </a:rPr>
              <a:t> the Laplace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transform</a:t>
            </a:r>
            <a:r>
              <a:rPr lang="fr-FR" sz="2000" dirty="0" smtClean="0">
                <a:solidFill>
                  <a:schemeClr val="accent4"/>
                </a:solidFill>
              </a:rPr>
              <a:t> to </a:t>
            </a:r>
            <a:r>
              <a:rPr lang="fr-FR" sz="2000" dirty="0" err="1" smtClean="0">
                <a:solidFill>
                  <a:schemeClr val="accent4"/>
                </a:solidFill>
              </a:rPr>
              <a:t>both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sides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		          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obtain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impedance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In the case </a:t>
            </a:r>
            <a:r>
              <a:rPr lang="fr-FR" sz="2000" dirty="0" err="1" smtClean="0">
                <a:solidFill>
                  <a:schemeClr val="accent4"/>
                </a:solidFill>
              </a:rPr>
              <a:t>where</a:t>
            </a:r>
            <a:r>
              <a:rPr lang="fr-FR" sz="2000" dirty="0" smtClean="0">
                <a:solidFill>
                  <a:schemeClr val="accent4"/>
                </a:solidFill>
              </a:rPr>
              <a:t>       of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real </a:t>
            </a:r>
            <a:r>
              <a:rPr lang="fr-FR" sz="2000" dirty="0" err="1" smtClean="0">
                <a:solidFill>
                  <a:schemeClr val="accent4"/>
                </a:solidFill>
              </a:rPr>
              <a:t>this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define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fractance</a:t>
            </a:r>
            <a:r>
              <a:rPr lang="fr-FR" sz="2000" dirty="0" smtClean="0">
                <a:solidFill>
                  <a:schemeClr val="accent4"/>
                </a:solidFill>
              </a:rPr>
              <a:t>		</a:t>
            </a:r>
          </a:p>
          <a:p>
            <a:pPr eaLnBrk="1" hangingPunct="1">
              <a:spcBef>
                <a:spcPts val="180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use the Inverse Laplace </a:t>
            </a:r>
            <a:r>
              <a:rPr lang="fr-FR" sz="2000" dirty="0" err="1" smtClean="0">
                <a:solidFill>
                  <a:schemeClr val="accent4"/>
                </a:solidFill>
              </a:rPr>
              <a:t>transform</a:t>
            </a:r>
            <a:r>
              <a:rPr lang="fr-FR" sz="2000" dirty="0" smtClean="0">
                <a:solidFill>
                  <a:schemeClr val="accent4"/>
                </a:solidFill>
              </a:rPr>
              <a:t> to </a:t>
            </a:r>
            <a:r>
              <a:rPr lang="fr-FR" sz="2000" dirty="0" err="1" smtClean="0">
                <a:solidFill>
                  <a:schemeClr val="accent4"/>
                </a:solidFill>
              </a:rPr>
              <a:t>obtain</a:t>
            </a:r>
            <a:endParaRPr lang="fr-FR" sz="2000" dirty="0" smtClean="0">
              <a:solidFill>
                <a:schemeClr val="accent4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2301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2302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230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23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230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2306" name="Rectangle 1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2307" name="Rectangle 14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2308" name="Rectangle 16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2290" name="Object 20"/>
          <p:cNvGraphicFramePr>
            <a:graphicFrameLocks noChangeAspect="1"/>
          </p:cNvGraphicFramePr>
          <p:nvPr/>
        </p:nvGraphicFramePr>
        <p:xfrm>
          <a:off x="3943350" y="1506538"/>
          <a:ext cx="1255713" cy="355600"/>
        </p:xfrm>
        <a:graphic>
          <a:graphicData uri="http://schemas.openxmlformats.org/presentationml/2006/ole">
            <p:oleObj spid="_x0000_s12290" name="Equation" r:id="rId4" imgW="634449" imgH="177646" progId="Equation.DSMT4">
              <p:embed/>
            </p:oleObj>
          </a:graphicData>
        </a:graphic>
      </p:graphicFrame>
      <p:sp>
        <p:nvSpPr>
          <p:cNvPr id="12310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2291" name="Object 22"/>
          <p:cNvGraphicFramePr>
            <a:graphicFrameLocks noChangeAspect="1"/>
          </p:cNvGraphicFramePr>
          <p:nvPr/>
        </p:nvGraphicFramePr>
        <p:xfrm>
          <a:off x="4254500" y="3186113"/>
          <a:ext cx="1871663" cy="482600"/>
        </p:xfrm>
        <a:graphic>
          <a:graphicData uri="http://schemas.openxmlformats.org/presentationml/2006/ole">
            <p:oleObj spid="_x0000_s12291" name="Equation" r:id="rId5" imgW="927000" imgH="241200" progId="Equation.DSMT4">
              <p:embed/>
            </p:oleObj>
          </a:graphicData>
        </a:graphic>
      </p:graphicFrame>
      <p:sp>
        <p:nvSpPr>
          <p:cNvPr id="12311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2292" name="Object 24"/>
          <p:cNvGraphicFramePr>
            <a:graphicFrameLocks noChangeAspect="1"/>
          </p:cNvGraphicFramePr>
          <p:nvPr/>
        </p:nvGraphicFramePr>
        <p:xfrm>
          <a:off x="6505575" y="5884863"/>
          <a:ext cx="1928813" cy="482600"/>
        </p:xfrm>
        <a:graphic>
          <a:graphicData uri="http://schemas.openxmlformats.org/presentationml/2006/ole">
            <p:oleObj spid="_x0000_s12292" name="Equation" r:id="rId6" imgW="952200" imgH="241200" progId="Equation.DSMT4">
              <p:embed/>
            </p:oleObj>
          </a:graphicData>
        </a:graphic>
      </p:graphicFrame>
      <p:sp>
        <p:nvSpPr>
          <p:cNvPr id="12312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2293" name="Object 26"/>
          <p:cNvGraphicFramePr>
            <a:graphicFrameLocks noChangeAspect="1"/>
          </p:cNvGraphicFramePr>
          <p:nvPr/>
        </p:nvGraphicFramePr>
        <p:xfrm>
          <a:off x="3763963" y="2576513"/>
          <a:ext cx="1633537" cy="600075"/>
        </p:xfrm>
        <a:graphic>
          <a:graphicData uri="http://schemas.openxmlformats.org/presentationml/2006/ole">
            <p:oleObj spid="_x0000_s12293" name="Equation" r:id="rId7" imgW="647640" imgH="241200" progId="Equation.DSMT4">
              <p:embed/>
            </p:oleObj>
          </a:graphicData>
        </a:graphic>
      </p:graphicFrame>
      <p:sp>
        <p:nvSpPr>
          <p:cNvPr id="12313" name="Rectangle 29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2294" name="Object 28"/>
          <p:cNvGraphicFramePr>
            <a:graphicFrameLocks noChangeAspect="1"/>
          </p:cNvGraphicFramePr>
          <p:nvPr/>
        </p:nvGraphicFramePr>
        <p:xfrm>
          <a:off x="3359150" y="3879850"/>
          <a:ext cx="4946650" cy="511175"/>
        </p:xfrm>
        <a:graphic>
          <a:graphicData uri="http://schemas.openxmlformats.org/presentationml/2006/ole">
            <p:oleObj spid="_x0000_s12294" name="Equation" r:id="rId8" imgW="2489040" imgH="253800" progId="Equation.DSMT4">
              <p:embed/>
            </p:oleObj>
          </a:graphicData>
        </a:graphic>
      </p:graphicFrame>
      <p:sp>
        <p:nvSpPr>
          <p:cNvPr id="12314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2295" name="Object 32"/>
          <p:cNvGraphicFramePr>
            <a:graphicFrameLocks noChangeAspect="1"/>
          </p:cNvGraphicFramePr>
          <p:nvPr/>
        </p:nvGraphicFramePr>
        <p:xfrm>
          <a:off x="4108450" y="4476750"/>
          <a:ext cx="2363788" cy="838200"/>
        </p:xfrm>
        <a:graphic>
          <a:graphicData uri="http://schemas.openxmlformats.org/presentationml/2006/ole">
            <p:oleObj spid="_x0000_s12295" name="Equation" r:id="rId9" imgW="1180588" imgH="418918" progId="Equation.DSMT4">
              <p:embed/>
            </p:oleObj>
          </a:graphicData>
        </a:graphic>
      </p:graphicFrame>
      <p:sp>
        <p:nvSpPr>
          <p:cNvPr id="12315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2296" name="Object 34"/>
          <p:cNvGraphicFramePr>
            <a:graphicFrameLocks noChangeAspect="1"/>
          </p:cNvGraphicFramePr>
          <p:nvPr/>
        </p:nvGraphicFramePr>
        <p:xfrm>
          <a:off x="6884988" y="5330825"/>
          <a:ext cx="1579562" cy="457200"/>
        </p:xfrm>
        <a:graphic>
          <a:graphicData uri="http://schemas.openxmlformats.org/presentationml/2006/ole">
            <p:oleObj spid="_x0000_s12296" name="Equation" r:id="rId10" imgW="787400" imgH="228600" progId="Equation.DSMT4">
              <p:embed/>
            </p:oleObj>
          </a:graphicData>
        </a:graphic>
      </p:graphicFrame>
      <p:sp>
        <p:nvSpPr>
          <p:cNvPr id="12316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2297" name="Object 38"/>
          <p:cNvGraphicFramePr>
            <a:graphicFrameLocks noChangeAspect="1"/>
          </p:cNvGraphicFramePr>
          <p:nvPr/>
        </p:nvGraphicFramePr>
        <p:xfrm>
          <a:off x="2646363" y="5470525"/>
          <a:ext cx="280987" cy="280988"/>
        </p:xfrm>
        <a:graphic>
          <a:graphicData uri="http://schemas.openxmlformats.org/presentationml/2006/ole">
            <p:oleObj spid="_x0000_s12297" name="Equation" r:id="rId11" imgW="139700" imgH="1397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Fractance : actual realization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spcBef>
                <a:spcPts val="1200"/>
              </a:spcBef>
              <a:buFontTx/>
              <a:buNone/>
              <a:defRPr/>
            </a:pPr>
            <a:r>
              <a:rPr lang="fr-FR" sz="2400" dirty="0" smtClean="0">
                <a:solidFill>
                  <a:schemeClr val="accent4"/>
                </a:solidFill>
              </a:rPr>
              <a:t>Electric circuit </a:t>
            </a:r>
            <a:r>
              <a:rPr lang="fr-FR" sz="2400" dirty="0" err="1" smtClean="0">
                <a:solidFill>
                  <a:schemeClr val="accent4"/>
                </a:solidFill>
              </a:rPr>
              <a:t>explicitly</a:t>
            </a:r>
            <a:r>
              <a:rPr lang="fr-FR" sz="2400" dirty="0" smtClean="0">
                <a:solidFill>
                  <a:schemeClr val="accent4"/>
                </a:solidFill>
              </a:rPr>
              <a:t> </a:t>
            </a:r>
            <a:r>
              <a:rPr lang="fr-FR" sz="2400" dirty="0" err="1" smtClean="0">
                <a:solidFill>
                  <a:schemeClr val="accent4"/>
                </a:solidFill>
              </a:rPr>
              <a:t>built</a:t>
            </a:r>
            <a:r>
              <a:rPr lang="fr-FR" sz="2400" dirty="0" smtClean="0">
                <a:solidFill>
                  <a:schemeClr val="accent4"/>
                </a:solidFill>
              </a:rPr>
              <a:t> in </a:t>
            </a:r>
            <a:r>
              <a:rPr lang="fr-FR" sz="2400" dirty="0" err="1" smtClean="0">
                <a:solidFill>
                  <a:schemeClr val="accent4"/>
                </a:solidFill>
              </a:rPr>
              <a:t>order</a:t>
            </a:r>
            <a:r>
              <a:rPr lang="fr-FR" sz="2400" dirty="0" smtClean="0">
                <a:solidFill>
                  <a:schemeClr val="accent4"/>
                </a:solidFill>
              </a:rPr>
              <a:t> to proof the existence of a </a:t>
            </a:r>
            <a:r>
              <a:rPr lang="fr-FR" sz="2400" dirty="0" err="1" smtClean="0">
                <a:solidFill>
                  <a:schemeClr val="accent4"/>
                </a:solidFill>
              </a:rPr>
              <a:t>fractance</a:t>
            </a:r>
            <a:r>
              <a:rPr lang="fr-FR" sz="2400" dirty="0" smtClean="0">
                <a:solidFill>
                  <a:schemeClr val="accent4"/>
                </a:solidFill>
              </a:rPr>
              <a:t> </a:t>
            </a:r>
            <a:r>
              <a:rPr lang="fr-FR" sz="2400" dirty="0" err="1" smtClean="0">
                <a:solidFill>
                  <a:schemeClr val="accent4"/>
                </a:solidFill>
              </a:rPr>
              <a:t>element</a:t>
            </a:r>
            <a:r>
              <a:rPr lang="fr-FR" sz="2400" dirty="0" smtClean="0">
                <a:solidFill>
                  <a:schemeClr val="accent4"/>
                </a:solidFill>
              </a:rPr>
              <a:t> </a:t>
            </a:r>
            <a:r>
              <a:rPr lang="fr-FR" sz="2400" dirty="0" err="1" smtClean="0">
                <a:solidFill>
                  <a:schemeClr val="accent4"/>
                </a:solidFill>
              </a:rPr>
              <a:t>with</a:t>
            </a:r>
            <a:r>
              <a:rPr lang="fr-FR" sz="2400" dirty="0" smtClean="0">
                <a:solidFill>
                  <a:schemeClr val="accent4"/>
                </a:solidFill>
              </a:rPr>
              <a:t> s = 1/2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892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892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8929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38930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2716213"/>
            <a:ext cx="7623175" cy="29702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1528" y="468000"/>
            <a:ext cx="8624984" cy="5940000"/>
          </a:xfrm>
          <a:prstGeom prst="rect">
            <a:avLst/>
          </a:prstGeom>
          <a:solidFill>
            <a:srgbClr val="92D050"/>
          </a:solidFill>
          <a:ln>
            <a:solidFill>
              <a:schemeClr val="accent4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09959" name="AutoShape 2" descr="http://www.newscientist.com/data/images/archive/2802/280245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0996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5475"/>
            <a:ext cx="8210550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17"/>
          <p:cNvSpPr/>
          <p:nvPr/>
        </p:nvSpPr>
        <p:spPr>
          <a:xfrm>
            <a:off x="1171575" y="739775"/>
            <a:ext cx="504825" cy="869950"/>
          </a:xfrm>
          <a:custGeom>
            <a:avLst/>
            <a:gdLst>
              <a:gd name="connsiteX0" fmla="*/ 504825 w 504825"/>
              <a:gd name="connsiteY0" fmla="*/ 107950 h 869950"/>
              <a:gd name="connsiteX1" fmla="*/ 247650 w 504825"/>
              <a:gd name="connsiteY1" fmla="*/ 127000 h 869950"/>
              <a:gd name="connsiteX2" fmla="*/ 0 w 504825"/>
              <a:gd name="connsiteY2" fmla="*/ 869950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25" h="869950">
                <a:moveTo>
                  <a:pt x="504825" y="107950"/>
                </a:moveTo>
                <a:cubicBezTo>
                  <a:pt x="418306" y="53975"/>
                  <a:pt x="331788" y="0"/>
                  <a:pt x="247650" y="127000"/>
                </a:cubicBezTo>
                <a:cubicBezTo>
                  <a:pt x="163513" y="254000"/>
                  <a:pt x="81756" y="561975"/>
                  <a:pt x="0" y="869950"/>
                </a:cubicBezTo>
              </a:path>
            </a:pathLst>
          </a:custGeom>
          <a:ln w="38100">
            <a:solidFill>
              <a:srgbClr val="FF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09962" name="TextBox 18"/>
          <p:cNvSpPr txBox="1">
            <a:spLocks noChangeArrowheads="1"/>
          </p:cNvSpPr>
          <p:nvPr/>
        </p:nvSpPr>
        <p:spPr bwMode="auto">
          <a:xfrm>
            <a:off x="1485900" y="600075"/>
            <a:ext cx="2057400" cy="523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May 2008</a:t>
            </a:r>
          </a:p>
        </p:txBody>
      </p:sp>
      <p:sp>
        <p:nvSpPr>
          <p:cNvPr id="509963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17220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dirty="0" smtClean="0">
              <a:ea typeface="굴림" pitchFamily="34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dirty="0" smtClean="0">
              <a:ea typeface="굴림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Generalized law of Fractance</a:t>
            </a:r>
          </a:p>
        </p:txBody>
      </p:sp>
      <p:sp>
        <p:nvSpPr>
          <p:cNvPr id="133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One </a:t>
            </a:r>
            <a:r>
              <a:rPr lang="fr-FR" sz="2000" dirty="0" err="1" smtClean="0">
                <a:solidFill>
                  <a:schemeClr val="accent4"/>
                </a:solidFill>
              </a:rPr>
              <a:t>can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write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again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previous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equations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under</a:t>
            </a:r>
            <a:r>
              <a:rPr lang="fr-FR" sz="2000" dirty="0" smtClean="0">
                <a:solidFill>
                  <a:schemeClr val="accent4"/>
                </a:solidFill>
              </a:rPr>
              <a:t> the new </a:t>
            </a:r>
            <a:r>
              <a:rPr lang="fr-FR" sz="2000" dirty="0" err="1" smtClean="0">
                <a:solidFill>
                  <a:schemeClr val="accent4"/>
                </a:solidFill>
              </a:rPr>
              <a:t>form</a:t>
            </a:r>
            <a:r>
              <a:rPr lang="fr-FR" sz="2000" dirty="0" smtClean="0">
                <a:solidFill>
                  <a:schemeClr val="accent4"/>
                </a:solidFill>
              </a:rPr>
              <a:t>: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can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represented</a:t>
            </a:r>
            <a:r>
              <a:rPr lang="fr-FR" sz="2000" dirty="0" smtClean="0">
                <a:solidFill>
                  <a:schemeClr val="accent4"/>
                </a:solidFill>
              </a:rPr>
              <a:t> as a single </a:t>
            </a:r>
            <a:r>
              <a:rPr lang="fr-FR" sz="2000" dirty="0" err="1" smtClean="0">
                <a:solidFill>
                  <a:schemeClr val="accent4"/>
                </a:solidFill>
              </a:rPr>
              <a:t>equation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or				           </a:t>
            </a:r>
            <a:r>
              <a:rPr lang="fr-FR" sz="2000" dirty="0" err="1" smtClean="0">
                <a:solidFill>
                  <a:schemeClr val="accent4"/>
                </a:solidFill>
              </a:rPr>
              <a:t>with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13320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21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22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2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26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27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28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29" name="Rectangle 13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3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3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3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33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3334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3314" name="Object 22"/>
          <p:cNvGraphicFramePr>
            <a:graphicFrameLocks noChangeAspect="1"/>
          </p:cNvGraphicFramePr>
          <p:nvPr/>
        </p:nvGraphicFramePr>
        <p:xfrm>
          <a:off x="1849438" y="1960563"/>
          <a:ext cx="5405437" cy="1809750"/>
        </p:xfrm>
        <a:graphic>
          <a:graphicData uri="http://schemas.openxmlformats.org/presentationml/2006/ole">
            <p:oleObj spid="_x0000_s13314" name="Equation" r:id="rId4" imgW="2705040" imgH="901440" progId="Equation.DSMT4">
              <p:embed/>
            </p:oleObj>
          </a:graphicData>
        </a:graphic>
      </p:graphicFrame>
      <p:sp>
        <p:nvSpPr>
          <p:cNvPr id="13335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3315" name="Object 24"/>
          <p:cNvGraphicFramePr>
            <a:graphicFrameLocks noChangeAspect="1"/>
          </p:cNvGraphicFramePr>
          <p:nvPr/>
        </p:nvGraphicFramePr>
        <p:xfrm>
          <a:off x="584200" y="4422775"/>
          <a:ext cx="3536950" cy="590550"/>
        </p:xfrm>
        <a:graphic>
          <a:graphicData uri="http://schemas.openxmlformats.org/presentationml/2006/ole">
            <p:oleObj spid="_x0000_s13315" name="Equation" r:id="rId5" imgW="1600200" imgH="266400" progId="Equation.DSMT4">
              <p:embed/>
            </p:oleObj>
          </a:graphicData>
        </a:graphic>
      </p:graphicFrame>
      <p:sp>
        <p:nvSpPr>
          <p:cNvPr id="13336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3316" name="Object 26"/>
          <p:cNvGraphicFramePr>
            <a:graphicFrameLocks noChangeAspect="1"/>
          </p:cNvGraphicFramePr>
          <p:nvPr/>
        </p:nvGraphicFramePr>
        <p:xfrm>
          <a:off x="635000" y="5586413"/>
          <a:ext cx="3263900" cy="585787"/>
        </p:xfrm>
        <a:graphic>
          <a:graphicData uri="http://schemas.openxmlformats.org/presentationml/2006/ole">
            <p:oleObj spid="_x0000_s13316" name="Equation" r:id="rId6" imgW="1485720" imgH="266400" progId="Equation.DSMT4">
              <p:embed/>
            </p:oleObj>
          </a:graphicData>
        </a:graphic>
      </p:graphicFrame>
      <p:sp>
        <p:nvSpPr>
          <p:cNvPr id="13337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3317" name="Object 28"/>
          <p:cNvGraphicFramePr>
            <a:graphicFrameLocks noChangeAspect="1"/>
          </p:cNvGraphicFramePr>
          <p:nvPr/>
        </p:nvGraphicFramePr>
        <p:xfrm>
          <a:off x="4746625" y="4498975"/>
          <a:ext cx="3895725" cy="1468438"/>
        </p:xfrm>
        <a:graphic>
          <a:graphicData uri="http://schemas.openxmlformats.org/presentationml/2006/ole">
            <p:oleObj spid="_x0000_s13317" name="Equation" r:id="rId7" imgW="1942920" imgH="73656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77225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Generalized law of Fractance</a:t>
            </a:r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462088"/>
            <a:ext cx="8277225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If   		          the </a:t>
            </a:r>
            <a:r>
              <a:rPr lang="fr-FR" sz="2000" dirty="0" err="1" smtClean="0">
                <a:solidFill>
                  <a:schemeClr val="accent4"/>
                </a:solidFill>
              </a:rPr>
              <a:t>equation</a:t>
            </a:r>
            <a:r>
              <a:rPr lang="fr-FR" sz="2000" dirty="0" smtClean="0">
                <a:solidFill>
                  <a:schemeClr val="accent4"/>
                </a:solidFill>
              </a:rPr>
              <a:t> stands for a </a:t>
            </a:r>
            <a:r>
              <a:rPr lang="fr-FR" sz="2000" dirty="0" err="1" smtClean="0">
                <a:solidFill>
                  <a:srgbClr val="FF0000"/>
                </a:solidFill>
              </a:rPr>
              <a:t>resistor</a:t>
            </a:r>
            <a:r>
              <a:rPr lang="fr-FR" sz="2000" dirty="0" smtClean="0">
                <a:solidFill>
                  <a:schemeClr val="accent4"/>
                </a:solidFill>
              </a:rPr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if			          </a:t>
            </a:r>
            <a:r>
              <a:rPr lang="fr-FR" sz="2000" dirty="0" err="1" smtClean="0">
                <a:solidFill>
                  <a:schemeClr val="accent4"/>
                </a:solidFill>
              </a:rPr>
              <a:t>there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rgbClr val="FF0000"/>
                </a:solidFill>
              </a:rPr>
              <a:t>capacitor</a:t>
            </a:r>
            <a:r>
              <a:rPr lang="fr-FR" sz="2000" dirty="0" smtClean="0">
                <a:solidFill>
                  <a:schemeClr val="accent4"/>
                </a:solidFill>
              </a:rPr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if			          </a:t>
            </a:r>
            <a:r>
              <a:rPr lang="fr-FR" sz="2000" dirty="0" err="1" smtClean="0">
                <a:solidFill>
                  <a:schemeClr val="accent4"/>
                </a:solidFill>
              </a:rPr>
              <a:t>there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an </a:t>
            </a:r>
            <a:r>
              <a:rPr lang="fr-FR" sz="2000" dirty="0" err="1" smtClean="0">
                <a:solidFill>
                  <a:srgbClr val="FF0000"/>
                </a:solidFill>
              </a:rPr>
              <a:t>inductor</a:t>
            </a:r>
            <a:r>
              <a:rPr lang="fr-FR" sz="2000" dirty="0" smtClean="0">
                <a:solidFill>
                  <a:schemeClr val="accent4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For </a:t>
            </a:r>
            <a:r>
              <a:rPr lang="fr-FR" sz="2000" dirty="0" err="1" smtClean="0">
                <a:solidFill>
                  <a:schemeClr val="accent4"/>
                </a:solidFill>
              </a:rPr>
              <a:t>arbitrarily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chosen</a:t>
            </a:r>
            <a:r>
              <a:rPr lang="fr-FR" sz="2000" dirty="0" smtClean="0">
                <a:solidFill>
                  <a:schemeClr val="accent4"/>
                </a:solidFill>
              </a:rPr>
              <a:t> 	            </a:t>
            </a:r>
            <a:r>
              <a:rPr lang="fr-FR" sz="2000" dirty="0" err="1" smtClean="0">
                <a:solidFill>
                  <a:schemeClr val="accent4"/>
                </a:solidFill>
              </a:rPr>
              <a:t>between</a:t>
            </a:r>
            <a:r>
              <a:rPr lang="fr-FR" sz="2000" dirty="0" smtClean="0">
                <a:solidFill>
                  <a:schemeClr val="accent4"/>
                </a:solidFill>
              </a:rPr>
              <a:t> 0 and 1 </a:t>
            </a:r>
            <a:r>
              <a:rPr lang="fr-FR" sz="2000" dirty="0" err="1" smtClean="0">
                <a:solidFill>
                  <a:schemeClr val="accent4"/>
                </a:solidFill>
              </a:rPr>
              <a:t>there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rgbClr val="FF0000"/>
                </a:solidFill>
              </a:rPr>
              <a:t>fractor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device</a:t>
            </a:r>
            <a:r>
              <a:rPr lang="fr-FR" sz="2000" dirty="0" smtClean="0">
                <a:solidFill>
                  <a:schemeClr val="accent4"/>
                </a:solidFill>
              </a:rPr>
              <a:t>.	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All </a:t>
            </a:r>
            <a:r>
              <a:rPr lang="fr-FR" sz="2000" dirty="0" err="1" smtClean="0">
                <a:solidFill>
                  <a:schemeClr val="accent4"/>
                </a:solidFill>
              </a:rPr>
              <a:t>those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equations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can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represented</a:t>
            </a:r>
            <a:r>
              <a:rPr lang="fr-FR" sz="2000" dirty="0" smtClean="0">
                <a:solidFill>
                  <a:schemeClr val="accent4"/>
                </a:solidFill>
              </a:rPr>
              <a:t> by the </a:t>
            </a:r>
            <a:r>
              <a:rPr lang="fr-FR" sz="2000" dirty="0" err="1" smtClean="0">
                <a:solidFill>
                  <a:schemeClr val="accent4"/>
                </a:solidFill>
              </a:rPr>
              <a:t>following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general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chart</a:t>
            </a:r>
            <a:r>
              <a:rPr lang="fr-FR" sz="2000" dirty="0" smtClean="0">
                <a:solidFill>
                  <a:schemeClr val="accent4"/>
                </a:solidFill>
              </a:rPr>
              <a:t> flow	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rgbClr val="0066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14344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45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46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51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52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53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54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55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56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5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5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59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361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4338" name="Object 26"/>
          <p:cNvGraphicFramePr>
            <a:graphicFrameLocks noChangeAspect="1"/>
          </p:cNvGraphicFramePr>
          <p:nvPr/>
        </p:nvGraphicFramePr>
        <p:xfrm>
          <a:off x="995363" y="2000250"/>
          <a:ext cx="1862137" cy="488950"/>
        </p:xfrm>
        <a:graphic>
          <a:graphicData uri="http://schemas.openxmlformats.org/presentationml/2006/ole">
            <p:oleObj spid="_x0000_s14338" name="Equation" r:id="rId4" imgW="927000" imgH="228600" progId="Equation.DSMT4">
              <p:embed/>
            </p:oleObj>
          </a:graphicData>
        </a:graphic>
      </p:graphicFrame>
      <p:sp>
        <p:nvSpPr>
          <p:cNvPr id="14362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4339" name="Object 28"/>
          <p:cNvGraphicFramePr>
            <a:graphicFrameLocks noChangeAspect="1"/>
          </p:cNvGraphicFramePr>
          <p:nvPr/>
        </p:nvGraphicFramePr>
        <p:xfrm>
          <a:off x="984250" y="2582863"/>
          <a:ext cx="1925638" cy="457200"/>
        </p:xfrm>
        <a:graphic>
          <a:graphicData uri="http://schemas.openxmlformats.org/presentationml/2006/ole">
            <p:oleObj spid="_x0000_s14339" name="Equation" r:id="rId5" imgW="965200" imgH="228600" progId="Equation.DSMT4">
              <p:embed/>
            </p:oleObj>
          </a:graphicData>
        </a:graphic>
      </p:graphicFrame>
      <p:sp>
        <p:nvSpPr>
          <p:cNvPr id="14363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4340" name="Object 30"/>
          <p:cNvGraphicFramePr>
            <a:graphicFrameLocks noChangeAspect="1"/>
          </p:cNvGraphicFramePr>
          <p:nvPr/>
        </p:nvGraphicFramePr>
        <p:xfrm>
          <a:off x="971550" y="3200400"/>
          <a:ext cx="1925638" cy="457200"/>
        </p:xfrm>
        <a:graphic>
          <a:graphicData uri="http://schemas.openxmlformats.org/presentationml/2006/ole">
            <p:oleObj spid="_x0000_s14340" name="Equation" r:id="rId6" imgW="965200" imgH="228600" progId="Equation.DSMT4">
              <p:embed/>
            </p:oleObj>
          </a:graphicData>
        </a:graphic>
      </p:graphicFrame>
      <p:sp>
        <p:nvSpPr>
          <p:cNvPr id="14364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4341" name="Object 34"/>
          <p:cNvGraphicFramePr>
            <a:graphicFrameLocks noChangeAspect="1"/>
          </p:cNvGraphicFramePr>
          <p:nvPr/>
        </p:nvGraphicFramePr>
        <p:xfrm>
          <a:off x="3125788" y="3821113"/>
          <a:ext cx="895350" cy="457200"/>
        </p:xfrm>
        <a:graphic>
          <a:graphicData uri="http://schemas.openxmlformats.org/presentationml/2006/ole">
            <p:oleObj spid="_x0000_s14341" name="Equation" r:id="rId7" imgW="444307" imgH="228501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77225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Generalized Fractance (chart flow)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462088"/>
            <a:ext cx="8277225" cy="5038725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000" smtClean="0">
                <a:solidFill>
                  <a:srgbClr val="006600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000" smtClean="0">
                <a:solidFill>
                  <a:srgbClr val="0066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5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59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60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39961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825" y="1720850"/>
            <a:ext cx="6610350" cy="47307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Memfractance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000" smtClean="0">
                <a:solidFill>
                  <a:srgbClr val="006600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000" smtClean="0">
                <a:solidFill>
                  <a:srgbClr val="0066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7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83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098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40985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68550"/>
            <a:ext cx="4024313" cy="2805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40986" name="Picture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425" y="2349500"/>
            <a:ext cx="3965575" cy="28384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Memristor, memcapacitor, meminductor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A </a:t>
            </a:r>
            <a:r>
              <a:rPr lang="fr-FR" sz="2000" dirty="0" err="1" smtClean="0">
                <a:solidFill>
                  <a:schemeClr val="accent4"/>
                </a:solidFill>
              </a:rPr>
              <a:t>memristor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resistor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variable </a:t>
            </a:r>
            <a:r>
              <a:rPr lang="fr-FR" sz="2000" dirty="0" err="1" smtClean="0">
                <a:solidFill>
                  <a:schemeClr val="accent4"/>
                </a:solidFill>
              </a:rPr>
              <a:t>with</a:t>
            </a:r>
            <a:r>
              <a:rPr lang="fr-FR" sz="2000" dirty="0" smtClean="0">
                <a:solidFill>
                  <a:schemeClr val="accent4"/>
                </a:solidFill>
              </a:rPr>
              <a:t> respect to the time,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depending</a:t>
            </a:r>
            <a:r>
              <a:rPr lang="fr-FR" sz="2000" dirty="0" smtClean="0">
                <a:solidFill>
                  <a:schemeClr val="accent4"/>
                </a:solidFill>
              </a:rPr>
              <a:t> on the </a:t>
            </a:r>
            <a:r>
              <a:rPr lang="fr-FR" sz="2000" dirty="0" err="1" smtClean="0">
                <a:solidFill>
                  <a:schemeClr val="accent4"/>
                </a:solidFill>
              </a:rPr>
              <a:t>quantity</a:t>
            </a:r>
            <a:r>
              <a:rPr lang="fr-FR" sz="2000" dirty="0" smtClean="0">
                <a:solidFill>
                  <a:schemeClr val="accent4"/>
                </a:solidFill>
              </a:rPr>
              <a:t> of the </a:t>
            </a:r>
            <a:r>
              <a:rPr lang="fr-FR" sz="2000" dirty="0" err="1" smtClean="0">
                <a:solidFill>
                  <a:schemeClr val="accent4"/>
                </a:solidFill>
              </a:rPr>
              <a:t>electric</a:t>
            </a:r>
            <a:r>
              <a:rPr lang="fr-FR" sz="2000" dirty="0" smtClean="0">
                <a:solidFill>
                  <a:schemeClr val="accent4"/>
                </a:solidFill>
              </a:rPr>
              <a:t> charge  </a:t>
            </a: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was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passed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through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it</a:t>
            </a:r>
            <a:r>
              <a:rPr lang="fr-FR" sz="2000" dirty="0" smtClean="0">
                <a:solidFill>
                  <a:schemeClr val="accent4"/>
                </a:solidFill>
              </a:rPr>
              <a:t> (</a:t>
            </a:r>
            <a:r>
              <a:rPr lang="fr-FR" sz="2000" dirty="0" err="1" smtClean="0">
                <a:solidFill>
                  <a:schemeClr val="accent4"/>
                </a:solidFill>
              </a:rPr>
              <a:t>since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given</a:t>
            </a:r>
            <a:r>
              <a:rPr lang="fr-FR" sz="2000" dirty="0" smtClean="0">
                <a:solidFill>
                  <a:schemeClr val="accent4"/>
                </a:solidFill>
              </a:rPr>
              <a:t> initial time) :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instead</a:t>
            </a:r>
            <a:r>
              <a:rPr lang="fr-FR" sz="2000" dirty="0" smtClean="0">
                <a:solidFill>
                  <a:schemeClr val="accent4"/>
                </a:solidFill>
              </a:rPr>
              <a:t> of       , </a:t>
            </a: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have			          as for </a:t>
            </a:r>
            <a:r>
              <a:rPr lang="fr-FR" sz="2000" dirty="0" err="1" smtClean="0">
                <a:solidFill>
                  <a:schemeClr val="accent4"/>
                </a:solidFill>
              </a:rPr>
              <a:t>example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In 2009, </a:t>
            </a:r>
            <a:r>
              <a:rPr lang="fr-FR" sz="2000" dirty="0" err="1" smtClean="0">
                <a:solidFill>
                  <a:schemeClr val="accent4"/>
                </a:solidFill>
              </a:rPr>
              <a:t>after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discovery</a:t>
            </a:r>
            <a:r>
              <a:rPr lang="fr-FR" sz="2000" dirty="0" smtClean="0">
                <a:solidFill>
                  <a:schemeClr val="accent4"/>
                </a:solidFill>
              </a:rPr>
              <a:t> of the H.P. Lab.  L. O. </a:t>
            </a:r>
            <a:r>
              <a:rPr lang="fr-FR" sz="2000" dirty="0" err="1" smtClean="0">
                <a:solidFill>
                  <a:schemeClr val="accent4"/>
                </a:solidFill>
              </a:rPr>
              <a:t>Chua</a:t>
            </a:r>
            <a:r>
              <a:rPr lang="fr-FR" sz="2000" dirty="0" smtClean="0">
                <a:solidFill>
                  <a:schemeClr val="accent4"/>
                </a:solidFill>
              </a:rPr>
              <a:t>  </a:t>
            </a:r>
            <a:r>
              <a:rPr lang="fr-FR" sz="2000" dirty="0" err="1" smtClean="0">
                <a:solidFill>
                  <a:schemeClr val="accent4"/>
                </a:solidFill>
              </a:rPr>
              <a:t>generalized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the </a:t>
            </a:r>
            <a:r>
              <a:rPr lang="fr-FR" sz="2000" dirty="0" err="1" smtClean="0">
                <a:solidFill>
                  <a:schemeClr val="accent4"/>
                </a:solidFill>
              </a:rPr>
              <a:t>idea</a:t>
            </a:r>
            <a:r>
              <a:rPr lang="fr-FR" sz="2000" dirty="0" smtClean="0">
                <a:solidFill>
                  <a:schemeClr val="accent4"/>
                </a:solidFill>
              </a:rPr>
              <a:t> of </a:t>
            </a:r>
            <a:r>
              <a:rPr lang="fr-FR" sz="2000" dirty="0" err="1" smtClean="0">
                <a:solidFill>
                  <a:schemeClr val="accent4"/>
                </a:solidFill>
              </a:rPr>
              <a:t>memory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element</a:t>
            </a:r>
            <a:r>
              <a:rPr lang="fr-FR" sz="2000" dirty="0" smtClean="0">
                <a:solidFill>
                  <a:schemeClr val="accent4"/>
                </a:solidFill>
              </a:rPr>
              <a:t> to </a:t>
            </a:r>
            <a:r>
              <a:rPr lang="fr-FR" sz="2000" dirty="0" err="1" smtClean="0">
                <a:solidFill>
                  <a:schemeClr val="accent4"/>
                </a:solidFill>
              </a:rPr>
              <a:t>two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other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elements</a:t>
            </a:r>
            <a:r>
              <a:rPr lang="fr-FR" sz="2000" dirty="0" smtClean="0">
                <a:solidFill>
                  <a:schemeClr val="accent4"/>
                </a:solidFill>
              </a:rPr>
              <a:t>: the </a:t>
            </a:r>
            <a:r>
              <a:rPr lang="fr-FR" sz="2000" dirty="0" err="1" smtClean="0">
                <a:solidFill>
                  <a:schemeClr val="accent4"/>
                </a:solidFill>
              </a:rPr>
              <a:t>memcapacitor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and the </a:t>
            </a:r>
            <a:r>
              <a:rPr lang="fr-FR" sz="2000" dirty="0" err="1" smtClean="0">
                <a:solidFill>
                  <a:schemeClr val="accent4"/>
                </a:solidFill>
              </a:rPr>
              <a:t>meminductor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rgbClr val="0066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68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69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70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7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7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73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74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75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7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77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78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79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80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81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8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83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84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85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86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8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388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5362" name="Object 28"/>
          <p:cNvGraphicFramePr>
            <a:graphicFrameLocks noChangeAspect="1"/>
          </p:cNvGraphicFramePr>
          <p:nvPr/>
        </p:nvGraphicFramePr>
        <p:xfrm>
          <a:off x="3346450" y="2441575"/>
          <a:ext cx="2212975" cy="457200"/>
        </p:xfrm>
        <a:graphic>
          <a:graphicData uri="http://schemas.openxmlformats.org/presentationml/2006/ole">
            <p:oleObj spid="_x0000_s15362" name="Equation" r:id="rId4" imgW="1091880" imgH="228600" progId="Equation.DSMT4">
              <p:embed/>
            </p:oleObj>
          </a:graphicData>
        </a:graphic>
      </p:graphicFrame>
      <p:sp>
        <p:nvSpPr>
          <p:cNvPr id="15389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5363" name="Object 30"/>
          <p:cNvGraphicFramePr>
            <a:graphicFrameLocks noChangeAspect="1"/>
          </p:cNvGraphicFramePr>
          <p:nvPr/>
        </p:nvGraphicFramePr>
        <p:xfrm>
          <a:off x="1735138" y="2454275"/>
          <a:ext cx="312737" cy="331788"/>
        </p:xfrm>
        <a:graphic>
          <a:graphicData uri="http://schemas.openxmlformats.org/presentationml/2006/ole">
            <p:oleObj spid="_x0000_s15363" name="Equation" r:id="rId5" imgW="152268" imgH="164957" progId="Equation.DSMT4">
              <p:embed/>
            </p:oleObj>
          </a:graphicData>
        </a:graphic>
      </p:graphicFrame>
      <p:sp>
        <p:nvSpPr>
          <p:cNvPr id="15390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15391" name="Picture 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7888" y="4306888"/>
            <a:ext cx="5024437" cy="21113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graphicFrame>
        <p:nvGraphicFramePr>
          <p:cNvPr id="15364" name="Object 31"/>
          <p:cNvGraphicFramePr>
            <a:graphicFrameLocks noChangeAspect="1"/>
          </p:cNvGraphicFramePr>
          <p:nvPr/>
        </p:nvGraphicFramePr>
        <p:xfrm>
          <a:off x="1966913" y="2868613"/>
          <a:ext cx="4221162" cy="482600"/>
        </p:xfrm>
        <a:graphic>
          <a:graphicData uri="http://schemas.openxmlformats.org/presentationml/2006/ole">
            <p:oleObj spid="_x0000_s15364" name="Equation" r:id="rId7" imgW="2082600" imgH="2412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dirty="0" err="1" smtClean="0">
                <a:solidFill>
                  <a:srgbClr val="000099"/>
                </a:solidFill>
              </a:rPr>
              <a:t>Memristor</a:t>
            </a:r>
            <a:r>
              <a:rPr lang="fr-FR" sz="2800" b="1" dirty="0" smtClean="0">
                <a:solidFill>
                  <a:srgbClr val="000099"/>
                </a:solidFill>
              </a:rPr>
              <a:t>, </a:t>
            </a:r>
            <a:r>
              <a:rPr lang="fr-FR" sz="2800" b="1" dirty="0" err="1" smtClean="0">
                <a:solidFill>
                  <a:srgbClr val="000099"/>
                </a:solidFill>
              </a:rPr>
              <a:t>memcapacitor</a:t>
            </a:r>
            <a:r>
              <a:rPr lang="fr-FR" sz="2800" b="1" dirty="0" smtClean="0">
                <a:solidFill>
                  <a:srgbClr val="000099"/>
                </a:solidFill>
              </a:rPr>
              <a:t>, </a:t>
            </a:r>
            <a:r>
              <a:rPr lang="fr-FR" sz="2800" b="1" dirty="0" err="1" smtClean="0">
                <a:solidFill>
                  <a:srgbClr val="000099"/>
                </a:solidFill>
              </a:rPr>
              <a:t>meminductor</a:t>
            </a:r>
            <a:endParaRPr lang="fr-FR" sz="2800" b="1" dirty="0" smtClean="0">
              <a:solidFill>
                <a:srgbClr val="000099"/>
              </a:solidFill>
            </a:endParaRPr>
          </a:p>
        </p:txBody>
      </p:sp>
      <p:sp>
        <p:nvSpPr>
          <p:cNvPr id="163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A </a:t>
            </a:r>
            <a:r>
              <a:rPr lang="fr-FR" sz="2000" dirty="0" err="1" smtClean="0">
                <a:solidFill>
                  <a:srgbClr val="FF0000"/>
                </a:solidFill>
              </a:rPr>
              <a:t>memristor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resistor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variable </a:t>
            </a:r>
            <a:r>
              <a:rPr lang="fr-FR" sz="2000" dirty="0" err="1" smtClean="0">
                <a:solidFill>
                  <a:schemeClr val="accent4"/>
                </a:solidFill>
              </a:rPr>
              <a:t>with</a:t>
            </a:r>
            <a:r>
              <a:rPr lang="fr-FR" sz="2000" dirty="0" smtClean="0">
                <a:solidFill>
                  <a:schemeClr val="accent4"/>
                </a:solidFill>
              </a:rPr>
              <a:t> respect to the time,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depending</a:t>
            </a:r>
            <a:r>
              <a:rPr lang="fr-FR" sz="2000" dirty="0" smtClean="0">
                <a:solidFill>
                  <a:schemeClr val="accent4"/>
                </a:solidFill>
              </a:rPr>
              <a:t> on the </a:t>
            </a:r>
            <a:r>
              <a:rPr lang="fr-FR" sz="2000" dirty="0" err="1" smtClean="0">
                <a:solidFill>
                  <a:schemeClr val="accent4"/>
                </a:solidFill>
              </a:rPr>
              <a:t>quantity</a:t>
            </a:r>
            <a:r>
              <a:rPr lang="fr-FR" sz="2000" dirty="0" smtClean="0">
                <a:solidFill>
                  <a:schemeClr val="accent4"/>
                </a:solidFill>
              </a:rPr>
              <a:t> of the </a:t>
            </a:r>
            <a:r>
              <a:rPr lang="fr-FR" sz="2000" dirty="0" err="1" smtClean="0">
                <a:solidFill>
                  <a:schemeClr val="accent4"/>
                </a:solidFill>
              </a:rPr>
              <a:t>electric</a:t>
            </a:r>
            <a:r>
              <a:rPr lang="fr-FR" sz="2000" dirty="0" smtClean="0">
                <a:solidFill>
                  <a:schemeClr val="accent4"/>
                </a:solidFill>
              </a:rPr>
              <a:t> charge  </a:t>
            </a: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was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passed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through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it</a:t>
            </a:r>
            <a:r>
              <a:rPr lang="fr-FR" sz="2000" dirty="0" smtClean="0">
                <a:solidFill>
                  <a:schemeClr val="accent4"/>
                </a:solidFill>
              </a:rPr>
              <a:t> (</a:t>
            </a:r>
            <a:r>
              <a:rPr lang="fr-FR" sz="2000" dirty="0" err="1" smtClean="0">
                <a:solidFill>
                  <a:schemeClr val="accent4"/>
                </a:solidFill>
              </a:rPr>
              <a:t>since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given</a:t>
            </a:r>
            <a:r>
              <a:rPr lang="fr-FR" sz="2000" dirty="0" smtClean="0">
                <a:solidFill>
                  <a:schemeClr val="accent4"/>
                </a:solidFill>
              </a:rPr>
              <a:t> initial time) :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Tx/>
              <a:buNone/>
              <a:defRPr/>
            </a:pPr>
            <a:endParaRPr lang="fr-FR" sz="24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In the </a:t>
            </a:r>
            <a:r>
              <a:rPr lang="fr-FR" sz="2000" dirty="0" err="1" smtClean="0">
                <a:solidFill>
                  <a:schemeClr val="accent4"/>
                </a:solidFill>
              </a:rPr>
              <a:t>same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way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define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rgbClr val="FF0000"/>
                </a:solidFill>
              </a:rPr>
              <a:t>memcapacitor</a:t>
            </a:r>
            <a:endParaRPr lang="fr-FR" sz="2000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					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Example</a:t>
            </a:r>
            <a:r>
              <a:rPr lang="fr-FR" sz="2000" dirty="0" smtClean="0">
                <a:solidFill>
                  <a:schemeClr val="accent4"/>
                </a:solidFill>
              </a:rPr>
              <a:t>: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8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and a  </a:t>
            </a:r>
            <a:r>
              <a:rPr lang="fr-FR" sz="2000" dirty="0" err="1" smtClean="0">
                <a:solidFill>
                  <a:srgbClr val="FF0000"/>
                </a:solidFill>
              </a:rPr>
              <a:t>meminductor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Example</a:t>
            </a:r>
            <a:r>
              <a:rPr lang="fr-FR" sz="2000" dirty="0" smtClean="0">
                <a:solidFill>
                  <a:schemeClr val="accent4"/>
                </a:solidFill>
              </a:rPr>
              <a:t>:</a:t>
            </a:r>
          </a:p>
        </p:txBody>
      </p:sp>
      <p:sp>
        <p:nvSpPr>
          <p:cNvPr id="16393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394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395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39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39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39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399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00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01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02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03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04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05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06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0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08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09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1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11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12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13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1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6386" name="Object 27"/>
          <p:cNvGraphicFramePr>
            <a:graphicFrameLocks noChangeAspect="1"/>
          </p:cNvGraphicFramePr>
          <p:nvPr/>
        </p:nvGraphicFramePr>
        <p:xfrm>
          <a:off x="4965700" y="2117725"/>
          <a:ext cx="2212975" cy="457200"/>
        </p:xfrm>
        <a:graphic>
          <a:graphicData uri="http://schemas.openxmlformats.org/presentationml/2006/ole">
            <p:oleObj spid="_x0000_s16386" name="Equation" r:id="rId4" imgW="1091880" imgH="228600" progId="Equation.DSMT4">
              <p:embed/>
            </p:oleObj>
          </a:graphicData>
        </a:graphic>
      </p:graphicFrame>
      <p:sp>
        <p:nvSpPr>
          <p:cNvPr id="16415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16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6417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6387" name="Object 32"/>
          <p:cNvGraphicFramePr>
            <a:graphicFrameLocks noChangeAspect="1"/>
          </p:cNvGraphicFramePr>
          <p:nvPr/>
        </p:nvGraphicFramePr>
        <p:xfrm>
          <a:off x="5675313" y="2782888"/>
          <a:ext cx="2752725" cy="712787"/>
        </p:xfrm>
        <a:graphic>
          <a:graphicData uri="http://schemas.openxmlformats.org/presentationml/2006/ole">
            <p:oleObj spid="_x0000_s16387" name="Equation" r:id="rId5" imgW="1358640" imgH="355320" progId="Equation.DSMT4">
              <p:embed/>
            </p:oleObj>
          </a:graphicData>
        </a:graphic>
      </p:graphicFrame>
      <p:graphicFrame>
        <p:nvGraphicFramePr>
          <p:cNvPr id="16388" name="Object 34"/>
          <p:cNvGraphicFramePr>
            <a:graphicFrameLocks noChangeAspect="1"/>
          </p:cNvGraphicFramePr>
          <p:nvPr/>
        </p:nvGraphicFramePr>
        <p:xfrm>
          <a:off x="2547938" y="3562350"/>
          <a:ext cx="5334000" cy="1187450"/>
        </p:xfrm>
        <a:graphic>
          <a:graphicData uri="http://schemas.openxmlformats.org/presentationml/2006/ole">
            <p:oleObj spid="_x0000_s16388" name="Equation" r:id="rId6" imgW="2692400" imgH="596900" progId="Equation.DSMT4">
              <p:embed/>
            </p:oleObj>
          </a:graphicData>
        </a:graphic>
      </p:graphicFrame>
      <p:sp>
        <p:nvSpPr>
          <p:cNvPr id="16418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6389" name="Object 36"/>
          <p:cNvGraphicFramePr>
            <a:graphicFrameLocks noChangeAspect="1"/>
          </p:cNvGraphicFramePr>
          <p:nvPr/>
        </p:nvGraphicFramePr>
        <p:xfrm>
          <a:off x="3017838" y="4929188"/>
          <a:ext cx="2152650" cy="457200"/>
        </p:xfrm>
        <a:graphic>
          <a:graphicData uri="http://schemas.openxmlformats.org/presentationml/2006/ole">
            <p:oleObj spid="_x0000_s16389" name="Equation" r:id="rId7" imgW="1079280" imgH="228600" progId="Equation.DSMT4">
              <p:embed/>
            </p:oleObj>
          </a:graphicData>
        </a:graphic>
      </p:graphicFrame>
      <p:sp>
        <p:nvSpPr>
          <p:cNvPr id="16419" name="Rectangle 39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6390" name="Object 38"/>
          <p:cNvGraphicFramePr>
            <a:graphicFrameLocks noChangeAspect="1"/>
          </p:cNvGraphicFramePr>
          <p:nvPr/>
        </p:nvGraphicFramePr>
        <p:xfrm>
          <a:off x="1890713" y="5630863"/>
          <a:ext cx="3317875" cy="482600"/>
        </p:xfrm>
        <a:graphic>
          <a:graphicData uri="http://schemas.openxmlformats.org/presentationml/2006/ole">
            <p:oleObj spid="_x0000_s16390" name="Equation" r:id="rId8" imgW="1638300" imgH="2413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2</a:t>
            </a:r>
            <a:r>
              <a:rPr lang="fr-FR" sz="2800" b="1" baseline="30000" smtClean="0">
                <a:solidFill>
                  <a:srgbClr val="000099"/>
                </a:solidFill>
              </a:rPr>
              <a:t>nd</a:t>
            </a:r>
            <a:r>
              <a:rPr lang="fr-FR" sz="2800" b="1" smtClean="0">
                <a:solidFill>
                  <a:srgbClr val="000099"/>
                </a:solidFill>
              </a:rPr>
              <a:t> order Memristor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A 2</a:t>
            </a:r>
            <a:r>
              <a:rPr lang="fr-FR" sz="2000" baseline="30000" dirty="0" smtClean="0">
                <a:solidFill>
                  <a:schemeClr val="accent4"/>
                </a:solidFill>
              </a:rPr>
              <a:t>nd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order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memristor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a new </a:t>
            </a:r>
            <a:r>
              <a:rPr lang="fr-FR" sz="2000" dirty="0" err="1" smtClean="0">
                <a:solidFill>
                  <a:schemeClr val="accent4"/>
                </a:solidFill>
              </a:rPr>
              <a:t>element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extends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memresistor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principle</a:t>
            </a:r>
            <a:r>
              <a:rPr lang="fr-FR" sz="2000" dirty="0" smtClean="0">
                <a:solidFill>
                  <a:schemeClr val="accent4"/>
                </a:solidFill>
              </a:rPr>
              <a:t> in </a:t>
            </a:r>
            <a:r>
              <a:rPr lang="fr-FR" sz="2000" dirty="0" err="1" smtClean="0">
                <a:solidFill>
                  <a:schemeClr val="accent4"/>
                </a:solidFill>
              </a:rPr>
              <a:t>order</a:t>
            </a:r>
            <a:r>
              <a:rPr lang="fr-FR" sz="2000" dirty="0" smtClean="0">
                <a:solidFill>
                  <a:schemeClr val="accent4"/>
                </a:solidFill>
              </a:rPr>
              <a:t> to </a:t>
            </a:r>
            <a:r>
              <a:rPr lang="fr-FR" sz="2000" dirty="0" err="1" smtClean="0">
                <a:solidFill>
                  <a:schemeClr val="accent4"/>
                </a:solidFill>
              </a:rPr>
              <a:t>connect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integral</a:t>
            </a:r>
            <a:r>
              <a:rPr lang="fr-FR" sz="2000" dirty="0" smtClean="0">
                <a:solidFill>
                  <a:schemeClr val="accent4"/>
                </a:solidFill>
              </a:rPr>
              <a:t> of the flux :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to the </a:t>
            </a:r>
            <a:r>
              <a:rPr lang="fr-FR" sz="2000" dirty="0" err="1" smtClean="0">
                <a:solidFill>
                  <a:schemeClr val="accent4"/>
                </a:solidFill>
              </a:rPr>
              <a:t>integral</a:t>
            </a:r>
            <a:r>
              <a:rPr lang="fr-FR" sz="2000" dirty="0" smtClean="0">
                <a:solidFill>
                  <a:schemeClr val="accent4"/>
                </a:solidFill>
              </a:rPr>
              <a:t> of the charge: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set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With</a:t>
            </a:r>
            <a:r>
              <a:rPr lang="fr-FR" sz="2000" dirty="0" smtClean="0">
                <a:solidFill>
                  <a:schemeClr val="accent4"/>
                </a:solidFill>
              </a:rPr>
              <a:t> for </a:t>
            </a:r>
            <a:r>
              <a:rPr lang="fr-FR" sz="2000" dirty="0" err="1" smtClean="0">
                <a:solidFill>
                  <a:schemeClr val="accent4"/>
                </a:solidFill>
              </a:rPr>
              <a:t>example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The </a:t>
            </a:r>
            <a:r>
              <a:rPr lang="fr-FR" sz="2000" dirty="0" err="1" smtClean="0">
                <a:solidFill>
                  <a:schemeClr val="accent4"/>
                </a:solidFill>
              </a:rPr>
              <a:t>relationship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between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both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quantities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rgbClr val="0066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17417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18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19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20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2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2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23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24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25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2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27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28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29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30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31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3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33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34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35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36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3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38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7410" name="Object 28"/>
          <p:cNvGraphicFramePr>
            <a:graphicFrameLocks noChangeAspect="1"/>
          </p:cNvGraphicFramePr>
          <p:nvPr/>
        </p:nvGraphicFramePr>
        <p:xfrm>
          <a:off x="1582738" y="3698875"/>
          <a:ext cx="2444750" cy="457200"/>
        </p:xfrm>
        <a:graphic>
          <a:graphicData uri="http://schemas.openxmlformats.org/presentationml/2006/ole">
            <p:oleObj spid="_x0000_s17410" name="Equation" r:id="rId4" imgW="1206360" imgH="228600" progId="Equation.DSMT4">
              <p:embed/>
            </p:oleObj>
          </a:graphicData>
        </a:graphic>
      </p:graphicFrame>
      <p:sp>
        <p:nvSpPr>
          <p:cNvPr id="17439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7440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7411" name="Object 32"/>
          <p:cNvGraphicFramePr>
            <a:graphicFrameLocks noChangeAspect="1"/>
          </p:cNvGraphicFramePr>
          <p:nvPr/>
        </p:nvGraphicFramePr>
        <p:xfrm>
          <a:off x="2913063" y="4600575"/>
          <a:ext cx="3371850" cy="482600"/>
        </p:xfrm>
        <a:graphic>
          <a:graphicData uri="http://schemas.openxmlformats.org/presentationml/2006/ole">
            <p:oleObj spid="_x0000_s17411" name="Equation" r:id="rId5" imgW="1663560" imgH="241200" progId="Equation.DSMT4">
              <p:embed/>
            </p:oleObj>
          </a:graphicData>
        </a:graphic>
      </p:graphicFrame>
      <p:graphicFrame>
        <p:nvGraphicFramePr>
          <p:cNvPr id="17412" name="Object 27"/>
          <p:cNvGraphicFramePr>
            <a:graphicFrameLocks noChangeAspect="1"/>
          </p:cNvGraphicFramePr>
          <p:nvPr/>
        </p:nvGraphicFramePr>
        <p:xfrm>
          <a:off x="3795713" y="2847975"/>
          <a:ext cx="2114550" cy="706438"/>
        </p:xfrm>
        <a:graphic>
          <a:graphicData uri="http://schemas.openxmlformats.org/presentationml/2006/ole">
            <p:oleObj spid="_x0000_s17412" name="Equation" r:id="rId6" imgW="1066680" imgH="355320" progId="Equation.DSMT4">
              <p:embed/>
            </p:oleObj>
          </a:graphicData>
        </a:graphic>
      </p:graphicFrame>
      <p:graphicFrame>
        <p:nvGraphicFramePr>
          <p:cNvPr id="17413" name="Object 34"/>
          <p:cNvGraphicFramePr>
            <a:graphicFrameLocks noChangeAspect="1"/>
          </p:cNvGraphicFramePr>
          <p:nvPr/>
        </p:nvGraphicFramePr>
        <p:xfrm>
          <a:off x="6483350" y="2036763"/>
          <a:ext cx="2089150" cy="706437"/>
        </p:xfrm>
        <a:graphic>
          <a:graphicData uri="http://schemas.openxmlformats.org/presentationml/2006/ole">
            <p:oleObj spid="_x0000_s17413" name="Equation" r:id="rId7" imgW="1054080" imgH="355320" progId="Equation.DSMT4">
              <p:embed/>
            </p:oleObj>
          </a:graphicData>
        </a:graphic>
      </p:graphicFrame>
      <p:pic>
        <p:nvPicPr>
          <p:cNvPr id="17441" name="Picture 3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5525" y="3043238"/>
            <a:ext cx="781050" cy="17462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graphicFrame>
        <p:nvGraphicFramePr>
          <p:cNvPr id="17414" name="Object 36"/>
          <p:cNvGraphicFramePr>
            <a:graphicFrameLocks noChangeAspect="1"/>
          </p:cNvGraphicFramePr>
          <p:nvPr/>
        </p:nvGraphicFramePr>
        <p:xfrm>
          <a:off x="3036888" y="5716588"/>
          <a:ext cx="2960687" cy="533400"/>
        </p:xfrm>
        <a:graphic>
          <a:graphicData uri="http://schemas.openxmlformats.org/presentationml/2006/ole">
            <p:oleObj spid="_x0000_s17414" name="Equation" r:id="rId9" imgW="1460160" imgH="2664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400" b="1" smtClean="0">
                <a:solidFill>
                  <a:srgbClr val="000099"/>
                </a:solidFill>
              </a:rPr>
              <a:t>Memfractance: generalized constitutive relations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spcBef>
                <a:spcPts val="120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can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unify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previous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definitions</a:t>
            </a:r>
            <a:r>
              <a:rPr lang="fr-FR" sz="2000" dirty="0" smtClean="0">
                <a:solidFill>
                  <a:schemeClr val="accent4"/>
                </a:solidFill>
              </a:rPr>
              <a:t> of  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in </a:t>
            </a:r>
            <a:r>
              <a:rPr lang="fr-FR" sz="2000" dirty="0" err="1" smtClean="0">
                <a:solidFill>
                  <a:schemeClr val="accent4"/>
                </a:solidFill>
              </a:rPr>
              <a:t>only</a:t>
            </a:r>
            <a:r>
              <a:rPr lang="fr-FR" sz="2000" dirty="0" smtClean="0">
                <a:solidFill>
                  <a:schemeClr val="accent4"/>
                </a:solidFill>
              </a:rPr>
              <a:t> one: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The </a:t>
            </a:r>
            <a:r>
              <a:rPr lang="fr-FR" sz="2000" dirty="0" err="1" smtClean="0">
                <a:solidFill>
                  <a:schemeClr val="accent4"/>
                </a:solidFill>
              </a:rPr>
              <a:t>aim</a:t>
            </a:r>
            <a:r>
              <a:rPr lang="fr-FR" sz="2000" dirty="0" smtClean="0">
                <a:solidFill>
                  <a:schemeClr val="accent4"/>
                </a:solidFill>
              </a:rPr>
              <a:t>: </a:t>
            </a:r>
            <a:r>
              <a:rPr lang="fr-FR" sz="2000" dirty="0" err="1" smtClean="0">
                <a:solidFill>
                  <a:schemeClr val="accent4"/>
                </a:solidFill>
              </a:rPr>
              <a:t>it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possible to proof </a:t>
            </a:r>
            <a:r>
              <a:rPr lang="fr-FR" sz="2000" dirty="0" err="1" smtClean="0">
                <a:solidFill>
                  <a:schemeClr val="accent4"/>
                </a:solidFill>
              </a:rPr>
              <a:t>that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Ohm’s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laws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apply</a:t>
            </a:r>
            <a:r>
              <a:rPr lang="fr-FR" sz="2000" dirty="0" smtClean="0">
                <a:solidFill>
                  <a:schemeClr val="accent4"/>
                </a:solidFill>
              </a:rPr>
              <a:t> to 1</a:t>
            </a:r>
            <a:r>
              <a:rPr lang="fr-FR" sz="2000" baseline="30000" dirty="0" smtClean="0">
                <a:solidFill>
                  <a:schemeClr val="accent4"/>
                </a:solidFill>
              </a:rPr>
              <a:t>st</a:t>
            </a:r>
            <a:r>
              <a:rPr lang="fr-FR" sz="2000" dirty="0" smtClean="0">
                <a:solidFill>
                  <a:schemeClr val="accent4"/>
                </a:solidFill>
              </a:rPr>
              <a:t>  and 2</a:t>
            </a:r>
            <a:r>
              <a:rPr lang="fr-FR" sz="2000" baseline="30000" dirty="0" smtClean="0">
                <a:solidFill>
                  <a:schemeClr val="accent4"/>
                </a:solidFill>
              </a:rPr>
              <a:t>nd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memristor</a:t>
            </a:r>
            <a:r>
              <a:rPr lang="fr-FR" sz="2000" dirty="0" smtClean="0">
                <a:solidFill>
                  <a:schemeClr val="accent4"/>
                </a:solidFill>
              </a:rPr>
              <a:t>, </a:t>
            </a:r>
            <a:r>
              <a:rPr lang="fr-FR" sz="2000" dirty="0" err="1" smtClean="0">
                <a:solidFill>
                  <a:schemeClr val="accent4"/>
                </a:solidFill>
              </a:rPr>
              <a:t>meminductor</a:t>
            </a:r>
            <a:r>
              <a:rPr lang="fr-FR" sz="2000" dirty="0" smtClean="0">
                <a:solidFill>
                  <a:schemeClr val="accent4"/>
                </a:solidFill>
              </a:rPr>
              <a:t>, </a:t>
            </a:r>
            <a:r>
              <a:rPr lang="fr-FR" sz="2000" dirty="0" err="1" smtClean="0">
                <a:solidFill>
                  <a:schemeClr val="accent4"/>
                </a:solidFill>
              </a:rPr>
              <a:t>memcapacitor</a:t>
            </a:r>
            <a:r>
              <a:rPr lang="fr-FR" sz="2000" dirty="0" smtClean="0">
                <a:solidFill>
                  <a:schemeClr val="accent4"/>
                </a:solidFill>
              </a:rPr>
              <a:t>.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know </a:t>
            </a:r>
            <a:r>
              <a:rPr lang="fr-FR" sz="2000" dirty="0" err="1" smtClean="0">
                <a:solidFill>
                  <a:schemeClr val="accent4"/>
                </a:solidFill>
              </a:rPr>
              <a:t>that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18439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1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5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6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7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8" name="Rectangle 13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5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5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5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53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5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55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57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8434" name="Object 26"/>
          <p:cNvGraphicFramePr>
            <a:graphicFrameLocks noChangeAspect="1"/>
          </p:cNvGraphicFramePr>
          <p:nvPr/>
        </p:nvGraphicFramePr>
        <p:xfrm>
          <a:off x="2217738" y="2016125"/>
          <a:ext cx="4203700" cy="1508125"/>
        </p:xfrm>
        <a:graphic>
          <a:graphicData uri="http://schemas.openxmlformats.org/presentationml/2006/ole">
            <p:oleObj spid="_x0000_s18434" name="Equation" r:id="rId4" imgW="2603160" imgH="939600" progId="Equation.DSMT4">
              <p:embed/>
            </p:oleObj>
          </a:graphicData>
        </a:graphic>
      </p:graphicFrame>
      <p:sp>
        <p:nvSpPr>
          <p:cNvPr id="18458" name="Rectangle 29"/>
          <p:cNvSpPr>
            <a:spLocks noChangeArrowheads="1"/>
          </p:cNvSpPr>
          <p:nvPr/>
        </p:nvSpPr>
        <p:spPr bwMode="auto">
          <a:xfrm>
            <a:off x="160338" y="30813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8435" name="Object 28"/>
          <p:cNvGraphicFramePr>
            <a:graphicFrameLocks noChangeAspect="1"/>
          </p:cNvGraphicFramePr>
          <p:nvPr/>
        </p:nvGraphicFramePr>
        <p:xfrm>
          <a:off x="3641725" y="4575175"/>
          <a:ext cx="1979613" cy="1543050"/>
        </p:xfrm>
        <a:graphic>
          <a:graphicData uri="http://schemas.openxmlformats.org/presentationml/2006/ole">
            <p:oleObj spid="_x0000_s18435" name="Equation" r:id="rId5" imgW="1231560" imgH="965160" progId="Equation.DSMT4">
              <p:embed/>
            </p:oleObj>
          </a:graphicData>
        </a:graphic>
      </p:graphicFrame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5072063" y="1522413"/>
          <a:ext cx="3181350" cy="366712"/>
        </p:xfrm>
        <a:graphic>
          <a:graphicData uri="http://schemas.openxmlformats.org/presentationml/2006/ole">
            <p:oleObj spid="_x0000_s18436" name="Equation" r:id="rId6" imgW="196848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Memfractance (Ohm’s laws)</a:t>
            </a:r>
          </a:p>
        </p:txBody>
      </p:sp>
      <p:sp>
        <p:nvSpPr>
          <p:cNvPr id="204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148262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It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possible to rewrite the </a:t>
            </a:r>
            <a:r>
              <a:rPr lang="fr-FR" sz="2000" dirty="0" err="1" smtClean="0">
                <a:solidFill>
                  <a:schemeClr val="accent4"/>
                </a:solidFill>
              </a:rPr>
              <a:t>previous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equations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under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form</a:t>
            </a:r>
            <a:r>
              <a:rPr lang="fr-FR" sz="2000" dirty="0" smtClean="0">
                <a:solidFill>
                  <a:schemeClr val="accent4"/>
                </a:solidFill>
              </a:rPr>
              <a:t> of 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relationship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betweeen</a:t>
            </a:r>
            <a:r>
              <a:rPr lang="fr-FR" sz="2000" dirty="0" smtClean="0">
                <a:solidFill>
                  <a:schemeClr val="accent4"/>
                </a:solidFill>
              </a:rPr>
              <a:t> flux and charge: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can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summarized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under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form</a:t>
            </a:r>
            <a:r>
              <a:rPr lang="fr-FR" sz="2000" dirty="0" smtClean="0">
                <a:solidFill>
                  <a:schemeClr val="accent4"/>
                </a:solidFill>
              </a:rPr>
              <a:t> of a single </a:t>
            </a:r>
            <a:r>
              <a:rPr lang="fr-FR" sz="2000" dirty="0" err="1" smtClean="0">
                <a:solidFill>
                  <a:schemeClr val="accent4"/>
                </a:solidFill>
              </a:rPr>
              <a:t>equation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This </a:t>
            </a:r>
            <a:r>
              <a:rPr lang="fr-FR" sz="2000" dirty="0" err="1" smtClean="0">
                <a:solidFill>
                  <a:schemeClr val="accent4"/>
                </a:solidFill>
              </a:rPr>
              <a:t>equation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can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generalized</a:t>
            </a:r>
            <a:r>
              <a:rPr lang="fr-FR" sz="2000" dirty="0" smtClean="0">
                <a:solidFill>
                  <a:schemeClr val="accent4"/>
                </a:solidFill>
              </a:rPr>
              <a:t> in the case </a:t>
            </a:r>
            <a:r>
              <a:rPr lang="fr-FR" sz="2000" dirty="0" err="1" smtClean="0">
                <a:solidFill>
                  <a:schemeClr val="accent4"/>
                </a:solidFill>
              </a:rPr>
              <a:t>where</a:t>
            </a:r>
            <a:r>
              <a:rPr lang="fr-FR" sz="2000" dirty="0" smtClean="0">
                <a:solidFill>
                  <a:schemeClr val="accent4"/>
                </a:solidFill>
              </a:rPr>
              <a:t>             are </a:t>
            </a:r>
            <a:r>
              <a:rPr lang="fr-FR" sz="2000" dirty="0" err="1" smtClean="0">
                <a:solidFill>
                  <a:schemeClr val="accent4"/>
                </a:solidFill>
              </a:rPr>
              <a:t>arbitrary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real </a:t>
            </a:r>
            <a:r>
              <a:rPr lang="fr-FR" sz="2000" dirty="0" err="1" smtClean="0">
                <a:solidFill>
                  <a:schemeClr val="accent4"/>
                </a:solidFill>
              </a:rPr>
              <a:t>numbers</a:t>
            </a:r>
            <a:r>
              <a:rPr lang="fr-FR" sz="2000" dirty="0" smtClean="0">
                <a:solidFill>
                  <a:schemeClr val="accent4"/>
                </a:solidFill>
              </a:rPr>
              <a:t>  </a:t>
            </a:r>
            <a:r>
              <a:rPr lang="fr-FR" sz="2000" dirty="0" err="1" smtClean="0">
                <a:solidFill>
                  <a:schemeClr val="accent4"/>
                </a:solidFill>
              </a:rPr>
              <a:t>belonging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between</a:t>
            </a:r>
            <a:r>
              <a:rPr lang="fr-FR" sz="2000" dirty="0" smtClean="0">
                <a:solidFill>
                  <a:schemeClr val="accent4"/>
                </a:solidFill>
              </a:rPr>
              <a:t> 0 and 1.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call </a:t>
            </a:r>
            <a:r>
              <a:rPr lang="fr-FR" sz="2000" dirty="0" err="1" smtClean="0">
                <a:solidFill>
                  <a:schemeClr val="accent4"/>
                </a:solidFill>
              </a:rPr>
              <a:t>Memfractance</a:t>
            </a:r>
            <a:r>
              <a:rPr lang="fr-FR" sz="2000" dirty="0" smtClean="0">
                <a:solidFill>
                  <a:schemeClr val="accent4"/>
                </a:solidFill>
              </a:rPr>
              <a:t> 	             and </a:t>
            </a:r>
            <a:r>
              <a:rPr lang="fr-FR" sz="2000" dirty="0" err="1" smtClean="0">
                <a:solidFill>
                  <a:srgbClr val="FF0000"/>
                </a:solidFill>
              </a:rPr>
              <a:t>Memfractor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any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electrical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device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exhibits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memfractance</a:t>
            </a:r>
            <a:r>
              <a:rPr lang="fr-FR" sz="2000" dirty="0" smtClean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9464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6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67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68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75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7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7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478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9458" name="Object 26"/>
          <p:cNvGraphicFramePr>
            <a:graphicFrameLocks noChangeAspect="1"/>
          </p:cNvGraphicFramePr>
          <p:nvPr/>
        </p:nvGraphicFramePr>
        <p:xfrm>
          <a:off x="3178175" y="2295525"/>
          <a:ext cx="2619375" cy="1728788"/>
        </p:xfrm>
        <a:graphic>
          <a:graphicData uri="http://schemas.openxmlformats.org/presentationml/2006/ole">
            <p:oleObj spid="_x0000_s19458" name="Equation" r:id="rId4" imgW="1549080" imgH="1015920" progId="Equation.DSMT4">
              <p:embed/>
            </p:oleObj>
          </a:graphicData>
        </a:graphic>
      </p:graphicFrame>
      <p:graphicFrame>
        <p:nvGraphicFramePr>
          <p:cNvPr id="19459" name="Object 28"/>
          <p:cNvGraphicFramePr>
            <a:graphicFrameLocks noChangeAspect="1"/>
          </p:cNvGraphicFramePr>
          <p:nvPr/>
        </p:nvGraphicFramePr>
        <p:xfrm>
          <a:off x="2922588" y="4446588"/>
          <a:ext cx="3298825" cy="533400"/>
        </p:xfrm>
        <a:graphic>
          <a:graphicData uri="http://schemas.openxmlformats.org/presentationml/2006/ole">
            <p:oleObj spid="_x0000_s19459" name="Equation" r:id="rId5" imgW="1650960" imgH="266400" progId="Equation.DSMT4">
              <p:embed/>
            </p:oleObj>
          </a:graphicData>
        </a:graphic>
      </p:graphicFrame>
      <p:sp>
        <p:nvSpPr>
          <p:cNvPr id="19479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9460" name="Object 32"/>
          <p:cNvGraphicFramePr>
            <a:graphicFrameLocks noChangeAspect="1"/>
          </p:cNvGraphicFramePr>
          <p:nvPr/>
        </p:nvGraphicFramePr>
        <p:xfrm>
          <a:off x="6326188" y="5033963"/>
          <a:ext cx="895350" cy="457200"/>
        </p:xfrm>
        <a:graphic>
          <a:graphicData uri="http://schemas.openxmlformats.org/presentationml/2006/ole">
            <p:oleObj spid="_x0000_s19460" name="Equation" r:id="rId6" imgW="444307" imgH="228501" progId="Equation.DSMT4">
              <p:embed/>
            </p:oleObj>
          </a:graphicData>
        </a:graphic>
      </p:graphicFrame>
      <p:sp>
        <p:nvSpPr>
          <p:cNvPr id="19480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9461" name="Object 34"/>
          <p:cNvGraphicFramePr>
            <a:graphicFrameLocks noChangeAspect="1"/>
          </p:cNvGraphicFramePr>
          <p:nvPr/>
        </p:nvGraphicFramePr>
        <p:xfrm>
          <a:off x="3209925" y="5699125"/>
          <a:ext cx="792163" cy="482600"/>
        </p:xfrm>
        <a:graphic>
          <a:graphicData uri="http://schemas.openxmlformats.org/presentationml/2006/ole">
            <p:oleObj spid="_x0000_s19461" name="Equation" r:id="rId7" imgW="393529" imgH="241195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Memfractance</a:t>
            </a:r>
          </a:p>
        </p:txBody>
      </p:sp>
      <p:sp>
        <p:nvSpPr>
          <p:cNvPr id="215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If			    the </a:t>
            </a:r>
            <a:r>
              <a:rPr lang="fr-FR" sz="2000" dirty="0" err="1" smtClean="0">
                <a:solidFill>
                  <a:schemeClr val="accent4"/>
                </a:solidFill>
              </a:rPr>
              <a:t>equation</a:t>
            </a:r>
            <a:r>
              <a:rPr lang="fr-FR" sz="2000" dirty="0" smtClean="0">
                <a:solidFill>
                  <a:schemeClr val="accent4"/>
                </a:solidFill>
              </a:rPr>
              <a:t> stands for a </a:t>
            </a:r>
            <a:r>
              <a:rPr lang="fr-FR" sz="2000" dirty="0" err="1" smtClean="0">
                <a:solidFill>
                  <a:srgbClr val="FF0000"/>
                </a:solidFill>
              </a:rPr>
              <a:t>memristor</a:t>
            </a:r>
            <a:r>
              <a:rPr lang="fr-FR" sz="2000" dirty="0" smtClean="0">
                <a:solidFill>
                  <a:schemeClr val="accent4"/>
                </a:solidFill>
              </a:rPr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if			          </a:t>
            </a:r>
            <a:r>
              <a:rPr lang="fr-FR" sz="2000" dirty="0" err="1" smtClean="0">
                <a:solidFill>
                  <a:schemeClr val="accent4"/>
                </a:solidFill>
              </a:rPr>
              <a:t>it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 a </a:t>
            </a:r>
            <a:r>
              <a:rPr lang="fr-FR" sz="2000" dirty="0" err="1" smtClean="0">
                <a:solidFill>
                  <a:srgbClr val="FF0000"/>
                </a:solidFill>
              </a:rPr>
              <a:t>memcapacitor</a:t>
            </a:r>
            <a:r>
              <a:rPr lang="fr-FR" sz="2000" dirty="0" smtClean="0">
                <a:solidFill>
                  <a:schemeClr val="accent4"/>
                </a:solidFill>
              </a:rPr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if			          </a:t>
            </a:r>
            <a:r>
              <a:rPr lang="fr-FR" sz="2000" dirty="0" err="1" smtClean="0">
                <a:solidFill>
                  <a:schemeClr val="accent4"/>
                </a:solidFill>
              </a:rPr>
              <a:t>it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rgbClr val="FF0000"/>
                </a:solidFill>
              </a:rPr>
              <a:t>meminductor</a:t>
            </a:r>
            <a:r>
              <a:rPr lang="fr-FR" sz="2000" dirty="0" smtClean="0">
                <a:solidFill>
                  <a:schemeClr val="accent4"/>
                </a:solidFill>
              </a:rPr>
              <a:t>,</a:t>
            </a:r>
            <a:endParaRPr lang="fr-FR" sz="20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If 			          </a:t>
            </a:r>
            <a:r>
              <a:rPr lang="fr-FR" sz="2000" dirty="0" err="1" smtClean="0">
                <a:solidFill>
                  <a:schemeClr val="accent4"/>
                </a:solidFill>
              </a:rPr>
              <a:t>it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smtClean="0">
                <a:solidFill>
                  <a:srgbClr val="FF0000"/>
                </a:solidFill>
              </a:rPr>
              <a:t>2</a:t>
            </a:r>
            <a:r>
              <a:rPr lang="fr-FR" sz="2000" baseline="30000" dirty="0" smtClean="0">
                <a:solidFill>
                  <a:srgbClr val="FF0000"/>
                </a:solidFill>
              </a:rPr>
              <a:t>nd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order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memristor</a:t>
            </a:r>
            <a:r>
              <a:rPr lang="fr-FR" sz="2000" dirty="0" smtClean="0">
                <a:solidFill>
                  <a:schemeClr val="accent4"/>
                </a:solidFill>
              </a:rPr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For </a:t>
            </a:r>
            <a:r>
              <a:rPr lang="fr-FR" sz="2000" dirty="0" err="1" smtClean="0">
                <a:solidFill>
                  <a:schemeClr val="accent4"/>
                </a:solidFill>
              </a:rPr>
              <a:t>any</a:t>
            </a:r>
            <a:r>
              <a:rPr lang="fr-FR" sz="2000" dirty="0" smtClean="0">
                <a:solidFill>
                  <a:schemeClr val="accent4"/>
                </a:solidFill>
              </a:rPr>
              <a:t> 	            </a:t>
            </a:r>
            <a:r>
              <a:rPr lang="fr-FR" sz="2000" dirty="0" err="1" smtClean="0">
                <a:solidFill>
                  <a:schemeClr val="accent4"/>
                </a:solidFill>
              </a:rPr>
              <a:t>between</a:t>
            </a:r>
            <a:r>
              <a:rPr lang="fr-FR" sz="2000" dirty="0" smtClean="0">
                <a:solidFill>
                  <a:schemeClr val="accent4"/>
                </a:solidFill>
              </a:rPr>
              <a:t>  0 and 1 </a:t>
            </a:r>
            <a:r>
              <a:rPr lang="fr-FR" sz="2000" dirty="0" err="1" smtClean="0">
                <a:solidFill>
                  <a:schemeClr val="accent4"/>
                </a:solidFill>
              </a:rPr>
              <a:t>it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rgbClr val="FF0000"/>
                </a:solidFill>
              </a:rPr>
              <a:t>memfractor</a:t>
            </a:r>
            <a:r>
              <a:rPr lang="fr-FR" sz="2000" dirty="0" smtClean="0">
                <a:solidFill>
                  <a:schemeClr val="accent4"/>
                </a:solidFill>
              </a:rPr>
              <a:t>.	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All </a:t>
            </a:r>
            <a:r>
              <a:rPr lang="fr-FR" sz="2000" dirty="0" err="1" smtClean="0">
                <a:solidFill>
                  <a:schemeClr val="accent4"/>
                </a:solidFill>
              </a:rPr>
              <a:t>those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equations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can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represented</a:t>
            </a:r>
            <a:r>
              <a:rPr lang="fr-FR" sz="2000" dirty="0" smtClean="0">
                <a:solidFill>
                  <a:schemeClr val="accent4"/>
                </a:solidFill>
              </a:rPr>
              <a:t> by the </a:t>
            </a:r>
            <a:r>
              <a:rPr lang="fr-FR" sz="2000" dirty="0" err="1" smtClean="0">
                <a:solidFill>
                  <a:schemeClr val="accent4"/>
                </a:solidFill>
              </a:rPr>
              <a:t>following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general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chart</a:t>
            </a:r>
            <a:r>
              <a:rPr lang="fr-FR" sz="2000" dirty="0" smtClean="0">
                <a:solidFill>
                  <a:schemeClr val="accent4"/>
                </a:solidFill>
              </a:rPr>
              <a:t> flow:	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000" dirty="0" smtClean="0">
                <a:solidFill>
                  <a:srgbClr val="0066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20489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490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491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49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49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49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495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496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497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49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49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50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50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50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503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50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505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0506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0482" name="Object 22"/>
          <p:cNvGraphicFramePr>
            <a:graphicFrameLocks noChangeAspect="1"/>
          </p:cNvGraphicFramePr>
          <p:nvPr/>
        </p:nvGraphicFramePr>
        <p:xfrm>
          <a:off x="985838" y="1697038"/>
          <a:ext cx="1428750" cy="457200"/>
        </p:xfrm>
        <a:graphic>
          <a:graphicData uri="http://schemas.openxmlformats.org/presentationml/2006/ole">
            <p:oleObj spid="_x0000_s20482" name="Equation" r:id="rId4" imgW="711200" imgH="228600" progId="Equation.DSMT4">
              <p:embed/>
            </p:oleObj>
          </a:graphicData>
        </a:graphic>
      </p:graphicFrame>
      <p:sp>
        <p:nvSpPr>
          <p:cNvPr id="20507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0483" name="Object 24"/>
          <p:cNvGraphicFramePr>
            <a:graphicFrameLocks noChangeAspect="1"/>
          </p:cNvGraphicFramePr>
          <p:nvPr/>
        </p:nvGraphicFramePr>
        <p:xfrm>
          <a:off x="990600" y="2336800"/>
          <a:ext cx="1697038" cy="457200"/>
        </p:xfrm>
        <a:graphic>
          <a:graphicData uri="http://schemas.openxmlformats.org/presentationml/2006/ole">
            <p:oleObj spid="_x0000_s20483" name="Equation" r:id="rId5" imgW="850680" imgH="228600" progId="Equation.DSMT4">
              <p:embed/>
            </p:oleObj>
          </a:graphicData>
        </a:graphic>
      </p:graphicFrame>
      <p:sp>
        <p:nvSpPr>
          <p:cNvPr id="20508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0484" name="Object 26"/>
          <p:cNvGraphicFramePr>
            <a:graphicFrameLocks noChangeAspect="1"/>
          </p:cNvGraphicFramePr>
          <p:nvPr/>
        </p:nvGraphicFramePr>
        <p:xfrm>
          <a:off x="1009650" y="2971800"/>
          <a:ext cx="1698625" cy="457200"/>
        </p:xfrm>
        <a:graphic>
          <a:graphicData uri="http://schemas.openxmlformats.org/presentationml/2006/ole">
            <p:oleObj spid="_x0000_s20484" name="Equation" r:id="rId6" imgW="850680" imgH="228600" progId="Equation.DSMT4">
              <p:embed/>
            </p:oleObj>
          </a:graphicData>
        </a:graphic>
      </p:graphicFrame>
      <p:sp>
        <p:nvSpPr>
          <p:cNvPr id="2050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0485" name="Object 28"/>
          <p:cNvGraphicFramePr>
            <a:graphicFrameLocks noChangeAspect="1"/>
          </p:cNvGraphicFramePr>
          <p:nvPr/>
        </p:nvGraphicFramePr>
        <p:xfrm>
          <a:off x="1600200" y="4133850"/>
          <a:ext cx="895350" cy="457200"/>
        </p:xfrm>
        <a:graphic>
          <a:graphicData uri="http://schemas.openxmlformats.org/presentationml/2006/ole">
            <p:oleObj spid="_x0000_s20485" name="Equation" r:id="rId7" imgW="444307" imgH="228501" progId="Equation.DSMT4">
              <p:embed/>
            </p:oleObj>
          </a:graphicData>
        </a:graphic>
      </p:graphicFrame>
      <p:graphicFrame>
        <p:nvGraphicFramePr>
          <p:cNvPr id="20486" name="Object 29"/>
          <p:cNvGraphicFramePr>
            <a:graphicFrameLocks noChangeAspect="1"/>
          </p:cNvGraphicFramePr>
          <p:nvPr/>
        </p:nvGraphicFramePr>
        <p:xfrm>
          <a:off x="1028700" y="3486150"/>
          <a:ext cx="1531938" cy="457200"/>
        </p:xfrm>
        <a:graphic>
          <a:graphicData uri="http://schemas.openxmlformats.org/presentationml/2006/ole">
            <p:oleObj spid="_x0000_s20486" name="Equation" r:id="rId8" imgW="76176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395288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200" b="1" smtClean="0">
                <a:solidFill>
                  <a:srgbClr val="000099"/>
                </a:solidFill>
              </a:rPr>
              <a:t>"The Machine"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39863"/>
            <a:ext cx="8280400" cy="51530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fr-FR" dirty="0" smtClean="0">
                <a:solidFill>
                  <a:schemeClr val="accent4"/>
                </a:solidFill>
              </a:rPr>
              <a:t> </a:t>
            </a:r>
            <a:endParaRPr lang="fr-FR" sz="1800" dirty="0" smtClean="0">
              <a:solidFill>
                <a:schemeClr val="accent4"/>
              </a:solidFill>
            </a:endParaRPr>
          </a:p>
        </p:txBody>
      </p:sp>
      <p:sp>
        <p:nvSpPr>
          <p:cNvPr id="33796" name="Rectangle 11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3797" name="Rectangle 13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3798" name="Rectangle 17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1175" y="1543050"/>
            <a:ext cx="5724525" cy="4999038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Generalized Ohm’s law for memory elements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000" smtClean="0">
                <a:solidFill>
                  <a:srgbClr val="006600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000" smtClean="0">
                <a:solidFill>
                  <a:srgbClr val="0066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42009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25" y="1724025"/>
            <a:ext cx="5486400" cy="42862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2800" b="1" smtClean="0">
                <a:solidFill>
                  <a:srgbClr val="000099"/>
                </a:solidFill>
              </a:rPr>
              <a:t>Generalized Ohm’s law for memory elements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3388" y="1447800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1800" dirty="0" smtClean="0">
                <a:solidFill>
                  <a:schemeClr val="accent4"/>
                </a:solidFill>
              </a:rPr>
              <a:t>Proposition: </a:t>
            </a:r>
            <a:r>
              <a:rPr lang="en-US" sz="1800" dirty="0" smtClean="0">
                <a:solidFill>
                  <a:schemeClr val="accent4"/>
                </a:solidFill>
              </a:rPr>
              <a:t>The voltage across a </a:t>
            </a:r>
            <a:r>
              <a:rPr lang="en-US" sz="1800" dirty="0" err="1" smtClean="0">
                <a:solidFill>
                  <a:schemeClr val="accent4"/>
                </a:solidFill>
              </a:rPr>
              <a:t>memfractance</a:t>
            </a:r>
            <a:r>
              <a:rPr lang="en-US" sz="1800" dirty="0" smtClean="0">
                <a:solidFill>
                  <a:schemeClr val="accent4"/>
                </a:solidFill>
              </a:rPr>
              <a:t> element is given by the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 smtClean="0">
                <a:solidFill>
                  <a:schemeClr val="accent4"/>
                </a:solidFill>
              </a:rPr>
              <a:t> relation</a:t>
            </a:r>
            <a:endParaRPr lang="fr-FR" sz="18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2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2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1800" dirty="0" err="1" smtClean="0">
                <a:solidFill>
                  <a:schemeClr val="accent4"/>
                </a:solidFill>
              </a:rPr>
              <a:t>which</a:t>
            </a:r>
            <a:r>
              <a:rPr lang="fr-FR" sz="1800" dirty="0" smtClean="0">
                <a:solidFill>
                  <a:schemeClr val="accent4"/>
                </a:solidFill>
              </a:rPr>
              <a:t> </a:t>
            </a:r>
            <a:r>
              <a:rPr lang="fr-FR" sz="1800" dirty="0" err="1" smtClean="0">
                <a:solidFill>
                  <a:schemeClr val="accent4"/>
                </a:solidFill>
              </a:rPr>
              <a:t>reads</a:t>
            </a:r>
            <a:r>
              <a:rPr lang="fr-FR" sz="1800" dirty="0" smtClean="0">
                <a:solidFill>
                  <a:schemeClr val="accent4"/>
                </a:solidFill>
              </a:rPr>
              <a:t> </a:t>
            </a:r>
            <a:r>
              <a:rPr lang="fr-FR" sz="1800" dirty="0" err="1" smtClean="0">
                <a:solidFill>
                  <a:schemeClr val="accent4"/>
                </a:solidFill>
              </a:rPr>
              <a:t>also</a:t>
            </a:r>
            <a:r>
              <a:rPr lang="fr-FR" sz="1800" dirty="0" smtClean="0">
                <a:solidFill>
                  <a:schemeClr val="accent4"/>
                </a:solidFill>
              </a:rPr>
              <a:t> as:</a:t>
            </a:r>
          </a:p>
          <a:p>
            <a:pPr>
              <a:buFontTx/>
              <a:buNone/>
              <a:defRPr/>
            </a:pPr>
            <a:r>
              <a:rPr lang="fr-FR" sz="1800" b="1" dirty="0" smtClean="0">
                <a:solidFill>
                  <a:schemeClr val="accent4"/>
                </a:solidFill>
              </a:rPr>
              <a:t>Proposition (</a:t>
            </a:r>
            <a:r>
              <a:rPr lang="fr-FR" sz="1800" b="1" dirty="0" err="1" smtClean="0">
                <a:solidFill>
                  <a:schemeClr val="accent4"/>
                </a:solidFill>
              </a:rPr>
              <a:t>Generalized</a:t>
            </a:r>
            <a:r>
              <a:rPr lang="fr-FR" sz="1800" b="1" dirty="0" smtClean="0">
                <a:solidFill>
                  <a:schemeClr val="accent4"/>
                </a:solidFill>
              </a:rPr>
              <a:t> </a:t>
            </a:r>
            <a:r>
              <a:rPr lang="fr-FR" sz="1800" b="1" dirty="0" err="1" smtClean="0">
                <a:solidFill>
                  <a:schemeClr val="accent4"/>
                </a:solidFill>
              </a:rPr>
              <a:t>Ohm's</a:t>
            </a:r>
            <a:r>
              <a:rPr lang="fr-FR" sz="1800" b="1" dirty="0" smtClean="0">
                <a:solidFill>
                  <a:schemeClr val="accent4"/>
                </a:solidFill>
              </a:rPr>
              <a:t> Law):</a:t>
            </a:r>
          </a:p>
          <a:p>
            <a:pPr>
              <a:buFontTx/>
              <a:buNone/>
              <a:defRPr/>
            </a:pPr>
            <a:r>
              <a:rPr lang="en-US" sz="1800" b="1" dirty="0" smtClean="0">
                <a:solidFill>
                  <a:schemeClr val="accent4"/>
                </a:solidFill>
              </a:rPr>
              <a:t>The voltage across a </a:t>
            </a:r>
            <a:r>
              <a:rPr lang="en-US" sz="1800" b="1" dirty="0" err="1" smtClean="0">
                <a:solidFill>
                  <a:schemeClr val="accent4"/>
                </a:solidFill>
              </a:rPr>
              <a:t>memfractance</a:t>
            </a:r>
            <a:r>
              <a:rPr lang="en-US" sz="1800" b="1" dirty="0" smtClean="0">
                <a:solidFill>
                  <a:schemeClr val="accent4"/>
                </a:solidFill>
              </a:rPr>
              <a:t> element can be expressed by the relation</a:t>
            </a:r>
          </a:p>
          <a:p>
            <a:pPr>
              <a:buFontTx/>
              <a:buNone/>
              <a:defRPr/>
            </a:pPr>
            <a:endParaRPr lang="en-US" sz="1800" dirty="0" smtClean="0">
              <a:solidFill>
                <a:schemeClr val="accent4"/>
              </a:solidFill>
            </a:endParaRPr>
          </a:p>
          <a:p>
            <a:pPr>
              <a:buFontTx/>
              <a:buNone/>
              <a:defRPr/>
            </a:pPr>
            <a:endParaRPr lang="fr-FR" sz="18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1800" dirty="0" smtClean="0">
                <a:solidFill>
                  <a:schemeClr val="accent4"/>
                </a:solidFill>
              </a:rPr>
              <a:t>This </a:t>
            </a:r>
            <a:r>
              <a:rPr lang="fr-FR" sz="1800" dirty="0" err="1" smtClean="0">
                <a:solidFill>
                  <a:schemeClr val="accent4"/>
                </a:solidFill>
              </a:rPr>
              <a:t>Generalized</a:t>
            </a:r>
            <a:r>
              <a:rPr lang="fr-FR" sz="1800" dirty="0" smtClean="0">
                <a:solidFill>
                  <a:schemeClr val="accent4"/>
                </a:solidFill>
              </a:rPr>
              <a:t> </a:t>
            </a:r>
            <a:r>
              <a:rPr lang="fr-FR" sz="1800" dirty="0" err="1" smtClean="0">
                <a:solidFill>
                  <a:schemeClr val="accent4"/>
                </a:solidFill>
              </a:rPr>
              <a:t>Ohm’s</a:t>
            </a:r>
            <a:r>
              <a:rPr lang="fr-FR" sz="1800" dirty="0" smtClean="0">
                <a:solidFill>
                  <a:schemeClr val="accent4"/>
                </a:solidFill>
              </a:rPr>
              <a:t> </a:t>
            </a:r>
            <a:r>
              <a:rPr lang="fr-FR" sz="1800" dirty="0" err="1" smtClean="0">
                <a:solidFill>
                  <a:schemeClr val="accent4"/>
                </a:solidFill>
              </a:rPr>
              <a:t>law</a:t>
            </a:r>
            <a:r>
              <a:rPr lang="fr-FR" sz="1800" dirty="0" smtClean="0">
                <a:solidFill>
                  <a:schemeClr val="accent4"/>
                </a:solidFill>
              </a:rPr>
              <a:t> for </a:t>
            </a:r>
            <a:r>
              <a:rPr lang="fr-FR" sz="1800" dirty="0" err="1" smtClean="0">
                <a:solidFill>
                  <a:schemeClr val="accent4"/>
                </a:solidFill>
              </a:rPr>
              <a:t>memory</a:t>
            </a:r>
            <a:r>
              <a:rPr lang="fr-FR" sz="1800" dirty="0" smtClean="0">
                <a:solidFill>
                  <a:schemeClr val="accent4"/>
                </a:solidFill>
              </a:rPr>
              <a:t> </a:t>
            </a:r>
            <a:r>
              <a:rPr lang="fr-FR" sz="1800" dirty="0" err="1" smtClean="0">
                <a:solidFill>
                  <a:schemeClr val="accent4"/>
                </a:solidFill>
              </a:rPr>
              <a:t>elements</a:t>
            </a:r>
            <a:r>
              <a:rPr lang="fr-FR" sz="1800" dirty="0" smtClean="0">
                <a:solidFill>
                  <a:schemeClr val="accent4"/>
                </a:solidFill>
              </a:rPr>
              <a:t> </a:t>
            </a:r>
            <a:r>
              <a:rPr lang="fr-FR" sz="1800" dirty="0" err="1" smtClean="0">
                <a:solidFill>
                  <a:schemeClr val="accent4"/>
                </a:solidFill>
              </a:rPr>
              <a:t>can</a:t>
            </a:r>
            <a:r>
              <a:rPr lang="fr-FR" sz="1800" dirty="0" smtClean="0">
                <a:solidFill>
                  <a:schemeClr val="accent4"/>
                </a:solidFill>
              </a:rPr>
              <a:t> </a:t>
            </a:r>
            <a:r>
              <a:rPr lang="fr-FR" sz="1800" dirty="0" err="1" smtClean="0">
                <a:solidFill>
                  <a:schemeClr val="accent4"/>
                </a:solidFill>
              </a:rPr>
              <a:t>be</a:t>
            </a:r>
            <a:r>
              <a:rPr lang="fr-FR" sz="1800" dirty="0" smtClean="0">
                <a:solidFill>
                  <a:schemeClr val="accent4"/>
                </a:solidFill>
              </a:rPr>
              <a:t> </a:t>
            </a:r>
            <a:r>
              <a:rPr lang="fr-FR" sz="1800" dirty="0" err="1" smtClean="0">
                <a:solidFill>
                  <a:schemeClr val="accent4"/>
                </a:solidFill>
              </a:rPr>
              <a:t>proved</a:t>
            </a:r>
            <a:r>
              <a:rPr lang="fr-FR" sz="1800" dirty="0" smtClean="0">
                <a:solidFill>
                  <a:schemeClr val="accent4"/>
                </a:solidFill>
              </a:rPr>
              <a:t> in the </a:t>
            </a:r>
            <a:r>
              <a:rPr lang="fr-FR" sz="1800" dirty="0" err="1" smtClean="0">
                <a:solidFill>
                  <a:schemeClr val="accent4"/>
                </a:solidFill>
              </a:rPr>
              <a:t>domain</a:t>
            </a:r>
            <a:endParaRPr lang="fr-FR" sz="18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1600" dirty="0" smtClean="0">
                <a:solidFill>
                  <a:schemeClr val="accent4"/>
                </a:solidFill>
              </a:rPr>
              <a:t>	                                </a:t>
            </a:r>
            <a:endParaRPr lang="fr-FR" sz="1400" dirty="0" smtClean="0">
              <a:solidFill>
                <a:schemeClr val="accent4"/>
              </a:solidFill>
            </a:endParaRPr>
          </a:p>
          <a:p>
            <a:pPr>
              <a:buFontTx/>
              <a:buNone/>
              <a:defRPr/>
            </a:pPr>
            <a:endParaRPr lang="en-US" sz="1400" dirty="0" smtClean="0">
              <a:solidFill>
                <a:schemeClr val="accent4"/>
              </a:solidFill>
            </a:endParaRPr>
          </a:p>
          <a:p>
            <a:pPr>
              <a:buFontTx/>
              <a:buNone/>
              <a:defRPr/>
            </a:pPr>
            <a:r>
              <a:rPr lang="en-US" sz="1400" dirty="0" smtClean="0">
                <a:solidFill>
                  <a:schemeClr val="accent4"/>
                </a:solidFill>
              </a:rPr>
              <a:t>Remark 3.3. Ohm's Law in </a:t>
            </a:r>
            <a:r>
              <a:rPr lang="en-US" sz="1400" dirty="0" err="1" smtClean="0">
                <a:solidFill>
                  <a:schemeClr val="accent4"/>
                </a:solidFill>
              </a:rPr>
              <a:t>magnetohydrodynamics</a:t>
            </a:r>
            <a:r>
              <a:rPr lang="en-US" sz="1400" dirty="0" smtClean="0">
                <a:solidFill>
                  <a:schemeClr val="accent4"/>
                </a:solidFill>
              </a:rPr>
              <a:t> is also called generalized Ohm's Law [</a:t>
            </a:r>
            <a:r>
              <a:rPr lang="en-US" sz="1400" dirty="0" err="1" smtClean="0">
                <a:solidFill>
                  <a:schemeClr val="accent4"/>
                </a:solidFill>
              </a:rPr>
              <a:t>Szabo</a:t>
            </a:r>
            <a:r>
              <a:rPr lang="en-US" sz="1400" dirty="0" smtClean="0">
                <a:solidFill>
                  <a:schemeClr val="accent4"/>
                </a:solidFill>
              </a:rPr>
              <a:t> &amp; </a:t>
            </a:r>
            <a:r>
              <a:rPr lang="en-US" sz="1400" dirty="0" err="1" smtClean="0">
                <a:solidFill>
                  <a:schemeClr val="accent4"/>
                </a:solidFill>
              </a:rPr>
              <a:t>Abonyi</a:t>
            </a:r>
            <a:r>
              <a:rPr lang="en-US" sz="1400" dirty="0" smtClean="0">
                <a:solidFill>
                  <a:schemeClr val="accent4"/>
                </a:solidFill>
              </a:rPr>
              <a:t>, </a:t>
            </a:r>
            <a:r>
              <a:rPr lang="fr-FR" sz="1400" dirty="0" smtClean="0">
                <a:solidFill>
                  <a:schemeClr val="accent4"/>
                </a:solidFill>
              </a:rPr>
              <a:t>1965].</a:t>
            </a:r>
          </a:p>
          <a:p>
            <a:pPr eaLnBrk="1" hangingPunct="1">
              <a:buFontTx/>
              <a:buNone/>
              <a:defRPr/>
            </a:pPr>
            <a:endParaRPr lang="fr-FR" sz="12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1800" dirty="0" err="1" smtClean="0">
                <a:solidFill>
                  <a:schemeClr val="accent4"/>
                </a:solidFill>
              </a:rPr>
              <a:t>We</a:t>
            </a:r>
            <a:r>
              <a:rPr lang="fr-FR" sz="1800" dirty="0" smtClean="0">
                <a:solidFill>
                  <a:schemeClr val="accent4"/>
                </a:solidFill>
              </a:rPr>
              <a:t> </a:t>
            </a:r>
            <a:r>
              <a:rPr lang="fr-FR" sz="1800" dirty="0" err="1" smtClean="0">
                <a:solidFill>
                  <a:schemeClr val="accent4"/>
                </a:solidFill>
              </a:rPr>
              <a:t>can</a:t>
            </a:r>
            <a:r>
              <a:rPr lang="fr-FR" sz="1800" dirty="0" smtClean="0">
                <a:solidFill>
                  <a:schemeClr val="accent4"/>
                </a:solidFill>
              </a:rPr>
              <a:t> </a:t>
            </a:r>
            <a:r>
              <a:rPr lang="fr-FR" sz="1800" dirty="0" err="1" smtClean="0">
                <a:solidFill>
                  <a:schemeClr val="accent4"/>
                </a:solidFill>
              </a:rPr>
              <a:t>represent</a:t>
            </a:r>
            <a:r>
              <a:rPr lang="fr-FR" sz="1800" dirty="0" smtClean="0">
                <a:solidFill>
                  <a:schemeClr val="accent4"/>
                </a:solidFill>
              </a:rPr>
              <a:t> </a:t>
            </a:r>
            <a:r>
              <a:rPr lang="fr-FR" sz="1800" dirty="0" err="1" smtClean="0">
                <a:solidFill>
                  <a:schemeClr val="accent4"/>
                </a:solidFill>
              </a:rPr>
              <a:t>this</a:t>
            </a:r>
            <a:r>
              <a:rPr lang="fr-FR" sz="1800" dirty="0" smtClean="0">
                <a:solidFill>
                  <a:schemeClr val="accent4"/>
                </a:solidFill>
              </a:rPr>
              <a:t> relation in the </a:t>
            </a:r>
            <a:r>
              <a:rPr lang="fr-FR" sz="1800" dirty="0" err="1" smtClean="0">
                <a:solidFill>
                  <a:schemeClr val="accent4"/>
                </a:solidFill>
              </a:rPr>
              <a:t>following</a:t>
            </a:r>
            <a:r>
              <a:rPr lang="fr-FR" sz="1800" dirty="0" smtClean="0">
                <a:solidFill>
                  <a:schemeClr val="accent4"/>
                </a:solidFill>
              </a:rPr>
              <a:t> </a:t>
            </a:r>
            <a:r>
              <a:rPr lang="fr-FR" sz="1800" dirty="0" err="1" smtClean="0">
                <a:solidFill>
                  <a:schemeClr val="accent4"/>
                </a:solidFill>
              </a:rPr>
              <a:t>chart</a:t>
            </a:r>
            <a:r>
              <a:rPr lang="fr-FR" sz="1800" dirty="0" smtClean="0">
                <a:solidFill>
                  <a:schemeClr val="accent4"/>
                </a:solidFill>
              </a:rPr>
              <a:t> flow</a:t>
            </a:r>
          </a:p>
        </p:txBody>
      </p:sp>
      <p:sp>
        <p:nvSpPr>
          <p:cNvPr id="21511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12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13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14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1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1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17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18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19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20" name="Rectangle 13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2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2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23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24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2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2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27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1506" name="Object 26"/>
          <p:cNvGraphicFramePr>
            <a:graphicFrameLocks noChangeAspect="1"/>
          </p:cNvGraphicFramePr>
          <p:nvPr/>
        </p:nvGraphicFramePr>
        <p:xfrm>
          <a:off x="2714625" y="1901825"/>
          <a:ext cx="3657600" cy="658813"/>
        </p:xfrm>
        <a:graphic>
          <a:graphicData uri="http://schemas.openxmlformats.org/presentationml/2006/ole">
            <p:oleObj spid="_x0000_s21506" name="Equation" r:id="rId4" imgW="1854000" imgH="330120" progId="Equation.DSMT4">
              <p:embed/>
            </p:oleObj>
          </a:graphicData>
        </a:graphic>
      </p:graphicFrame>
      <p:sp>
        <p:nvSpPr>
          <p:cNvPr id="21529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1507" name="Object 28"/>
          <p:cNvGraphicFramePr>
            <a:graphicFrameLocks noChangeAspect="1"/>
          </p:cNvGraphicFramePr>
          <p:nvPr/>
        </p:nvGraphicFramePr>
        <p:xfrm>
          <a:off x="3557588" y="4908550"/>
          <a:ext cx="1676400" cy="457200"/>
        </p:xfrm>
        <a:graphic>
          <a:graphicData uri="http://schemas.openxmlformats.org/presentationml/2006/ole">
            <p:oleObj spid="_x0000_s21507" name="Equation" r:id="rId5" imgW="838200" imgH="228600" progId="Equation.DSMT4">
              <p:embed/>
            </p:oleObj>
          </a:graphicData>
        </a:graphic>
      </p:graphicFrame>
      <p:sp>
        <p:nvSpPr>
          <p:cNvPr id="21530" name="Rectangle 33"/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1508" name="Object 32"/>
          <p:cNvGraphicFramePr>
            <a:graphicFrameLocks noChangeAspect="1"/>
          </p:cNvGraphicFramePr>
          <p:nvPr/>
        </p:nvGraphicFramePr>
        <p:xfrm>
          <a:off x="2527300" y="3716338"/>
          <a:ext cx="3763963" cy="658812"/>
        </p:xfrm>
        <a:graphic>
          <a:graphicData uri="http://schemas.openxmlformats.org/presentationml/2006/ole">
            <p:oleObj spid="_x0000_s21508" name="Equation" r:id="rId6" imgW="1904760" imgH="330120" progId="Equation.DSMT4">
              <p:embed/>
            </p:oleObj>
          </a:graphicData>
        </a:graphic>
      </p:graphicFrame>
      <p:sp>
        <p:nvSpPr>
          <p:cNvPr id="21531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1532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360363"/>
            <a:ext cx="8280400" cy="622776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000" smtClean="0">
                <a:solidFill>
                  <a:srgbClr val="006600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2000" smtClean="0">
                <a:solidFill>
                  <a:srgbClr val="0066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14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1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1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17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18" name="Rectangle 1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19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20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2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2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23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24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2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26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27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28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29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30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3031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430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7425" y="447675"/>
            <a:ext cx="5037138" cy="60626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200" b="1" smtClean="0">
                <a:solidFill>
                  <a:srgbClr val="000099"/>
                </a:solidFill>
              </a:rPr>
              <a:t>Interpolated Memfractance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The </a:t>
            </a:r>
            <a:r>
              <a:rPr lang="fr-FR" sz="2000" dirty="0" err="1" smtClean="0">
                <a:solidFill>
                  <a:schemeClr val="accent4"/>
                </a:solidFill>
              </a:rPr>
              <a:t>fractance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gives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relationship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between</a:t>
            </a:r>
            <a:r>
              <a:rPr lang="fr-FR" sz="2000" dirty="0" smtClean="0">
                <a:solidFill>
                  <a:schemeClr val="accent4"/>
                </a:solidFill>
              </a:rPr>
              <a:t> flux and charge: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with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Can </a:t>
            </a:r>
            <a:r>
              <a:rPr lang="fr-FR" sz="2000" dirty="0" err="1" smtClean="0">
                <a:solidFill>
                  <a:schemeClr val="accent4"/>
                </a:solidFill>
              </a:rPr>
              <a:t>be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considered</a:t>
            </a:r>
            <a:r>
              <a:rPr lang="fr-FR" sz="2000" dirty="0" smtClean="0">
                <a:solidFill>
                  <a:schemeClr val="accent4"/>
                </a:solidFill>
              </a:rPr>
              <a:t> as an </a:t>
            </a:r>
            <a:r>
              <a:rPr lang="en-US" sz="2000" dirty="0" smtClean="0">
                <a:solidFill>
                  <a:schemeClr val="accent4"/>
                </a:solidFill>
              </a:rPr>
              <a:t>interpolation of the </a:t>
            </a:r>
            <a:r>
              <a:rPr lang="en-US" sz="2000" dirty="0" err="1" smtClean="0">
                <a:solidFill>
                  <a:schemeClr val="accent4"/>
                </a:solidFill>
              </a:rPr>
              <a:t>memresistance</a:t>
            </a:r>
            <a:r>
              <a:rPr lang="en-US" sz="2000" dirty="0" smtClean="0">
                <a:solidFill>
                  <a:schemeClr val="accent4"/>
                </a:solidFill>
              </a:rPr>
              <a:t>, inverse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 err="1" smtClean="0">
                <a:solidFill>
                  <a:schemeClr val="accent4"/>
                </a:solidFill>
              </a:rPr>
              <a:t>memcapacitance</a:t>
            </a:r>
            <a:r>
              <a:rPr lang="en-US" sz="2000" dirty="0" smtClean="0">
                <a:solidFill>
                  <a:schemeClr val="accent4"/>
                </a:solidFill>
              </a:rPr>
              <a:t>, </a:t>
            </a:r>
            <a:r>
              <a:rPr lang="en-US" sz="2000" dirty="0" err="1" smtClean="0">
                <a:solidFill>
                  <a:schemeClr val="accent4"/>
                </a:solidFill>
              </a:rPr>
              <a:t>meminductance</a:t>
            </a:r>
            <a:r>
              <a:rPr lang="en-US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smtClean="0">
                <a:solidFill>
                  <a:schemeClr val="accent4"/>
                </a:solidFill>
              </a:rPr>
              <a:t>and 2nd-</a:t>
            </a:r>
            <a:r>
              <a:rPr lang="fr-FR" sz="2000" dirty="0" err="1" smtClean="0">
                <a:solidFill>
                  <a:schemeClr val="accent4"/>
                </a:solidFill>
              </a:rPr>
              <a:t>order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memresistance</a:t>
            </a:r>
            <a:r>
              <a:rPr lang="fr-FR" sz="2000" dirty="0" smtClean="0">
                <a:solidFill>
                  <a:schemeClr val="accent4"/>
                </a:solidFill>
              </a:rPr>
              <a:t>, </a:t>
            </a: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respectively</a:t>
            </a:r>
            <a:r>
              <a:rPr lang="fr-FR" sz="2000" dirty="0" smtClean="0">
                <a:solidFill>
                  <a:schemeClr val="accent4"/>
                </a:solidFill>
              </a:rPr>
              <a:t>: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2253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3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37" name="Rectangle 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38" name="Rectangle 8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3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40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4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42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43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44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45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46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4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49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2530" name="Object 25"/>
          <p:cNvGraphicFramePr>
            <a:graphicFrameLocks noChangeAspect="1"/>
          </p:cNvGraphicFramePr>
          <p:nvPr/>
        </p:nvGraphicFramePr>
        <p:xfrm>
          <a:off x="598488" y="5081588"/>
          <a:ext cx="7931150" cy="827087"/>
        </p:xfrm>
        <a:graphic>
          <a:graphicData uri="http://schemas.openxmlformats.org/presentationml/2006/ole">
            <p:oleObj spid="_x0000_s22530" name="Equation" r:id="rId4" imgW="4101840" imgH="431640" progId="Equation.DSMT4">
              <p:embed/>
            </p:oleObj>
          </a:graphicData>
        </a:graphic>
      </p:graphicFrame>
      <p:graphicFrame>
        <p:nvGraphicFramePr>
          <p:cNvPr id="22531" name="Object 27"/>
          <p:cNvGraphicFramePr>
            <a:graphicFrameLocks noChangeAspect="1"/>
          </p:cNvGraphicFramePr>
          <p:nvPr/>
        </p:nvGraphicFramePr>
        <p:xfrm>
          <a:off x="2344738" y="2622550"/>
          <a:ext cx="4681537" cy="942975"/>
        </p:xfrm>
        <a:graphic>
          <a:graphicData uri="http://schemas.openxmlformats.org/presentationml/2006/ole">
            <p:oleObj spid="_x0000_s22531" name="Equation" r:id="rId5" imgW="2311200" imgH="469800" progId="Equation.DSMT4">
              <p:embed/>
            </p:oleObj>
          </a:graphicData>
        </a:graphic>
      </p:graphicFrame>
      <p:sp>
        <p:nvSpPr>
          <p:cNvPr id="22550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2532" name="Object 29"/>
          <p:cNvGraphicFramePr>
            <a:graphicFrameLocks noChangeAspect="1"/>
          </p:cNvGraphicFramePr>
          <p:nvPr/>
        </p:nvGraphicFramePr>
        <p:xfrm>
          <a:off x="3173413" y="1954213"/>
          <a:ext cx="3044825" cy="533400"/>
        </p:xfrm>
        <a:graphic>
          <a:graphicData uri="http://schemas.openxmlformats.org/presentationml/2006/ole">
            <p:oleObj spid="_x0000_s22532" name="Equation" r:id="rId6" imgW="1523339" imgH="266584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200" b="1" smtClean="0">
                <a:solidFill>
                  <a:srgbClr val="000099"/>
                </a:solidFill>
              </a:rPr>
              <a:t>Interpolated Memfractance</a:t>
            </a:r>
          </a:p>
        </p:txBody>
      </p:sp>
      <p:sp>
        <p:nvSpPr>
          <p:cNvPr id="245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The coefficients a, b, c, d </a:t>
            </a:r>
            <a:r>
              <a:rPr lang="fr-FR" sz="2000" dirty="0" err="1" smtClean="0">
                <a:solidFill>
                  <a:schemeClr val="accent4"/>
                </a:solidFill>
              </a:rPr>
              <a:t>satisfy</a:t>
            </a:r>
            <a:r>
              <a:rPr lang="fr-FR" sz="2000" dirty="0" smtClean="0">
                <a:solidFill>
                  <a:schemeClr val="accent4"/>
                </a:solidFill>
              </a:rPr>
              <a:t> the conditions: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Examples</a:t>
            </a:r>
            <a:r>
              <a:rPr lang="fr-FR" sz="2000" dirty="0" smtClean="0">
                <a:solidFill>
                  <a:schemeClr val="accent4"/>
                </a:solidFill>
              </a:rPr>
              <a:t> of possible coefficients: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235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62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63" name="Rectangle 7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6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6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6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6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6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7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7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7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7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7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7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3554" name="Object 22"/>
          <p:cNvGraphicFramePr>
            <a:graphicFrameLocks noChangeAspect="1"/>
          </p:cNvGraphicFramePr>
          <p:nvPr/>
        </p:nvGraphicFramePr>
        <p:xfrm>
          <a:off x="777875" y="4870450"/>
          <a:ext cx="2393950" cy="482600"/>
        </p:xfrm>
        <a:graphic>
          <a:graphicData uri="http://schemas.openxmlformats.org/presentationml/2006/ole">
            <p:oleObj spid="_x0000_s23554" name="Equation" r:id="rId4" imgW="1180800" imgH="241200" progId="Equation.DSMT4">
              <p:embed/>
            </p:oleObj>
          </a:graphicData>
        </a:graphic>
      </p:graphicFrame>
      <p:sp>
        <p:nvSpPr>
          <p:cNvPr id="23577" name="Rectangle 2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3555" name="Object 24"/>
          <p:cNvGraphicFramePr>
            <a:graphicFrameLocks noChangeAspect="1"/>
          </p:cNvGraphicFramePr>
          <p:nvPr/>
        </p:nvGraphicFramePr>
        <p:xfrm>
          <a:off x="5016500" y="4745038"/>
          <a:ext cx="2922588" cy="788987"/>
        </p:xfrm>
        <a:graphic>
          <a:graphicData uri="http://schemas.openxmlformats.org/presentationml/2006/ole">
            <p:oleObj spid="_x0000_s23555" name="Equation" r:id="rId5" imgW="1447560" imgH="393480" progId="Equation.DSMT4">
              <p:embed/>
            </p:oleObj>
          </a:graphicData>
        </a:graphic>
      </p:graphicFrame>
      <p:sp>
        <p:nvSpPr>
          <p:cNvPr id="23578" name="Rectangle 25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3556" name="Object 26"/>
          <p:cNvGraphicFramePr>
            <a:graphicFrameLocks noChangeAspect="1"/>
          </p:cNvGraphicFramePr>
          <p:nvPr/>
        </p:nvGraphicFramePr>
        <p:xfrm>
          <a:off x="869950" y="5821363"/>
          <a:ext cx="2371725" cy="482600"/>
        </p:xfrm>
        <a:graphic>
          <a:graphicData uri="http://schemas.openxmlformats.org/presentationml/2006/ole">
            <p:oleObj spid="_x0000_s23556" name="Equation" r:id="rId6" imgW="1168400" imgH="241300" progId="Equation.DSMT4">
              <p:embed/>
            </p:oleObj>
          </a:graphicData>
        </a:graphic>
      </p:graphicFrame>
      <p:pic>
        <p:nvPicPr>
          <p:cNvPr id="23579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3488" y="1962150"/>
            <a:ext cx="6619875" cy="2286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graphicFrame>
        <p:nvGraphicFramePr>
          <p:cNvPr id="23557" name="Object 29"/>
          <p:cNvGraphicFramePr>
            <a:graphicFrameLocks noChangeAspect="1"/>
          </p:cNvGraphicFramePr>
          <p:nvPr/>
        </p:nvGraphicFramePr>
        <p:xfrm>
          <a:off x="4997450" y="5734050"/>
          <a:ext cx="2990850" cy="482600"/>
        </p:xfrm>
        <a:graphic>
          <a:graphicData uri="http://schemas.openxmlformats.org/presentationml/2006/ole">
            <p:oleObj spid="_x0000_s23557" name="Equation" r:id="rId8" imgW="1473120" imgH="2412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863600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200" b="1" smtClean="0">
                <a:solidFill>
                  <a:srgbClr val="000099"/>
                </a:solidFill>
              </a:rPr>
              <a:t>Interpolated Memfractance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51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52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53" name="Rectangle 27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4054" name="Rectangle 29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4405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825" y="1628775"/>
            <a:ext cx="5908675" cy="41052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4405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463" y="5915025"/>
            <a:ext cx="5648325" cy="4381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200" b="1" smtClean="0">
                <a:solidFill>
                  <a:srgbClr val="000099"/>
                </a:solidFill>
              </a:rPr>
              <a:t>Numerical illustrative examples</a:t>
            </a:r>
          </a:p>
        </p:txBody>
      </p:sp>
      <p:sp>
        <p:nvSpPr>
          <p:cNvPr id="25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consider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following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examples</a:t>
            </a:r>
            <a:r>
              <a:rPr lang="fr-FR" sz="2000" dirty="0" smtClean="0">
                <a:solidFill>
                  <a:schemeClr val="accent4"/>
                </a:solidFill>
              </a:rPr>
              <a:t>: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with</a:t>
            </a:r>
            <a:r>
              <a:rPr lang="fr-FR" sz="2000" dirty="0" smtClean="0">
                <a:solidFill>
                  <a:schemeClr val="accent4"/>
                </a:solidFill>
              </a:rPr>
              <a:t> 					and 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ts val="1200"/>
              </a:spcBef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gives</a:t>
            </a:r>
            <a:r>
              <a:rPr lang="fr-FR" sz="2000" dirty="0" smtClean="0">
                <a:solidFill>
                  <a:schemeClr val="accent4"/>
                </a:solidFill>
              </a:rPr>
              <a:t> the time </a:t>
            </a:r>
            <a:r>
              <a:rPr lang="fr-FR" sz="2000" dirty="0" err="1" smtClean="0">
                <a:solidFill>
                  <a:schemeClr val="accent4"/>
                </a:solidFill>
              </a:rPr>
              <a:t>dependant</a:t>
            </a:r>
            <a:r>
              <a:rPr lang="fr-FR" sz="2000" dirty="0" smtClean="0">
                <a:solidFill>
                  <a:schemeClr val="accent4"/>
                </a:solidFill>
              </a:rPr>
              <a:t> charge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ts val="1200"/>
              </a:spcBef>
              <a:buFontTx/>
              <a:buNone/>
              <a:defRPr/>
            </a:pPr>
            <a:r>
              <a:rPr lang="fr-FR" sz="2000" dirty="0" err="1" smtClean="0">
                <a:solidFill>
                  <a:srgbClr val="000099"/>
                </a:solidFill>
              </a:rPr>
              <a:t>We</a:t>
            </a:r>
            <a:r>
              <a:rPr lang="fr-FR" sz="2000" dirty="0" smtClean="0">
                <a:solidFill>
                  <a:srgbClr val="000099"/>
                </a:solidFill>
              </a:rPr>
              <a:t> use the </a:t>
            </a:r>
            <a:r>
              <a:rPr lang="fr-FR" sz="2000" dirty="0" err="1" smtClean="0">
                <a:solidFill>
                  <a:srgbClr val="000099"/>
                </a:solidFill>
              </a:rPr>
              <a:t>Grünwald-Letnikov’s</a:t>
            </a:r>
            <a:r>
              <a:rPr lang="fr-FR" sz="2000" dirty="0" smtClean="0">
                <a:solidFill>
                  <a:srgbClr val="000099"/>
                </a:solidFill>
              </a:rPr>
              <a:t> </a:t>
            </a:r>
            <a:r>
              <a:rPr lang="fr-FR" sz="2000" dirty="0" err="1" smtClean="0">
                <a:solidFill>
                  <a:srgbClr val="000099"/>
                </a:solidFill>
              </a:rPr>
              <a:t>definition</a:t>
            </a:r>
            <a:r>
              <a:rPr lang="fr-FR" sz="2000" dirty="0" smtClean="0">
                <a:solidFill>
                  <a:srgbClr val="000099"/>
                </a:solidFill>
              </a:rPr>
              <a:t>, </a:t>
            </a:r>
            <a:r>
              <a:rPr lang="fr-FR" sz="2000" dirty="0" err="1" smtClean="0">
                <a:solidFill>
                  <a:srgbClr val="000099"/>
                </a:solidFill>
              </a:rPr>
              <a:t>which</a:t>
            </a:r>
            <a:r>
              <a:rPr lang="fr-FR" sz="2000" dirty="0" smtClean="0">
                <a:solidFill>
                  <a:srgbClr val="000099"/>
                </a:solidFill>
              </a:rPr>
              <a:t> </a:t>
            </a:r>
            <a:r>
              <a:rPr lang="fr-FR" sz="2000" dirty="0" err="1" smtClean="0">
                <a:solidFill>
                  <a:srgbClr val="000099"/>
                </a:solidFill>
              </a:rPr>
              <a:t>is</a:t>
            </a:r>
            <a:r>
              <a:rPr lang="fr-FR" sz="2000" dirty="0" smtClean="0">
                <a:solidFill>
                  <a:srgbClr val="000099"/>
                </a:solidFill>
              </a:rPr>
              <a:t> more </a:t>
            </a:r>
            <a:r>
              <a:rPr lang="fr-FR" sz="2000" dirty="0" err="1" smtClean="0">
                <a:solidFill>
                  <a:srgbClr val="000099"/>
                </a:solidFill>
              </a:rPr>
              <a:t>easy</a:t>
            </a:r>
            <a:r>
              <a:rPr lang="fr-FR" sz="2000" dirty="0" smtClean="0">
                <a:solidFill>
                  <a:srgbClr val="000099"/>
                </a:solidFill>
              </a:rPr>
              <a:t> to use in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fr-FR" sz="2000" dirty="0" smtClean="0">
                <a:solidFill>
                  <a:srgbClr val="000099"/>
                </a:solidFill>
              </a:rPr>
              <a:t> </a:t>
            </a:r>
            <a:r>
              <a:rPr lang="fr-FR" sz="2000" dirty="0" err="1" smtClean="0">
                <a:solidFill>
                  <a:srgbClr val="000099"/>
                </a:solidFill>
              </a:rPr>
              <a:t>numerical</a:t>
            </a:r>
            <a:r>
              <a:rPr lang="fr-FR" sz="2000" dirty="0" smtClean="0">
                <a:solidFill>
                  <a:srgbClr val="000099"/>
                </a:solidFill>
              </a:rPr>
              <a:t> computations.</a:t>
            </a:r>
          </a:p>
        </p:txBody>
      </p:sp>
      <p:sp>
        <p:nvSpPr>
          <p:cNvPr id="2458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58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589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590" name="Rectangle 7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59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59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59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59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595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59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597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598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599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600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601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60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603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604" name="Rectangle 2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4605" name="Rectangle 25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4578" name="Object 27"/>
          <p:cNvGraphicFramePr>
            <a:graphicFrameLocks noChangeAspect="1"/>
          </p:cNvGraphicFramePr>
          <p:nvPr/>
        </p:nvGraphicFramePr>
        <p:xfrm>
          <a:off x="5900738" y="3486150"/>
          <a:ext cx="2114550" cy="706438"/>
        </p:xfrm>
        <a:graphic>
          <a:graphicData uri="http://schemas.openxmlformats.org/presentationml/2006/ole">
            <p:oleObj spid="_x0000_s24578" name="Equation" r:id="rId4" imgW="1066680" imgH="355320" progId="Equation.DSMT4">
              <p:embed/>
            </p:oleObj>
          </a:graphicData>
        </a:graphic>
      </p:graphicFrame>
      <p:sp>
        <p:nvSpPr>
          <p:cNvPr id="24606" name="Rectangle 3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4579" name="Object 29"/>
          <p:cNvGraphicFramePr>
            <a:graphicFrameLocks noChangeAspect="1"/>
          </p:cNvGraphicFramePr>
          <p:nvPr/>
        </p:nvGraphicFramePr>
        <p:xfrm>
          <a:off x="766763" y="2571750"/>
          <a:ext cx="1928812" cy="482600"/>
        </p:xfrm>
        <a:graphic>
          <a:graphicData uri="http://schemas.openxmlformats.org/presentationml/2006/ole">
            <p:oleObj spid="_x0000_s24579" name="Equation" r:id="rId5" imgW="952200" imgH="241200" progId="Equation.DSMT4">
              <p:embed/>
            </p:oleObj>
          </a:graphicData>
        </a:graphic>
      </p:graphicFrame>
      <p:sp>
        <p:nvSpPr>
          <p:cNvPr id="24607" name="Rectangle 3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4580" name="Object 31"/>
          <p:cNvGraphicFramePr>
            <a:graphicFrameLocks noChangeAspect="1"/>
          </p:cNvGraphicFramePr>
          <p:nvPr/>
        </p:nvGraphicFramePr>
        <p:xfrm>
          <a:off x="614363" y="1897063"/>
          <a:ext cx="3190875" cy="482600"/>
        </p:xfrm>
        <a:graphic>
          <a:graphicData uri="http://schemas.openxmlformats.org/presentationml/2006/ole">
            <p:oleObj spid="_x0000_s24580" name="Equation" r:id="rId6" imgW="1574640" imgH="241200" progId="Equation.DSMT4">
              <p:embed/>
            </p:oleObj>
          </a:graphicData>
        </a:graphic>
      </p:graphicFrame>
      <p:sp>
        <p:nvSpPr>
          <p:cNvPr id="24608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4581" name="Object 33"/>
          <p:cNvGraphicFramePr>
            <a:graphicFrameLocks noChangeAspect="1"/>
          </p:cNvGraphicFramePr>
          <p:nvPr/>
        </p:nvGraphicFramePr>
        <p:xfrm>
          <a:off x="615950" y="4848225"/>
          <a:ext cx="4384675" cy="712788"/>
        </p:xfrm>
        <a:graphic>
          <a:graphicData uri="http://schemas.openxmlformats.org/presentationml/2006/ole">
            <p:oleObj spid="_x0000_s24581" name="Equation" r:id="rId7" imgW="2171520" imgH="355320" progId="Equation.DSMT4">
              <p:embed/>
            </p:oleObj>
          </a:graphicData>
        </a:graphic>
      </p:graphicFrame>
      <p:sp>
        <p:nvSpPr>
          <p:cNvPr id="24609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4582" name="Object 35"/>
          <p:cNvGraphicFramePr>
            <a:graphicFrameLocks noChangeAspect="1"/>
          </p:cNvGraphicFramePr>
          <p:nvPr/>
        </p:nvGraphicFramePr>
        <p:xfrm>
          <a:off x="1373188" y="3427413"/>
          <a:ext cx="3065462" cy="914400"/>
        </p:xfrm>
        <a:graphic>
          <a:graphicData uri="http://schemas.openxmlformats.org/presentationml/2006/ole">
            <p:oleObj spid="_x0000_s24582" name="Equation" r:id="rId8" imgW="1536480" imgH="457200" progId="Equation.DSMT4">
              <p:embed/>
            </p:oleObj>
          </a:graphicData>
        </a:graphic>
      </p:graphicFrame>
      <p:graphicFrame>
        <p:nvGraphicFramePr>
          <p:cNvPr id="24583" name="Object 32"/>
          <p:cNvGraphicFramePr>
            <a:graphicFrameLocks noChangeAspect="1"/>
          </p:cNvGraphicFramePr>
          <p:nvPr/>
        </p:nvGraphicFramePr>
        <p:xfrm>
          <a:off x="4779963" y="1885950"/>
          <a:ext cx="3371850" cy="482600"/>
        </p:xfrm>
        <a:graphic>
          <a:graphicData uri="http://schemas.openxmlformats.org/presentationml/2006/ole">
            <p:oleObj spid="_x0000_s24583" name="Equation" r:id="rId9" imgW="1663560" imgH="241200" progId="Equation.DSMT4">
              <p:embed/>
            </p:oleObj>
          </a:graphicData>
        </a:graphic>
      </p:graphicFrame>
      <p:graphicFrame>
        <p:nvGraphicFramePr>
          <p:cNvPr id="24584" name="Object 8"/>
          <p:cNvGraphicFramePr>
            <a:graphicFrameLocks noChangeAspect="1"/>
          </p:cNvGraphicFramePr>
          <p:nvPr/>
        </p:nvGraphicFramePr>
        <p:xfrm>
          <a:off x="4749800" y="2430463"/>
          <a:ext cx="3216275" cy="838200"/>
        </p:xfrm>
        <a:graphic>
          <a:graphicData uri="http://schemas.openxmlformats.org/presentationml/2006/ole">
            <p:oleObj spid="_x0000_s24584" name="Equation" r:id="rId10" imgW="1587240" imgH="4190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600" b="1" smtClean="0">
                <a:solidFill>
                  <a:srgbClr val="000099"/>
                </a:solidFill>
              </a:rPr>
              <a:t>Voltage versus time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47800"/>
            <a:ext cx="8280400" cy="5053013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>
              <a:buFontTx/>
              <a:buNone/>
            </a:pPr>
            <a:r>
              <a:rPr lang="en-US" sz="2400" smtClean="0"/>
              <a:t>Continuous behavior of memfractance between memristor and </a:t>
            </a:r>
            <a:r>
              <a:rPr lang="fr-FR" sz="2400" smtClean="0"/>
              <a:t>memcapacitor</a:t>
            </a:r>
            <a:endParaRPr lang="fr-FR" sz="24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4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4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45079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900" y="2338388"/>
            <a:ext cx="7505700" cy="40005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45080" name="TextBox 24"/>
          <p:cNvSpPr txBox="1">
            <a:spLocks noChangeArrowheads="1"/>
          </p:cNvSpPr>
          <p:nvPr/>
        </p:nvSpPr>
        <p:spPr bwMode="auto">
          <a:xfrm>
            <a:off x="6410325" y="2105025"/>
            <a:ext cx="16335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99"/>
                </a:solidFill>
              </a:rPr>
              <a:t>memcapacitor</a:t>
            </a:r>
          </a:p>
        </p:txBody>
      </p:sp>
      <p:sp>
        <p:nvSpPr>
          <p:cNvPr id="45081" name="TextBox 25"/>
          <p:cNvSpPr txBox="1">
            <a:spLocks noChangeArrowheads="1"/>
          </p:cNvSpPr>
          <p:nvPr/>
        </p:nvSpPr>
        <p:spPr bwMode="auto">
          <a:xfrm>
            <a:off x="7277100" y="3457575"/>
            <a:ext cx="12112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memristor</a:t>
            </a:r>
          </a:p>
        </p:txBody>
      </p:sp>
      <p:cxnSp>
        <p:nvCxnSpPr>
          <p:cNvPr id="45082" name="Straight Arrow Connector 27"/>
          <p:cNvCxnSpPr>
            <a:cxnSpLocks noChangeShapeType="1"/>
          </p:cNvCxnSpPr>
          <p:nvPr/>
        </p:nvCxnSpPr>
        <p:spPr bwMode="auto">
          <a:xfrm flipH="1">
            <a:off x="6343650" y="2466975"/>
            <a:ext cx="609600" cy="561975"/>
          </a:xfrm>
          <a:prstGeom prst="straightConnector1">
            <a:avLst/>
          </a:prstGeom>
          <a:noFill/>
          <a:ln w="19050" algn="ctr">
            <a:solidFill>
              <a:srgbClr val="000099"/>
            </a:solidFill>
            <a:round/>
            <a:headEnd/>
            <a:tailEnd type="arrow" w="med" len="med"/>
          </a:ln>
        </p:spPr>
      </p:cxnSp>
      <p:cxnSp>
        <p:nvCxnSpPr>
          <p:cNvPr id="45083" name="Straight Arrow Connector 28"/>
          <p:cNvCxnSpPr>
            <a:cxnSpLocks noChangeShapeType="1"/>
            <a:stCxn id="45081" idx="1"/>
          </p:cNvCxnSpPr>
          <p:nvPr/>
        </p:nvCxnSpPr>
        <p:spPr bwMode="auto">
          <a:xfrm flipH="1">
            <a:off x="6591300" y="3629025"/>
            <a:ext cx="685800" cy="31432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600" b="1" smtClean="0">
                <a:solidFill>
                  <a:srgbClr val="000099"/>
                </a:solidFill>
              </a:rPr>
              <a:t>Voltage versus intensity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46103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979613"/>
            <a:ext cx="8096250" cy="39703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600" b="1" smtClean="0">
                <a:solidFill>
                  <a:srgbClr val="000099"/>
                </a:solidFill>
              </a:rPr>
              <a:t>Voltage versus charge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038725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47127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871663"/>
            <a:ext cx="8061325" cy="4211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200" b="1" smtClean="0">
                <a:solidFill>
                  <a:srgbClr val="000099"/>
                </a:solidFill>
              </a:rPr>
              <a:t>"The Machine"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514475"/>
            <a:ext cx="8280400" cy="5153025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fr-FR" dirty="0" smtClean="0">
                <a:solidFill>
                  <a:schemeClr val="accent4"/>
                </a:solidFill>
              </a:rPr>
              <a:t> </a:t>
            </a:r>
            <a:endParaRPr lang="fr-FR" sz="1800" dirty="0" smtClean="0">
              <a:solidFill>
                <a:schemeClr val="accent4"/>
              </a:solidFill>
            </a:endParaRPr>
          </a:p>
        </p:txBody>
      </p:sp>
      <p:sp>
        <p:nvSpPr>
          <p:cNvPr id="34820" name="Rectangle 11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4821" name="Rectangle 13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4822" name="Rectangle 17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348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" y="1614488"/>
            <a:ext cx="8016875" cy="49879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74638"/>
            <a:ext cx="8280400" cy="954087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600" b="1" smtClean="0">
                <a:solidFill>
                  <a:srgbClr val="000099"/>
                </a:solidFill>
              </a:rPr>
              <a:t>The flux behavior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3388" y="1400175"/>
            <a:ext cx="8280400" cy="4678363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Interpolation </a:t>
            </a:r>
            <a:r>
              <a:rPr lang="fr-FR" sz="2000" dirty="0" err="1" smtClean="0">
                <a:solidFill>
                  <a:schemeClr val="accent4"/>
                </a:solidFill>
              </a:rPr>
              <a:t>between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memristor</a:t>
            </a:r>
            <a:r>
              <a:rPr lang="fr-FR" sz="2000" dirty="0" smtClean="0">
                <a:solidFill>
                  <a:schemeClr val="accent4"/>
                </a:solidFill>
              </a:rPr>
              <a:t> and </a:t>
            </a:r>
            <a:r>
              <a:rPr lang="fr-FR" sz="2000" dirty="0" err="1" smtClean="0">
                <a:solidFill>
                  <a:schemeClr val="accent4"/>
                </a:solidFill>
              </a:rPr>
              <a:t>memcapacitor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690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3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3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3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3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3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40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4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4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43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44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4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46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47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8148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4814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871663"/>
            <a:ext cx="8094662" cy="39608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432000" y="274638"/>
            <a:ext cx="8277225" cy="935037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600" b="1" smtClean="0">
                <a:solidFill>
                  <a:srgbClr val="000099"/>
                </a:solidFill>
              </a:rPr>
              <a:t>The flux behavior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3388" y="1409700"/>
            <a:ext cx="8280400" cy="5040313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Interpolation </a:t>
            </a:r>
            <a:r>
              <a:rPr lang="fr-FR" sz="2000" dirty="0" err="1" smtClean="0">
                <a:solidFill>
                  <a:schemeClr val="accent4"/>
                </a:solidFill>
              </a:rPr>
              <a:t>between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memristor</a:t>
            </a:r>
            <a:r>
              <a:rPr lang="fr-FR" sz="2000" dirty="0" smtClean="0">
                <a:solidFill>
                  <a:schemeClr val="accent4"/>
                </a:solidFill>
              </a:rPr>
              <a:t> and </a:t>
            </a:r>
            <a:r>
              <a:rPr lang="fr-FR" sz="2000" dirty="0" err="1" smtClean="0">
                <a:solidFill>
                  <a:schemeClr val="accent4"/>
                </a:solidFill>
              </a:rPr>
              <a:t>memcapacitor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Memristor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Periodic</a:t>
            </a:r>
            <a:r>
              <a:rPr lang="fr-FR" sz="2000" dirty="0" smtClean="0">
                <a:solidFill>
                  <a:schemeClr val="accent4"/>
                </a:solidFill>
              </a:rPr>
              <a:t> flux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Memcapacitor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Periodic</a:t>
            </a:r>
            <a:r>
              <a:rPr lang="fr-FR" sz="2000" dirty="0" smtClean="0">
                <a:solidFill>
                  <a:schemeClr val="accent4"/>
                </a:solidFill>
              </a:rPr>
              <a:t> flux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</p:txBody>
      </p:sp>
      <p:graphicFrame>
        <p:nvGraphicFramePr>
          <p:cNvPr id="25602" name="Object 26"/>
          <p:cNvGraphicFramePr>
            <a:graphicFrameLocks noChangeAspect="1"/>
          </p:cNvGraphicFramePr>
          <p:nvPr>
            <p:ph sz="quarter" idx="2"/>
          </p:nvPr>
        </p:nvGraphicFramePr>
        <p:xfrm>
          <a:off x="1797050" y="2141538"/>
          <a:ext cx="1508125" cy="366712"/>
        </p:xfrm>
        <a:graphic>
          <a:graphicData uri="http://schemas.openxmlformats.org/presentationml/2006/ole">
            <p:oleObj spid="_x0000_s25602" name="Equation" r:id="rId4" imgW="939600" imgH="228600" progId="Equation.DSMT4">
              <p:embed/>
            </p:oleObj>
          </a:graphicData>
        </a:graphic>
      </p:graphicFrame>
      <p:sp>
        <p:nvSpPr>
          <p:cNvPr id="2560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0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08" name="Rectangle 6"/>
          <p:cNvSpPr>
            <a:spLocks noChangeArrowheads="1"/>
          </p:cNvSpPr>
          <p:nvPr/>
        </p:nvSpPr>
        <p:spPr bwMode="auto">
          <a:xfrm>
            <a:off x="0" y="3690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0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1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1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1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1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1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1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1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1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1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19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20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21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22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25623" name="Image 10" descr="tphiq1=1q2=0.png"/>
          <p:cNvPicPr>
            <a:picLocks noChangeAspect="1" noChangeArrowheads="1"/>
          </p:cNvPicPr>
          <p:nvPr/>
        </p:nvPicPr>
        <p:blipFill>
          <a:blip r:embed="rId5" cstate="print"/>
          <a:srcRect l="2769" r="11076"/>
          <a:stretch>
            <a:fillRect/>
          </a:stretch>
        </p:blipFill>
        <p:spPr bwMode="auto">
          <a:xfrm>
            <a:off x="3752850" y="2019300"/>
            <a:ext cx="49307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4" name="Image 17" descr="tphiq1=1q2=1.png"/>
          <p:cNvPicPr>
            <a:picLocks noChangeAspect="1" noChangeArrowheads="1"/>
          </p:cNvPicPr>
          <p:nvPr/>
        </p:nvPicPr>
        <p:blipFill>
          <a:blip r:embed="rId6" cstate="print"/>
          <a:srcRect l="2769" r="11076"/>
          <a:stretch>
            <a:fillRect/>
          </a:stretch>
        </p:blipFill>
        <p:spPr bwMode="auto">
          <a:xfrm>
            <a:off x="3749675" y="4248150"/>
            <a:ext cx="49323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603" name="Object 28"/>
          <p:cNvGraphicFramePr>
            <a:graphicFrameLocks noChangeAspect="1"/>
          </p:cNvGraphicFramePr>
          <p:nvPr>
            <p:ph sz="quarter" idx="3"/>
          </p:nvPr>
        </p:nvGraphicFramePr>
        <p:xfrm>
          <a:off x="2298700" y="4394200"/>
          <a:ext cx="1550988" cy="366713"/>
        </p:xfrm>
        <a:graphic>
          <a:graphicData uri="http://schemas.openxmlformats.org/presentationml/2006/ole">
            <p:oleObj spid="_x0000_s25603" name="Equation" r:id="rId7" imgW="96520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74638"/>
            <a:ext cx="8280400" cy="935037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600" b="1" smtClean="0">
                <a:solidFill>
                  <a:srgbClr val="000099"/>
                </a:solidFill>
              </a:rPr>
              <a:t>memfractor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3388" y="1400175"/>
            <a:ext cx="8280400" cy="5040313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Interpolation </a:t>
            </a:r>
            <a:r>
              <a:rPr lang="fr-FR" sz="2000" dirty="0" err="1" smtClean="0">
                <a:solidFill>
                  <a:schemeClr val="accent4"/>
                </a:solidFill>
              </a:rPr>
              <a:t>between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memristor</a:t>
            </a:r>
            <a:r>
              <a:rPr lang="fr-FR" sz="2000" dirty="0" smtClean="0">
                <a:solidFill>
                  <a:schemeClr val="accent4"/>
                </a:solidFill>
              </a:rPr>
              <a:t> and </a:t>
            </a:r>
            <a:r>
              <a:rPr lang="fr-FR" sz="2000" dirty="0" err="1" smtClean="0">
                <a:solidFill>
                  <a:schemeClr val="accent4"/>
                </a:solidFill>
              </a:rPr>
              <a:t>memcapacitor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The flux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divergent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The flux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divergent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</p:txBody>
      </p:sp>
      <p:graphicFrame>
        <p:nvGraphicFramePr>
          <p:cNvPr id="26626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844550" y="2124075"/>
          <a:ext cx="1508125" cy="323850"/>
        </p:xfrm>
        <a:graphic>
          <a:graphicData uri="http://schemas.openxmlformats.org/presentationml/2006/ole">
            <p:oleObj spid="_x0000_s26626" name="Equation" r:id="rId4" imgW="1066680" imgH="228600" progId="Equation.DSMT4">
              <p:embed/>
            </p:oleObj>
          </a:graphicData>
        </a:graphic>
      </p:graphicFrame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32" name="Rectangle 7"/>
          <p:cNvSpPr>
            <a:spLocks noChangeArrowheads="1"/>
          </p:cNvSpPr>
          <p:nvPr/>
        </p:nvSpPr>
        <p:spPr bwMode="auto">
          <a:xfrm>
            <a:off x="0" y="3690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3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3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3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3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3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3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4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4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4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43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4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45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6646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6627" name="Object 24"/>
          <p:cNvGraphicFramePr>
            <a:graphicFrameLocks noChangeAspect="1"/>
          </p:cNvGraphicFramePr>
          <p:nvPr>
            <p:ph sz="quarter" idx="3"/>
          </p:nvPr>
        </p:nvGraphicFramePr>
        <p:xfrm>
          <a:off x="898525" y="4516438"/>
          <a:ext cx="1550988" cy="331787"/>
        </p:xfrm>
        <a:graphic>
          <a:graphicData uri="http://schemas.openxmlformats.org/presentationml/2006/ole">
            <p:oleObj spid="_x0000_s26627" name="Equation" r:id="rId5" imgW="1066680" imgH="228600" progId="Equation.DSMT4">
              <p:embed/>
            </p:oleObj>
          </a:graphicData>
        </a:graphic>
      </p:graphicFrame>
      <p:pic>
        <p:nvPicPr>
          <p:cNvPr id="26647" name="Image 11" descr="tphiq1=1q2=01.png"/>
          <p:cNvPicPr>
            <a:picLocks noChangeAspect="1" noChangeArrowheads="1"/>
          </p:cNvPicPr>
          <p:nvPr/>
        </p:nvPicPr>
        <p:blipFill>
          <a:blip r:embed="rId6" cstate="print"/>
          <a:srcRect l="2769" r="11076"/>
          <a:stretch>
            <a:fillRect/>
          </a:stretch>
        </p:blipFill>
        <p:spPr bwMode="auto">
          <a:xfrm>
            <a:off x="3559175" y="1866900"/>
            <a:ext cx="49323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Image 13" descr="tphiq1=1q2=05.png"/>
          <p:cNvPicPr>
            <a:picLocks noChangeAspect="1" noChangeArrowheads="1"/>
          </p:cNvPicPr>
          <p:nvPr/>
        </p:nvPicPr>
        <p:blipFill>
          <a:blip r:embed="rId7" cstate="print"/>
          <a:srcRect l="2769" r="11076"/>
          <a:stretch>
            <a:fillRect/>
          </a:stretch>
        </p:blipFill>
        <p:spPr bwMode="auto">
          <a:xfrm>
            <a:off x="3616325" y="4389438"/>
            <a:ext cx="49323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74638"/>
            <a:ext cx="8280400" cy="935037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algn="l" eaLnBrk="1" hangingPunct="1"/>
            <a:r>
              <a:rPr lang="fr-FR" sz="3600" b="1" smtClean="0">
                <a:solidFill>
                  <a:srgbClr val="000099"/>
                </a:solidFill>
              </a:rPr>
              <a:t>Explicit results</a:t>
            </a:r>
          </a:p>
        </p:txBody>
      </p:sp>
      <p:sp>
        <p:nvSpPr>
          <p:cNvPr id="27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3388" y="1400175"/>
            <a:ext cx="8280400" cy="4967288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spcBef>
                <a:spcPts val="1800"/>
              </a:spcBef>
              <a:buFontTx/>
              <a:buNone/>
              <a:defRPr/>
            </a:pPr>
            <a:endParaRPr lang="fr-FR" sz="1000" dirty="0" smtClean="0">
              <a:solidFill>
                <a:srgbClr val="006600"/>
              </a:solidFill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For the </a:t>
            </a:r>
            <a:r>
              <a:rPr lang="fr-FR" sz="2000" dirty="0" err="1" smtClean="0">
                <a:solidFill>
                  <a:schemeClr val="accent4"/>
                </a:solidFill>
              </a:rPr>
              <a:t>memristor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choose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6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We</a:t>
            </a:r>
            <a:r>
              <a:rPr lang="fr-FR" sz="2000" dirty="0" smtClean="0">
                <a:solidFill>
                  <a:schemeClr val="accent4"/>
                </a:solidFill>
              </a:rPr>
              <a:t> have		  and 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with</a:t>
            </a:r>
            <a:r>
              <a:rPr lang="fr-FR" sz="2000" dirty="0" smtClean="0">
                <a:solidFill>
                  <a:schemeClr val="accent4"/>
                </a:solidFill>
              </a:rPr>
              <a:t> the approximation</a:t>
            </a:r>
          </a:p>
          <a:p>
            <a:pPr eaLnBrk="1" hangingPunct="1">
              <a:buFontTx/>
              <a:buNone/>
              <a:defRPr/>
            </a:pPr>
            <a:endParaRPr lang="fr-FR" sz="16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In </a:t>
            </a:r>
            <a:r>
              <a:rPr lang="fr-FR" sz="2000" dirty="0" err="1" smtClean="0">
                <a:solidFill>
                  <a:schemeClr val="accent4"/>
                </a:solidFill>
              </a:rPr>
              <a:t>this</a:t>
            </a:r>
            <a:r>
              <a:rPr lang="fr-FR" sz="2000" dirty="0" smtClean="0">
                <a:solidFill>
                  <a:schemeClr val="accent4"/>
                </a:solidFill>
              </a:rPr>
              <a:t> case the voltage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periodic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rgbClr val="FF0000"/>
                </a:solidFill>
              </a:rPr>
              <a:t>Numerical</a:t>
            </a:r>
            <a:r>
              <a:rPr lang="fr-FR" sz="2000" dirty="0" smtClean="0">
                <a:solidFill>
                  <a:srgbClr val="FF0000"/>
                </a:solidFill>
              </a:rPr>
              <a:t> computations are in good agreement </a:t>
            </a:r>
            <a:r>
              <a:rPr lang="fr-FR" sz="2000" dirty="0" err="1" smtClean="0">
                <a:solidFill>
                  <a:srgbClr val="FF0000"/>
                </a:solidFill>
              </a:rPr>
              <a:t>with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this</a:t>
            </a:r>
            <a:r>
              <a:rPr lang="fr-FR" sz="2000" dirty="0" smtClean="0">
                <a:solidFill>
                  <a:srgbClr val="FF0000"/>
                </a:solidFill>
              </a:rPr>
              <a:t> approximation.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</p:txBody>
      </p:sp>
      <p:graphicFrame>
        <p:nvGraphicFramePr>
          <p:cNvPr id="27650" name="Object 30"/>
          <p:cNvGraphicFramePr>
            <a:graphicFrameLocks noChangeAspect="1"/>
          </p:cNvGraphicFramePr>
          <p:nvPr>
            <p:ph sz="quarter" idx="2"/>
          </p:nvPr>
        </p:nvGraphicFramePr>
        <p:xfrm>
          <a:off x="5340350" y="498475"/>
          <a:ext cx="2565400" cy="444500"/>
        </p:xfrm>
        <a:graphic>
          <a:graphicData uri="http://schemas.openxmlformats.org/presentationml/2006/ole">
            <p:oleObj spid="_x0000_s27650" name="Equation" r:id="rId4" imgW="1320480" imgH="228600" progId="Equation.DSMT4">
              <p:embed/>
            </p:oleObj>
          </a:graphicData>
        </a:graphic>
      </p:graphicFrame>
      <p:sp>
        <p:nvSpPr>
          <p:cNvPr id="2766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62" name="Rectangle 7"/>
          <p:cNvSpPr>
            <a:spLocks noChangeArrowheads="1"/>
          </p:cNvSpPr>
          <p:nvPr/>
        </p:nvSpPr>
        <p:spPr bwMode="auto">
          <a:xfrm>
            <a:off x="0" y="3690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6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6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6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6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6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7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7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7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73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7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75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7651" name="Object 25"/>
          <p:cNvGraphicFramePr>
            <a:graphicFrameLocks noChangeAspect="1"/>
          </p:cNvGraphicFramePr>
          <p:nvPr/>
        </p:nvGraphicFramePr>
        <p:xfrm>
          <a:off x="1843088" y="2292350"/>
          <a:ext cx="996950" cy="304800"/>
        </p:xfrm>
        <a:graphic>
          <a:graphicData uri="http://schemas.openxmlformats.org/presentationml/2006/ole">
            <p:oleObj spid="_x0000_s27651" name="Equation" r:id="rId5" imgW="660240" imgH="203040" progId="Equation.DSMT4">
              <p:embed/>
            </p:oleObj>
          </a:graphicData>
        </a:graphic>
      </p:graphicFrame>
      <p:graphicFrame>
        <p:nvGraphicFramePr>
          <p:cNvPr id="27652" name="Object 26"/>
          <p:cNvGraphicFramePr>
            <a:graphicFrameLocks noChangeAspect="1"/>
          </p:cNvGraphicFramePr>
          <p:nvPr/>
        </p:nvGraphicFramePr>
        <p:xfrm>
          <a:off x="4178300" y="2246313"/>
          <a:ext cx="1035050" cy="304800"/>
        </p:xfrm>
        <a:graphic>
          <a:graphicData uri="http://schemas.openxmlformats.org/presentationml/2006/ole">
            <p:oleObj spid="_x0000_s27652" name="Equation" r:id="rId6" imgW="685800" imgH="203040" progId="Equation.DSMT4">
              <p:embed/>
            </p:oleObj>
          </a:graphicData>
        </a:graphic>
      </p:graphicFrame>
      <p:graphicFrame>
        <p:nvGraphicFramePr>
          <p:cNvPr id="27653" name="Object 27"/>
          <p:cNvGraphicFramePr>
            <a:graphicFrameLocks noChangeAspect="1"/>
          </p:cNvGraphicFramePr>
          <p:nvPr/>
        </p:nvGraphicFramePr>
        <p:xfrm>
          <a:off x="3962400" y="1571625"/>
          <a:ext cx="2127250" cy="361950"/>
        </p:xfrm>
        <a:graphic>
          <a:graphicData uri="http://schemas.openxmlformats.org/presentationml/2006/ole">
            <p:oleObj spid="_x0000_s27653" name="Equation" r:id="rId7" imgW="1409400" imgH="241200" progId="Equation.DSMT4">
              <p:embed/>
            </p:oleObj>
          </a:graphicData>
        </a:graphic>
      </p:graphicFrame>
      <p:graphicFrame>
        <p:nvGraphicFramePr>
          <p:cNvPr id="27654" name="Object 33"/>
          <p:cNvGraphicFramePr>
            <a:graphicFrameLocks noChangeAspect="1"/>
          </p:cNvGraphicFramePr>
          <p:nvPr>
            <p:ph sz="quarter" idx="3"/>
          </p:nvPr>
        </p:nvGraphicFramePr>
        <p:xfrm>
          <a:off x="4095750" y="2882900"/>
          <a:ext cx="3159125" cy="420688"/>
        </p:xfrm>
        <a:graphic>
          <a:graphicData uri="http://schemas.openxmlformats.org/presentationml/2006/ole">
            <p:oleObj spid="_x0000_s27654" name="Equation" r:id="rId8" imgW="2095200" imgH="279360" progId="Equation.DSMT4">
              <p:embed/>
            </p:oleObj>
          </a:graphicData>
        </a:graphic>
      </p:graphicFrame>
      <p:graphicFrame>
        <p:nvGraphicFramePr>
          <p:cNvPr id="27655" name="Object 35"/>
          <p:cNvGraphicFramePr>
            <a:graphicFrameLocks noChangeAspect="1"/>
          </p:cNvGraphicFramePr>
          <p:nvPr/>
        </p:nvGraphicFramePr>
        <p:xfrm>
          <a:off x="3521075" y="3398838"/>
          <a:ext cx="2552700" cy="590550"/>
        </p:xfrm>
        <a:graphic>
          <a:graphicData uri="http://schemas.openxmlformats.org/presentationml/2006/ole">
            <p:oleObj spid="_x0000_s27655" name="Equation" r:id="rId9" imgW="1701720" imgH="393480" progId="Equation.DSMT4">
              <p:embed/>
            </p:oleObj>
          </a:graphicData>
        </a:graphic>
      </p:graphicFrame>
      <p:graphicFrame>
        <p:nvGraphicFramePr>
          <p:cNvPr id="27656" name="Object 36"/>
          <p:cNvGraphicFramePr>
            <a:graphicFrameLocks noChangeAspect="1"/>
          </p:cNvGraphicFramePr>
          <p:nvPr/>
        </p:nvGraphicFramePr>
        <p:xfrm>
          <a:off x="723900" y="2884488"/>
          <a:ext cx="2581275" cy="361950"/>
        </p:xfrm>
        <a:graphic>
          <a:graphicData uri="http://schemas.openxmlformats.org/presentationml/2006/ole">
            <p:oleObj spid="_x0000_s27656" name="Equation" r:id="rId10" imgW="1726920" imgH="241200" progId="Equation.DSMT4">
              <p:embed/>
            </p:oleObj>
          </a:graphicData>
        </a:graphic>
      </p:graphicFrame>
      <p:sp>
        <p:nvSpPr>
          <p:cNvPr id="27676" name="Rectangle 3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7677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7657" name="Object 39"/>
          <p:cNvGraphicFramePr>
            <a:graphicFrameLocks noChangeAspect="1"/>
          </p:cNvGraphicFramePr>
          <p:nvPr/>
        </p:nvGraphicFramePr>
        <p:xfrm>
          <a:off x="1677988" y="4619625"/>
          <a:ext cx="6264275" cy="600075"/>
        </p:xfrm>
        <a:graphic>
          <a:graphicData uri="http://schemas.openxmlformats.org/presentationml/2006/ole">
            <p:oleObj spid="_x0000_s27657" name="Equation" r:id="rId11" imgW="4444920" imgH="4316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74638"/>
            <a:ext cx="8280400" cy="935037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algn="l" eaLnBrk="1" hangingPunct="1"/>
            <a:r>
              <a:rPr lang="fr-FR" sz="3600" b="1" dirty="0" smtClean="0">
                <a:solidFill>
                  <a:srgbClr val="000099"/>
                </a:solidFill>
              </a:rPr>
              <a:t>Explicit </a:t>
            </a:r>
            <a:r>
              <a:rPr lang="fr-FR" sz="3600" b="1" dirty="0" err="1" smtClean="0">
                <a:solidFill>
                  <a:srgbClr val="000099"/>
                </a:solidFill>
              </a:rPr>
              <a:t>results</a:t>
            </a:r>
            <a:endParaRPr lang="fr-FR" sz="3600" b="1" dirty="0" smtClean="0">
              <a:solidFill>
                <a:srgbClr val="000099"/>
              </a:solidFill>
            </a:endParaRP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3388" y="1400174"/>
            <a:ext cx="8280400" cy="5040000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However</a:t>
            </a:r>
            <a:r>
              <a:rPr lang="fr-FR" sz="2000" dirty="0" smtClean="0">
                <a:solidFill>
                  <a:schemeClr val="accent4"/>
                </a:solidFill>
              </a:rPr>
              <a:t> the flux </a:t>
            </a:r>
            <a:r>
              <a:rPr lang="fr-FR" sz="2000" dirty="0" err="1" smtClean="0">
                <a:solidFill>
                  <a:schemeClr val="accent4"/>
                </a:solidFill>
              </a:rPr>
              <a:t>can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increasing</a:t>
            </a:r>
            <a:r>
              <a:rPr lang="fr-FR" sz="2000" dirty="0" smtClean="0">
                <a:solidFill>
                  <a:schemeClr val="accent4"/>
                </a:solidFill>
              </a:rPr>
              <a:t> or </a:t>
            </a:r>
            <a:r>
              <a:rPr lang="fr-FR" sz="2000" dirty="0" err="1" smtClean="0">
                <a:solidFill>
                  <a:schemeClr val="accent4"/>
                </a:solidFill>
              </a:rPr>
              <a:t>decreasing</a:t>
            </a:r>
            <a:r>
              <a:rPr lang="fr-FR" sz="2000" dirty="0" smtClean="0">
                <a:solidFill>
                  <a:schemeClr val="accent4"/>
                </a:solidFill>
              </a:rPr>
              <a:t> due to the </a:t>
            </a:r>
            <a:r>
              <a:rPr lang="fr-FR" sz="2000" dirty="0" err="1" smtClean="0">
                <a:solidFill>
                  <a:srgbClr val="000099"/>
                </a:solidFill>
              </a:rPr>
              <a:t>blue</a:t>
            </a:r>
            <a:r>
              <a:rPr lang="fr-FR" sz="2000" dirty="0" smtClean="0">
                <a:solidFill>
                  <a:schemeClr val="accent4"/>
                </a:solidFill>
              </a:rPr>
              <a:t> and </a:t>
            </a:r>
            <a:r>
              <a:rPr lang="fr-FR" sz="2000" dirty="0" err="1" smtClean="0">
                <a:solidFill>
                  <a:srgbClr val="FF0000"/>
                </a:solidFill>
              </a:rPr>
              <a:t>red</a:t>
            </a:r>
            <a:r>
              <a:rPr lang="fr-FR" sz="2000" dirty="0" smtClean="0">
                <a:solidFill>
                  <a:schemeClr val="accent4"/>
                </a:solidFill>
              </a:rPr>
              <a:t> part of the formula.</a:t>
            </a:r>
          </a:p>
          <a:p>
            <a:pPr eaLnBrk="1" hangingPunct="1">
              <a:buFontTx/>
              <a:buNone/>
              <a:defRPr/>
            </a:pPr>
            <a:endParaRPr lang="fr-FR" sz="16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</p:txBody>
      </p:sp>
      <p:graphicFrame>
        <p:nvGraphicFramePr>
          <p:cNvPr id="2867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340350" y="498475"/>
          <a:ext cx="2565400" cy="444500"/>
        </p:xfrm>
        <a:graphic>
          <a:graphicData uri="http://schemas.openxmlformats.org/presentationml/2006/ole">
            <p:oleObj spid="_x0000_s28674" name="Equation" r:id="rId4" imgW="1320480" imgH="228600" progId="Equation.DSMT4">
              <p:embed/>
            </p:oleObj>
          </a:graphicData>
        </a:graphic>
      </p:graphicFrame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0" y="3690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8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8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8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8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85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8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87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88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89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90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91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9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93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94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8695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28675" name="Object 30"/>
          <p:cNvGraphicFramePr>
            <a:graphicFrameLocks noChangeAspect="1"/>
          </p:cNvGraphicFramePr>
          <p:nvPr/>
        </p:nvGraphicFramePr>
        <p:xfrm>
          <a:off x="642938" y="2503488"/>
          <a:ext cx="7799387" cy="3476625"/>
        </p:xfrm>
        <a:graphic>
          <a:graphicData uri="http://schemas.openxmlformats.org/presentationml/2006/ole">
            <p:oleObj spid="_x0000_s28675" name="Equation" r:id="rId5" imgW="4330440" imgH="193032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74638"/>
            <a:ext cx="8280400" cy="954087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600" b="1" smtClean="0">
                <a:solidFill>
                  <a:srgbClr val="000099"/>
                </a:solidFill>
              </a:rPr>
              <a:t>The flux behavior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3388" y="1400175"/>
            <a:ext cx="8280400" cy="5111750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The flux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bounded</a:t>
            </a:r>
            <a:r>
              <a:rPr lang="fr-FR" sz="2000" dirty="0" smtClean="0">
                <a:solidFill>
                  <a:schemeClr val="accent4"/>
                </a:solidFill>
              </a:rPr>
              <a:t> in a band of oscillation</a:t>
            </a:r>
          </a:p>
          <a:p>
            <a:pPr algn="ctr"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800" dirty="0" smtClean="0">
              <a:solidFill>
                <a:srgbClr val="006600"/>
              </a:solidFill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690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6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491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1175" y="1885950"/>
            <a:ext cx="5730875" cy="45561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4000" b="1" smtClean="0">
                <a:solidFill>
                  <a:srgbClr val="000099"/>
                </a:solidFill>
              </a:rPr>
              <a:t>Generalization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8"/>
            <a:ext cx="8280400" cy="5111750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0198" name="Rectangle 2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50199" name="Picture 24" descr="bicarr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813" y="1560513"/>
            <a:ext cx="7064375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828675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600" b="1" smtClean="0">
                <a:solidFill>
                  <a:srgbClr val="000099"/>
                </a:solidFill>
              </a:rPr>
              <a:t>A periodic table of circuit elements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3388" y="1395413"/>
            <a:ext cx="8280400" cy="514826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</a:pPr>
            <a:endParaRPr lang="fr-FR" sz="2000" smtClean="0">
              <a:solidFill>
                <a:srgbClr val="006600"/>
              </a:solidFill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51223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1495425"/>
            <a:ext cx="3871913" cy="4953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29" name="Rectangle 7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3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4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4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42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43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2244" name="Rectangle 2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52245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850" y="314325"/>
            <a:ext cx="5043488" cy="6308725"/>
          </a:xfrm>
          <a:prstGeom prst="rect">
            <a:avLst/>
          </a:prstGeom>
          <a:noFill/>
          <a:ln w="25400" algn="ctr">
            <a:solidFill>
              <a:schemeClr val="accent4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000" y="652463"/>
            <a:ext cx="8277225" cy="5757862"/>
          </a:xfrm>
          <a:ln w="25400">
            <a:solidFill>
              <a:schemeClr val="tx1"/>
            </a:solidFill>
          </a:ln>
        </p:spPr>
        <p:txBody>
          <a:bodyPr tIns="10800" bIns="10800"/>
          <a:lstStyle/>
          <a:p>
            <a:pPr algn="ctr" eaLnBrk="1" hangingPunct="1">
              <a:spcBef>
                <a:spcPct val="45000"/>
              </a:spcBef>
              <a:buFontTx/>
              <a:buNone/>
            </a:pPr>
            <a:endParaRPr lang="fr-FR" sz="1000" dirty="0" smtClean="0">
              <a:solidFill>
                <a:srgbClr val="006600"/>
              </a:solidFill>
            </a:endParaRPr>
          </a:p>
          <a:p>
            <a:pPr algn="ctr" eaLnBrk="1" hangingPunct="1">
              <a:spcBef>
                <a:spcPct val="45000"/>
              </a:spcBef>
              <a:buFontTx/>
              <a:buNone/>
            </a:pPr>
            <a:r>
              <a:rPr lang="fr-FR" b="1" dirty="0" err="1" smtClean="0">
                <a:solidFill>
                  <a:srgbClr val="002060"/>
                </a:solidFill>
              </a:rPr>
              <a:t>Thank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</a:rPr>
              <a:t>you</a:t>
            </a:r>
            <a:r>
              <a:rPr lang="fr-FR" b="1" dirty="0" smtClean="0">
                <a:solidFill>
                  <a:srgbClr val="002060"/>
                </a:solidFill>
              </a:rPr>
              <a:t> for </a:t>
            </a:r>
            <a:r>
              <a:rPr lang="fr-FR" b="1" dirty="0" err="1" smtClean="0">
                <a:solidFill>
                  <a:srgbClr val="002060"/>
                </a:solidFill>
              </a:rPr>
              <a:t>your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memoristable</a:t>
            </a:r>
            <a:r>
              <a:rPr lang="fr-FR" b="1" dirty="0" smtClean="0">
                <a:solidFill>
                  <a:srgbClr val="002060"/>
                </a:solidFill>
              </a:rPr>
              <a:t> attention</a:t>
            </a:r>
          </a:p>
        </p:txBody>
      </p:sp>
      <p:pic>
        <p:nvPicPr>
          <p:cNvPr id="4" name="Picture 3" descr="P1050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00" y="2491201"/>
            <a:ext cx="5013448" cy="3757186"/>
          </a:xfrm>
          <a:prstGeom prst="rect">
            <a:avLst/>
          </a:prstGeom>
        </p:spPr>
      </p:pic>
      <p:pic>
        <p:nvPicPr>
          <p:cNvPr id="5" name="Picture 4" descr="Mohammed-Sala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809" y="2208001"/>
            <a:ext cx="3677920" cy="385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276225"/>
            <a:ext cx="7526338" cy="6378575"/>
          </a:xfrm>
          <a:prstGeom prst="rect">
            <a:avLst/>
          </a:prstGeom>
          <a:noFill/>
          <a:ln w="25400" algn="ctr">
            <a:solidFill>
              <a:schemeClr val="accent4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038" y="652463"/>
            <a:ext cx="8277225" cy="5757862"/>
          </a:xfrm>
          <a:ln w="25400">
            <a:solidFill>
              <a:schemeClr val="tx1"/>
            </a:solidFill>
          </a:ln>
        </p:spPr>
        <p:txBody>
          <a:bodyPr tIns="10800" bIns="10800"/>
          <a:lstStyle/>
          <a:p>
            <a:pPr algn="ctr" eaLnBrk="1" hangingPunct="1">
              <a:spcBef>
                <a:spcPct val="45000"/>
              </a:spcBef>
              <a:buFontTx/>
              <a:buNone/>
            </a:pPr>
            <a:endParaRPr lang="fr-FR" sz="1000" dirty="0" smtClean="0">
              <a:solidFill>
                <a:srgbClr val="006600"/>
              </a:solidFill>
            </a:endParaRPr>
          </a:p>
          <a:p>
            <a:pPr algn="ctr" eaLnBrk="1" hangingPunct="1">
              <a:spcBef>
                <a:spcPct val="45000"/>
              </a:spcBef>
              <a:buFontTx/>
              <a:buNone/>
            </a:pPr>
            <a:endParaRPr lang="fr-FR" dirty="0" smtClean="0"/>
          </a:p>
          <a:p>
            <a:pPr algn="ctr" eaLnBrk="1" hangingPunct="1">
              <a:spcBef>
                <a:spcPct val="45000"/>
              </a:spcBef>
              <a:buFontTx/>
              <a:buNone/>
            </a:pPr>
            <a:endParaRPr lang="fr-FR" dirty="0" smtClean="0"/>
          </a:p>
          <a:p>
            <a:pPr algn="ctr" eaLnBrk="1" hangingPunct="1">
              <a:spcBef>
                <a:spcPct val="45000"/>
              </a:spcBef>
              <a:buFontTx/>
              <a:buNone/>
            </a:pPr>
            <a:r>
              <a:rPr lang="fr-FR" sz="5400" dirty="0" err="1" smtClean="0">
                <a:solidFill>
                  <a:schemeClr val="accent2"/>
                </a:solidFill>
              </a:rPr>
              <a:t>Brain</a:t>
            </a:r>
            <a:r>
              <a:rPr lang="fr-FR" sz="5400" dirty="0" smtClean="0">
                <a:solidFill>
                  <a:schemeClr val="accent2"/>
                </a:solidFill>
              </a:rPr>
              <a:t>-</a:t>
            </a:r>
            <a:r>
              <a:rPr lang="fr-FR" sz="5400" dirty="0" err="1" smtClean="0">
                <a:solidFill>
                  <a:schemeClr val="accent2"/>
                </a:solidFill>
              </a:rPr>
              <a:t>like</a:t>
            </a:r>
            <a:r>
              <a:rPr lang="fr-FR" sz="5400" dirty="0" smtClean="0">
                <a:solidFill>
                  <a:schemeClr val="accent2"/>
                </a:solidFill>
              </a:rPr>
              <a:t> computers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18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"/>
            <a:ext cx="72390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3186" name="TextBox 5"/>
          <p:cNvSpPr txBox="1">
            <a:spLocks noChangeArrowheads="1"/>
          </p:cNvSpPr>
          <p:nvPr/>
        </p:nvSpPr>
        <p:spPr bwMode="auto">
          <a:xfrm>
            <a:off x="609600" y="5873750"/>
            <a:ext cx="8077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Aplysia</a:t>
            </a:r>
            <a:r>
              <a:rPr lang="en-US" sz="4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with a </a:t>
            </a:r>
            <a:r>
              <a:rPr lang="en-US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Nobel Prize Medal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3" name="Picture 2" descr="C:\Documents and Settings\NOEL485\My Documents\My Pictures\img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300" y="195988"/>
            <a:ext cx="4797774" cy="644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67999" y="3399975"/>
            <a:ext cx="1942276" cy="3416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Nobel </a:t>
            </a:r>
            <a:r>
              <a:rPr lang="fr-FR" dirty="0" err="1" smtClean="0">
                <a:solidFill>
                  <a:schemeClr val="accent2"/>
                </a:solidFill>
              </a:rPr>
              <a:t>Prize</a:t>
            </a:r>
            <a:r>
              <a:rPr lang="fr-FR" dirty="0" smtClean="0">
                <a:solidFill>
                  <a:schemeClr val="accent2"/>
                </a:solidFill>
              </a:rPr>
              <a:t> 2000</a:t>
            </a:r>
            <a:endParaRPr lang="fr-FR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7" name="Picture 5" descr="15-16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l="7695" t="12190" r="59010" b="32892"/>
          <a:stretch>
            <a:fillRect/>
          </a:stretch>
        </p:blipFill>
        <p:spPr bwMode="auto">
          <a:xfrm>
            <a:off x="2065338" y="152400"/>
            <a:ext cx="4957762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236000" y="1706400"/>
            <a:ext cx="1692000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Genus</a:t>
            </a:r>
            <a:r>
              <a:rPr lang="fr-FR" b="1" dirty="0" smtClean="0"/>
              <a:t> </a:t>
            </a:r>
            <a:r>
              <a:rPr lang="fr-FR" b="1" dirty="0" err="1" smtClean="0"/>
              <a:t>Aplysia</a:t>
            </a:r>
            <a:r>
              <a:rPr lang="fr-FR" b="1" dirty="0" smtClean="0"/>
              <a:t>: </a:t>
            </a:r>
            <a:r>
              <a:rPr lang="fr-FR" b="1" dirty="0" err="1" smtClean="0"/>
              <a:t>gastropod</a:t>
            </a:r>
            <a:r>
              <a:rPr lang="fr-FR" b="1" dirty="0" smtClean="0"/>
              <a:t> </a:t>
            </a:r>
            <a:r>
              <a:rPr lang="fr-FR" b="1" dirty="0" err="1" smtClean="0"/>
              <a:t>molluscs</a:t>
            </a:r>
            <a:r>
              <a:rPr lang="fr-FR" b="1" dirty="0" smtClean="0"/>
              <a:t> </a:t>
            </a:r>
            <a:r>
              <a:rPr lang="fr-FR" b="1" dirty="0" err="1" smtClean="0"/>
              <a:t>called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err="1" smtClean="0">
                <a:solidFill>
                  <a:srgbClr val="FF0000"/>
                </a:solidFill>
              </a:rPr>
              <a:t>sea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hare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smtClean="0"/>
              <a:t>or </a:t>
            </a:r>
            <a:r>
              <a:rPr lang="fr-FR" b="1" dirty="0" err="1" smtClean="0">
                <a:solidFill>
                  <a:srgbClr val="FF0000"/>
                </a:solidFill>
              </a:rPr>
              <a:t>rabbit</a:t>
            </a:r>
            <a:r>
              <a:rPr lang="fr-FR" b="1" dirty="0" smtClean="0">
                <a:solidFill>
                  <a:srgbClr val="FF0000"/>
                </a:solidFill>
              </a:rPr>
              <a:t> marine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81" name="Picture 2" descr="1234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l="5823" t="83078" r="23428" b="13222"/>
          <a:stretch>
            <a:fillRect/>
          </a:stretch>
        </p:blipFill>
        <p:spPr bwMode="auto">
          <a:xfrm>
            <a:off x="914400" y="5084763"/>
            <a:ext cx="77724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282" name="Text Box 3"/>
          <p:cNvSpPr txBox="1">
            <a:spLocks noChangeArrowheads="1"/>
          </p:cNvSpPr>
          <p:nvPr/>
        </p:nvSpPr>
        <p:spPr bwMode="auto">
          <a:xfrm>
            <a:off x="800100" y="296863"/>
            <a:ext cx="7562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3200" dirty="0">
                <a:solidFill>
                  <a:srgbClr val="0000FF"/>
                </a:solidFill>
                <a:latin typeface="Times New Roman" pitchFamily="18" charset="0"/>
                <a:ea typeface="굴림" pitchFamily="34" charset="-127"/>
              </a:rPr>
              <a:t>Example of D</a:t>
            </a:r>
            <a:r>
              <a:rPr lang="en-US" altLang="ko-KR" sz="3200" dirty="0">
                <a:solidFill>
                  <a:srgbClr val="0000FF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éjà vu Response of the </a:t>
            </a:r>
            <a:r>
              <a:rPr lang="en-US" altLang="ko-KR" sz="3200" dirty="0" err="1">
                <a:solidFill>
                  <a:srgbClr val="0000FF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Aplysia</a:t>
            </a:r>
            <a:endParaRPr lang="en-US" altLang="ko-KR" sz="3200" dirty="0">
              <a:solidFill>
                <a:srgbClr val="0000FF"/>
              </a:solidFill>
              <a:latin typeface="Times New Roman" pitchFamily="18" charset="0"/>
              <a:ea typeface="굴림" pitchFamily="34" charset="-127"/>
              <a:cs typeface="Times New Roman" pitchFamily="18" charset="0"/>
            </a:endParaRPr>
          </a:p>
        </p:txBody>
      </p:sp>
      <p:sp>
        <p:nvSpPr>
          <p:cNvPr id="737283" name="Rectangle 4"/>
          <p:cNvSpPr>
            <a:spLocks noChangeArrowheads="1"/>
          </p:cNvSpPr>
          <p:nvPr/>
        </p:nvSpPr>
        <p:spPr bwMode="auto">
          <a:xfrm>
            <a:off x="685800" y="203200"/>
            <a:ext cx="7772400" cy="7874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ko-KR" altLang="ko-KR" sz="3200">
              <a:solidFill>
                <a:srgbClr val="000000"/>
              </a:solidFill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37284" name="Rectangle 5"/>
          <p:cNvSpPr>
            <a:spLocks noChangeArrowheads="1"/>
          </p:cNvSpPr>
          <p:nvPr/>
        </p:nvSpPr>
        <p:spPr bwMode="auto">
          <a:xfrm>
            <a:off x="304800" y="4703763"/>
            <a:ext cx="1571625" cy="4191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ko-KR" altLang="ko-KR" sz="3200">
              <a:solidFill>
                <a:srgbClr val="000000"/>
              </a:solidFill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37285" name="Text Box 6"/>
          <p:cNvSpPr txBox="1">
            <a:spLocks noChangeArrowheads="1"/>
          </p:cNvSpPr>
          <p:nvPr/>
        </p:nvSpPr>
        <p:spPr bwMode="auto">
          <a:xfrm>
            <a:off x="304800" y="4627563"/>
            <a:ext cx="1558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800">
                <a:solidFill>
                  <a:srgbClr val="0000FF"/>
                </a:solidFill>
                <a:latin typeface="Times New Roman" pitchFamily="18" charset="0"/>
                <a:ea typeface="굴림" pitchFamily="34" charset="-127"/>
              </a:rPr>
              <a:t>Response</a:t>
            </a:r>
          </a:p>
        </p:txBody>
      </p:sp>
      <p:sp>
        <p:nvSpPr>
          <p:cNvPr id="737286" name="Rectangle 7"/>
          <p:cNvSpPr>
            <a:spLocks noChangeArrowheads="1"/>
          </p:cNvSpPr>
          <p:nvPr/>
        </p:nvSpPr>
        <p:spPr bwMode="auto">
          <a:xfrm>
            <a:off x="215900" y="1666875"/>
            <a:ext cx="1590675" cy="4191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ko-KR" altLang="ko-KR" sz="3200">
              <a:solidFill>
                <a:srgbClr val="000000"/>
              </a:solidFill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37287" name="Text Box 8"/>
          <p:cNvSpPr txBox="1">
            <a:spLocks noChangeArrowheads="1"/>
          </p:cNvSpPr>
          <p:nvPr/>
        </p:nvSpPr>
        <p:spPr bwMode="auto">
          <a:xfrm>
            <a:off x="152400" y="1600200"/>
            <a:ext cx="1657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800">
                <a:solidFill>
                  <a:srgbClr val="FF0000"/>
                </a:solidFill>
                <a:latin typeface="Times New Roman" pitchFamily="18" charset="0"/>
                <a:ea typeface="굴림" pitchFamily="34" charset="-127"/>
              </a:rPr>
              <a:t>Excitation</a:t>
            </a:r>
          </a:p>
        </p:txBody>
      </p:sp>
      <p:pic>
        <p:nvPicPr>
          <p:cNvPr id="737288" name="Picture 9" descr="1234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l="5823" t="86757" r="23428" b="2037"/>
          <a:stretch>
            <a:fillRect/>
          </a:stretch>
        </p:blipFill>
        <p:spPr bwMode="auto">
          <a:xfrm>
            <a:off x="914400" y="2119313"/>
            <a:ext cx="7772400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5" name="Text Box 2"/>
          <p:cNvSpPr txBox="1">
            <a:spLocks noChangeArrowheads="1"/>
          </p:cNvSpPr>
          <p:nvPr/>
        </p:nvSpPr>
        <p:spPr bwMode="auto">
          <a:xfrm>
            <a:off x="1568450" y="1450975"/>
            <a:ext cx="60833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5400" i="1">
                <a:solidFill>
                  <a:srgbClr val="FF0000"/>
                </a:solidFill>
                <a:latin typeface="Times New Roman" pitchFamily="18" charset="0"/>
                <a:ea typeface="굴림" pitchFamily="34" charset="-127"/>
              </a:rPr>
              <a:t>D</a:t>
            </a:r>
            <a:r>
              <a:rPr lang="en-US" altLang="ko-KR" sz="5400" i="1">
                <a:solidFill>
                  <a:srgbClr val="FF0000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é</a:t>
            </a:r>
            <a:r>
              <a:rPr lang="en-US" altLang="ko-KR" sz="5400" i="1">
                <a:solidFill>
                  <a:srgbClr val="FF0000"/>
                </a:solidFill>
                <a:latin typeface="Times New Roman" pitchFamily="18" charset="0"/>
                <a:ea typeface="굴림" pitchFamily="34" charset="-127"/>
              </a:rPr>
              <a:t>jà vu response</a:t>
            </a:r>
            <a:r>
              <a:rPr lang="en-US" altLang="ko-KR" sz="5400">
                <a:solidFill>
                  <a:srgbClr val="0000FF"/>
                </a:solidFill>
                <a:latin typeface="Times New Roman" pitchFamily="18" charset="0"/>
                <a:ea typeface="굴림" pitchFamily="34" charset="-127"/>
              </a:rPr>
              <a:t> is </a:t>
            </a:r>
          </a:p>
          <a:p>
            <a:pPr>
              <a:lnSpc>
                <a:spcPct val="150000"/>
              </a:lnSpc>
            </a:pPr>
            <a:r>
              <a:rPr lang="en-US" altLang="ko-KR" sz="5400" i="1">
                <a:solidFill>
                  <a:srgbClr val="660033"/>
                </a:solidFill>
                <a:latin typeface="Times New Roman" pitchFamily="18" charset="0"/>
                <a:ea typeface="굴림" pitchFamily="34" charset="-127"/>
              </a:rPr>
              <a:t>learning</a:t>
            </a:r>
            <a:r>
              <a:rPr lang="en-US" altLang="ko-KR" sz="5400">
                <a:solidFill>
                  <a:srgbClr val="0000FF"/>
                </a:solidFill>
                <a:latin typeface="Times New Roman" pitchFamily="18" charset="0"/>
                <a:ea typeface="굴림" pitchFamily="34" charset="-127"/>
              </a:rPr>
              <a:t> to </a:t>
            </a:r>
            <a:r>
              <a:rPr lang="en-US" altLang="ko-KR" sz="5400" i="1">
                <a:solidFill>
                  <a:srgbClr val="660033"/>
                </a:solidFill>
                <a:latin typeface="Times New Roman" pitchFamily="18" charset="0"/>
                <a:ea typeface="굴림" pitchFamily="34" charset="-127"/>
              </a:rPr>
              <a:t>recognize</a:t>
            </a:r>
          </a:p>
          <a:p>
            <a:pPr>
              <a:lnSpc>
                <a:spcPct val="150000"/>
              </a:lnSpc>
            </a:pPr>
            <a:r>
              <a:rPr lang="en-US" altLang="ko-KR" sz="5400">
                <a:solidFill>
                  <a:srgbClr val="0000FF"/>
                </a:solidFill>
                <a:latin typeface="Times New Roman" pitchFamily="18" charset="0"/>
                <a:ea typeface="굴림" pitchFamily="34" charset="-127"/>
              </a:rPr>
              <a:t>and </a:t>
            </a:r>
            <a:r>
              <a:rPr lang="en-US" altLang="ko-KR" sz="5400" i="1">
                <a:solidFill>
                  <a:srgbClr val="660033"/>
                </a:solidFill>
                <a:latin typeface="Times New Roman" pitchFamily="18" charset="0"/>
                <a:ea typeface="굴림" pitchFamily="34" charset="-127"/>
              </a:rPr>
              <a:t>ignore</a:t>
            </a:r>
            <a:r>
              <a:rPr lang="en-US" altLang="ko-KR" sz="5400">
                <a:solidFill>
                  <a:srgbClr val="0000FF"/>
                </a:solidFill>
                <a:latin typeface="Times New Roman" pitchFamily="18" charset="0"/>
                <a:ea typeface="굴림" pitchFamily="34" charset="-127"/>
              </a:rPr>
              <a:t> benign</a:t>
            </a:r>
          </a:p>
          <a:p>
            <a:pPr>
              <a:lnSpc>
                <a:spcPct val="150000"/>
              </a:lnSpc>
            </a:pPr>
            <a:r>
              <a:rPr lang="en-US" altLang="ko-KR" sz="5400">
                <a:solidFill>
                  <a:srgbClr val="0000FF"/>
                </a:solidFill>
                <a:latin typeface="Times New Roman" pitchFamily="18" charset="0"/>
                <a:ea typeface="굴림" pitchFamily="34" charset="-127"/>
              </a:rPr>
              <a:t>and boring stimulus.</a:t>
            </a:r>
            <a:endParaRPr 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8306" name="Rectangle 3"/>
          <p:cNvSpPr>
            <a:spLocks noChangeArrowheads="1"/>
          </p:cNvSpPr>
          <p:nvPr/>
        </p:nvSpPr>
        <p:spPr bwMode="auto">
          <a:xfrm>
            <a:off x="1752600" y="384175"/>
            <a:ext cx="54848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6000">
                <a:solidFill>
                  <a:srgbClr val="0000FF"/>
                </a:solidFill>
                <a:latin typeface="Times New Roman" pitchFamily="18" charset="0"/>
                <a:ea typeface="굴림" pitchFamily="34" charset="-127"/>
              </a:rPr>
              <a:t>D</a:t>
            </a:r>
            <a:r>
              <a:rPr lang="en-US" altLang="ko-KR" sz="6000">
                <a:solidFill>
                  <a:srgbClr val="0000FF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é</a:t>
            </a:r>
            <a:r>
              <a:rPr lang="en-US" altLang="ko-KR" sz="6000">
                <a:solidFill>
                  <a:srgbClr val="0000FF"/>
                </a:solidFill>
                <a:latin typeface="Times New Roman" pitchFamily="18" charset="0"/>
                <a:ea typeface="굴림" pitchFamily="34" charset="-127"/>
              </a:rPr>
              <a:t>jà vu response</a:t>
            </a:r>
            <a:endParaRPr lang="en-US" sz="6000">
              <a:solidFill>
                <a:srgbClr val="0000FF"/>
              </a:solidFill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38307" name="Rectangle 4"/>
          <p:cNvSpPr>
            <a:spLocks noChangeArrowheads="1"/>
          </p:cNvSpPr>
          <p:nvPr/>
        </p:nvSpPr>
        <p:spPr bwMode="auto">
          <a:xfrm>
            <a:off x="1524000" y="304800"/>
            <a:ext cx="6096000" cy="12954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210"/>
          <p:cNvSpPr/>
          <p:nvPr/>
        </p:nvSpPr>
        <p:spPr>
          <a:xfrm>
            <a:off x="685800" y="0"/>
            <a:ext cx="7993063" cy="2362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3463925" y="2370138"/>
            <a:ext cx="5678488" cy="44259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114300" y="2355850"/>
            <a:ext cx="3352800" cy="44354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698" name="Rectangle 3"/>
          <p:cNvSpPr>
            <a:spLocks noChangeArrowheads="1"/>
          </p:cNvSpPr>
          <p:nvPr/>
        </p:nvSpPr>
        <p:spPr bwMode="auto">
          <a:xfrm>
            <a:off x="871538" y="2879725"/>
            <a:ext cx="1409700" cy="1235075"/>
          </a:xfrm>
          <a:prstGeom prst="rect">
            <a:avLst/>
          </a:prstGeom>
          <a:noFill/>
          <a:ln w="28575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63750" y="3230563"/>
            <a:ext cx="450850" cy="606425"/>
            <a:chOff x="2880" y="1788"/>
            <a:chExt cx="384" cy="516"/>
          </a:xfrm>
        </p:grpSpPr>
        <p:sp>
          <p:nvSpPr>
            <p:cNvPr id="28894" name="Rectangle 5"/>
            <p:cNvSpPr>
              <a:spLocks noChangeArrowheads="1"/>
            </p:cNvSpPr>
            <p:nvPr/>
          </p:nvSpPr>
          <p:spPr bwMode="auto">
            <a:xfrm>
              <a:off x="2880" y="1788"/>
              <a:ext cx="384" cy="480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6600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3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976" y="1788"/>
              <a:ext cx="171" cy="480"/>
              <a:chOff x="2352" y="1872"/>
              <a:chExt cx="288" cy="1008"/>
            </a:xfrm>
          </p:grpSpPr>
          <p:sp>
            <p:nvSpPr>
              <p:cNvPr id="28897" name="Line 7"/>
              <p:cNvSpPr>
                <a:spLocks noChangeShapeType="1"/>
              </p:cNvSpPr>
              <p:nvPr/>
            </p:nvSpPr>
            <p:spPr bwMode="auto">
              <a:xfrm>
                <a:off x="2496" y="1872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Line 8"/>
              <p:cNvSpPr>
                <a:spLocks noChangeShapeType="1"/>
              </p:cNvSpPr>
              <p:nvPr/>
            </p:nvSpPr>
            <p:spPr bwMode="auto">
              <a:xfrm>
                <a:off x="2496" y="2016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Line 9"/>
              <p:cNvSpPr>
                <a:spLocks noChangeShapeType="1"/>
              </p:cNvSpPr>
              <p:nvPr/>
            </p:nvSpPr>
            <p:spPr bwMode="auto">
              <a:xfrm>
                <a:off x="2352" y="2160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Line 10"/>
              <p:cNvSpPr>
                <a:spLocks noChangeShapeType="1"/>
              </p:cNvSpPr>
              <p:nvPr/>
            </p:nvSpPr>
            <p:spPr bwMode="auto">
              <a:xfrm flipV="1">
                <a:off x="2640" y="201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Line 11"/>
              <p:cNvSpPr>
                <a:spLocks noChangeShapeType="1"/>
              </p:cNvSpPr>
              <p:nvPr/>
            </p:nvSpPr>
            <p:spPr bwMode="auto">
              <a:xfrm flipV="1">
                <a:off x="2352" y="2160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Line 12"/>
              <p:cNvSpPr>
                <a:spLocks noChangeShapeType="1"/>
              </p:cNvSpPr>
              <p:nvPr/>
            </p:nvSpPr>
            <p:spPr bwMode="auto">
              <a:xfrm>
                <a:off x="2352" y="2304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Line 13"/>
              <p:cNvSpPr>
                <a:spLocks noChangeShapeType="1"/>
              </p:cNvSpPr>
              <p:nvPr/>
            </p:nvSpPr>
            <p:spPr bwMode="auto">
              <a:xfrm flipV="1">
                <a:off x="2640" y="2304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Line 14"/>
              <p:cNvSpPr>
                <a:spLocks noChangeShapeType="1"/>
              </p:cNvSpPr>
              <p:nvPr/>
            </p:nvSpPr>
            <p:spPr bwMode="auto">
              <a:xfrm>
                <a:off x="2352" y="2448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Line 15"/>
              <p:cNvSpPr>
                <a:spLocks noChangeShapeType="1"/>
              </p:cNvSpPr>
              <p:nvPr/>
            </p:nvSpPr>
            <p:spPr bwMode="auto">
              <a:xfrm flipV="1">
                <a:off x="2352" y="2448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Line 16"/>
              <p:cNvSpPr>
                <a:spLocks noChangeShapeType="1"/>
              </p:cNvSpPr>
              <p:nvPr/>
            </p:nvSpPr>
            <p:spPr bwMode="auto">
              <a:xfrm>
                <a:off x="2352" y="259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Line 17"/>
              <p:cNvSpPr>
                <a:spLocks noChangeShapeType="1"/>
              </p:cNvSpPr>
              <p:nvPr/>
            </p:nvSpPr>
            <p:spPr bwMode="auto">
              <a:xfrm flipV="1">
                <a:off x="2640" y="2592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Line 18"/>
              <p:cNvSpPr>
                <a:spLocks noChangeShapeType="1"/>
              </p:cNvSpPr>
              <p:nvPr/>
            </p:nvSpPr>
            <p:spPr bwMode="auto">
              <a:xfrm rot="10800000">
                <a:off x="2496" y="273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Line 19"/>
              <p:cNvSpPr>
                <a:spLocks noChangeShapeType="1"/>
              </p:cNvSpPr>
              <p:nvPr/>
            </p:nvSpPr>
            <p:spPr bwMode="auto">
              <a:xfrm>
                <a:off x="2496" y="2736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896" name="Rectangle 20"/>
            <p:cNvSpPr>
              <a:spLocks noChangeArrowheads="1"/>
            </p:cNvSpPr>
            <p:nvPr/>
          </p:nvSpPr>
          <p:spPr bwMode="auto">
            <a:xfrm>
              <a:off x="2880" y="2256"/>
              <a:ext cx="384" cy="48"/>
            </a:xfrm>
            <a:prstGeom prst="rect">
              <a:avLst/>
            </a:prstGeom>
            <a:solidFill>
              <a:srgbClr val="660033"/>
            </a:solidFill>
            <a:ln w="28575">
              <a:solidFill>
                <a:srgbClr val="6600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3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8700" name="Oval 21"/>
          <p:cNvSpPr>
            <a:spLocks noChangeArrowheads="1"/>
          </p:cNvSpPr>
          <p:nvPr/>
        </p:nvSpPr>
        <p:spPr bwMode="auto">
          <a:xfrm>
            <a:off x="1298575" y="2828925"/>
            <a:ext cx="96838" cy="95250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1" name="Oval 22"/>
          <p:cNvSpPr>
            <a:spLocks noChangeArrowheads="1"/>
          </p:cNvSpPr>
          <p:nvPr/>
        </p:nvSpPr>
        <p:spPr bwMode="auto">
          <a:xfrm>
            <a:off x="1295400" y="4062413"/>
            <a:ext cx="95250" cy="96837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2" name="Line 23"/>
          <p:cNvSpPr>
            <a:spLocks noChangeShapeType="1"/>
          </p:cNvSpPr>
          <p:nvPr/>
        </p:nvSpPr>
        <p:spPr bwMode="auto">
          <a:xfrm>
            <a:off x="1668463" y="2870200"/>
            <a:ext cx="225425" cy="0"/>
          </a:xfrm>
          <a:prstGeom prst="line">
            <a:avLst/>
          </a:prstGeom>
          <a:noFill/>
          <a:ln w="28575">
            <a:solidFill>
              <a:srgbClr val="660033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703" name="Text Box 24"/>
          <p:cNvSpPr txBox="1">
            <a:spLocks noChangeArrowheads="1"/>
          </p:cNvSpPr>
          <p:nvPr/>
        </p:nvSpPr>
        <p:spPr bwMode="auto">
          <a:xfrm>
            <a:off x="1238250" y="2435225"/>
            <a:ext cx="269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i="1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i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4" name="Oval 25"/>
          <p:cNvSpPr>
            <a:spLocks noChangeArrowheads="1"/>
          </p:cNvSpPr>
          <p:nvPr/>
        </p:nvSpPr>
        <p:spPr bwMode="auto">
          <a:xfrm>
            <a:off x="674688" y="3279775"/>
            <a:ext cx="395287" cy="393700"/>
          </a:xfrm>
          <a:prstGeom prst="ellipse">
            <a:avLst/>
          </a:prstGeom>
          <a:solidFill>
            <a:srgbClr val="FFFFCC"/>
          </a:solidFill>
          <a:ln w="28575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5" name="Text Box 26"/>
          <p:cNvSpPr txBox="1">
            <a:spLocks noChangeArrowheads="1"/>
          </p:cNvSpPr>
          <p:nvPr/>
        </p:nvSpPr>
        <p:spPr bwMode="auto">
          <a:xfrm>
            <a:off x="130175" y="3255963"/>
            <a:ext cx="538163" cy="4000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 i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8706" name="Text Box 27"/>
          <p:cNvSpPr txBox="1">
            <a:spLocks noChangeArrowheads="1"/>
          </p:cNvSpPr>
          <p:nvPr/>
        </p:nvSpPr>
        <p:spPr bwMode="auto">
          <a:xfrm>
            <a:off x="1181100" y="2863850"/>
            <a:ext cx="358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28707" name="Text Box 28"/>
          <p:cNvSpPr txBox="1">
            <a:spLocks noChangeArrowheads="1"/>
          </p:cNvSpPr>
          <p:nvPr/>
        </p:nvSpPr>
        <p:spPr bwMode="auto">
          <a:xfrm>
            <a:off x="1162050" y="3567113"/>
            <a:ext cx="338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_</a:t>
            </a:r>
          </a:p>
        </p:txBody>
      </p:sp>
      <p:sp>
        <p:nvSpPr>
          <p:cNvPr id="28708" name="Text Box 29"/>
          <p:cNvSpPr txBox="1">
            <a:spLocks noChangeArrowheads="1"/>
          </p:cNvSpPr>
          <p:nvPr/>
        </p:nvSpPr>
        <p:spPr bwMode="auto">
          <a:xfrm>
            <a:off x="1193800" y="3249613"/>
            <a:ext cx="320675" cy="4619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 i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24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9" name="Text Box 30"/>
          <p:cNvSpPr txBox="1">
            <a:spLocks noChangeArrowheads="1"/>
          </p:cNvSpPr>
          <p:nvPr/>
        </p:nvSpPr>
        <p:spPr bwMode="auto">
          <a:xfrm>
            <a:off x="3182938" y="6010275"/>
            <a:ext cx="323850" cy="369888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</a:t>
            </a:r>
          </a:p>
        </p:txBody>
      </p:sp>
      <p:sp>
        <p:nvSpPr>
          <p:cNvPr id="28710" name="Text Box 31"/>
          <p:cNvSpPr txBox="1">
            <a:spLocks noChangeArrowheads="1"/>
          </p:cNvSpPr>
          <p:nvPr/>
        </p:nvSpPr>
        <p:spPr bwMode="auto">
          <a:xfrm>
            <a:off x="280988" y="4181475"/>
            <a:ext cx="312737" cy="400050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q</a:t>
            </a:r>
            <a:endParaRPr lang="en-US" sz="200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8711" name="Text Box 32"/>
          <p:cNvSpPr txBox="1">
            <a:spLocks noChangeArrowheads="1"/>
          </p:cNvSpPr>
          <p:nvPr/>
        </p:nvSpPr>
        <p:spPr bwMode="auto">
          <a:xfrm>
            <a:off x="723900" y="3260725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_</a:t>
            </a:r>
          </a:p>
        </p:txBody>
      </p:sp>
      <p:sp>
        <p:nvSpPr>
          <p:cNvPr id="28712" name="Text Box 33"/>
          <p:cNvSpPr txBox="1">
            <a:spLocks noChangeArrowheads="1"/>
          </p:cNvSpPr>
          <p:nvPr/>
        </p:nvSpPr>
        <p:spPr bwMode="auto">
          <a:xfrm>
            <a:off x="720725" y="3198813"/>
            <a:ext cx="315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28713" name="Line 34"/>
          <p:cNvSpPr>
            <a:spLocks noChangeShapeType="1"/>
          </p:cNvSpPr>
          <p:nvPr/>
        </p:nvSpPr>
        <p:spPr bwMode="auto">
          <a:xfrm>
            <a:off x="3754438" y="6334125"/>
            <a:ext cx="533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714" name="Line 35"/>
          <p:cNvSpPr>
            <a:spLocks noChangeShapeType="1"/>
          </p:cNvSpPr>
          <p:nvPr/>
        </p:nvSpPr>
        <p:spPr bwMode="auto">
          <a:xfrm rot="-5400000">
            <a:off x="3308350" y="5762625"/>
            <a:ext cx="1600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715" name="Text Box 36"/>
          <p:cNvSpPr txBox="1">
            <a:spLocks noChangeArrowheads="1"/>
          </p:cNvSpPr>
          <p:nvPr/>
        </p:nvSpPr>
        <p:spPr bwMode="auto">
          <a:xfrm>
            <a:off x="3587750" y="4648200"/>
            <a:ext cx="1087438" cy="3698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i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altLang="ja-JP">
                <a:solidFill>
                  <a:srgbClr val="000000"/>
                </a:solidFill>
                <a:latin typeface="Times New Roman" pitchFamily="18" charset="0"/>
              </a:rPr>
              <a:t>, Volts</a:t>
            </a: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16" name="Text Box 37"/>
          <p:cNvSpPr txBox="1">
            <a:spLocks noChangeArrowheads="1"/>
          </p:cNvSpPr>
          <p:nvPr/>
        </p:nvSpPr>
        <p:spPr bwMode="auto">
          <a:xfrm>
            <a:off x="8128000" y="6415088"/>
            <a:ext cx="1095375" cy="3698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i="1">
                <a:solidFill>
                  <a:srgbClr val="000000"/>
                </a:solidFill>
                <a:latin typeface="Times New Roman" pitchFamily="18" charset="0"/>
              </a:rPr>
              <a:t>t, seconds</a:t>
            </a: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17" name="Rectangle 38"/>
          <p:cNvSpPr>
            <a:spLocks noChangeArrowheads="1"/>
          </p:cNvSpPr>
          <p:nvPr/>
        </p:nvSpPr>
        <p:spPr bwMode="auto">
          <a:xfrm>
            <a:off x="41084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18" name="Rectangle 39"/>
          <p:cNvSpPr>
            <a:spLocks noChangeArrowheads="1"/>
          </p:cNvSpPr>
          <p:nvPr/>
        </p:nvSpPr>
        <p:spPr bwMode="auto">
          <a:xfrm>
            <a:off x="44132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19" name="Rectangle 40"/>
          <p:cNvSpPr>
            <a:spLocks noChangeArrowheads="1"/>
          </p:cNvSpPr>
          <p:nvPr/>
        </p:nvSpPr>
        <p:spPr bwMode="auto">
          <a:xfrm>
            <a:off x="47180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20" name="Rectangle 41"/>
          <p:cNvSpPr>
            <a:spLocks noChangeArrowheads="1"/>
          </p:cNvSpPr>
          <p:nvPr/>
        </p:nvSpPr>
        <p:spPr bwMode="auto">
          <a:xfrm>
            <a:off x="50228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21" name="Rectangle 42"/>
          <p:cNvSpPr>
            <a:spLocks noChangeArrowheads="1"/>
          </p:cNvSpPr>
          <p:nvPr/>
        </p:nvSpPr>
        <p:spPr bwMode="auto">
          <a:xfrm>
            <a:off x="53276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22" name="Rectangle 43"/>
          <p:cNvSpPr>
            <a:spLocks noChangeArrowheads="1"/>
          </p:cNvSpPr>
          <p:nvPr/>
        </p:nvSpPr>
        <p:spPr bwMode="auto">
          <a:xfrm>
            <a:off x="56324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23" name="Rectangle 44"/>
          <p:cNvSpPr>
            <a:spLocks noChangeArrowheads="1"/>
          </p:cNvSpPr>
          <p:nvPr/>
        </p:nvSpPr>
        <p:spPr bwMode="auto">
          <a:xfrm>
            <a:off x="59372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24" name="Rectangle 45"/>
          <p:cNvSpPr>
            <a:spLocks noChangeArrowheads="1"/>
          </p:cNvSpPr>
          <p:nvPr/>
        </p:nvSpPr>
        <p:spPr bwMode="auto">
          <a:xfrm>
            <a:off x="62420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25" name="Rectangle 46"/>
          <p:cNvSpPr>
            <a:spLocks noChangeArrowheads="1"/>
          </p:cNvSpPr>
          <p:nvPr/>
        </p:nvSpPr>
        <p:spPr bwMode="auto">
          <a:xfrm>
            <a:off x="65468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26" name="Text Box 47"/>
          <p:cNvSpPr txBox="1">
            <a:spLocks noChangeArrowheads="1"/>
          </p:cNvSpPr>
          <p:nvPr/>
        </p:nvSpPr>
        <p:spPr bwMode="auto">
          <a:xfrm>
            <a:off x="4276725" y="6318250"/>
            <a:ext cx="3127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10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27" name="Text Box 48"/>
          <p:cNvSpPr txBox="1">
            <a:spLocks noChangeArrowheads="1"/>
          </p:cNvSpPr>
          <p:nvPr/>
        </p:nvSpPr>
        <p:spPr bwMode="auto">
          <a:xfrm>
            <a:off x="4600575" y="6318250"/>
            <a:ext cx="3127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20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28" name="Text Box 49"/>
          <p:cNvSpPr txBox="1">
            <a:spLocks noChangeArrowheads="1"/>
          </p:cNvSpPr>
          <p:nvPr/>
        </p:nvSpPr>
        <p:spPr bwMode="auto">
          <a:xfrm>
            <a:off x="4905375" y="6318250"/>
            <a:ext cx="3127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30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29" name="Text Box 50"/>
          <p:cNvSpPr txBox="1">
            <a:spLocks noChangeArrowheads="1"/>
          </p:cNvSpPr>
          <p:nvPr/>
        </p:nvSpPr>
        <p:spPr bwMode="auto">
          <a:xfrm>
            <a:off x="5210175" y="6318250"/>
            <a:ext cx="3127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40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30" name="Text Box 51"/>
          <p:cNvSpPr txBox="1">
            <a:spLocks noChangeArrowheads="1"/>
          </p:cNvSpPr>
          <p:nvPr/>
        </p:nvSpPr>
        <p:spPr bwMode="auto">
          <a:xfrm>
            <a:off x="5514975" y="6318250"/>
            <a:ext cx="3127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50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31" name="Text Box 52"/>
          <p:cNvSpPr txBox="1">
            <a:spLocks noChangeArrowheads="1"/>
          </p:cNvSpPr>
          <p:nvPr/>
        </p:nvSpPr>
        <p:spPr bwMode="auto">
          <a:xfrm>
            <a:off x="5819775" y="6318250"/>
            <a:ext cx="3127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60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32" name="Line 53"/>
          <p:cNvSpPr>
            <a:spLocks noChangeShapeType="1"/>
          </p:cNvSpPr>
          <p:nvPr/>
        </p:nvSpPr>
        <p:spPr bwMode="auto">
          <a:xfrm>
            <a:off x="5022850" y="5267325"/>
            <a:ext cx="0" cy="228600"/>
          </a:xfrm>
          <a:prstGeom prst="line">
            <a:avLst/>
          </a:prstGeom>
          <a:noFill/>
          <a:ln w="12700">
            <a:solidFill>
              <a:srgbClr val="CC00CC"/>
            </a:solidFill>
            <a:prstDash val="dash"/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733" name="Line 54"/>
          <p:cNvSpPr>
            <a:spLocks noChangeShapeType="1"/>
          </p:cNvSpPr>
          <p:nvPr/>
        </p:nvSpPr>
        <p:spPr bwMode="auto">
          <a:xfrm>
            <a:off x="5175250" y="5267325"/>
            <a:ext cx="0" cy="228600"/>
          </a:xfrm>
          <a:prstGeom prst="line">
            <a:avLst/>
          </a:prstGeom>
          <a:noFill/>
          <a:ln w="12700">
            <a:solidFill>
              <a:srgbClr val="CC00CC"/>
            </a:solidFill>
            <a:prstDash val="dash"/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734" name="Line 55"/>
          <p:cNvSpPr>
            <a:spLocks noChangeShapeType="1"/>
          </p:cNvSpPr>
          <p:nvPr/>
        </p:nvSpPr>
        <p:spPr bwMode="auto">
          <a:xfrm>
            <a:off x="4870450" y="534352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35" name="Line 56"/>
          <p:cNvSpPr>
            <a:spLocks noChangeShapeType="1"/>
          </p:cNvSpPr>
          <p:nvPr/>
        </p:nvSpPr>
        <p:spPr bwMode="auto">
          <a:xfrm flipH="1">
            <a:off x="5175250" y="5343525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36" name="Text Box 57"/>
          <p:cNvSpPr txBox="1">
            <a:spLocks noChangeArrowheads="1"/>
          </p:cNvSpPr>
          <p:nvPr/>
        </p:nvSpPr>
        <p:spPr bwMode="auto">
          <a:xfrm>
            <a:off x="4665663" y="4973638"/>
            <a:ext cx="890587" cy="307975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5</a:t>
            </a:r>
            <a:r>
              <a:rPr lang="en-US" altLang="ja-JP" sz="1400">
                <a:solidFill>
                  <a:srgbClr val="000000"/>
                </a:solidFill>
                <a:latin typeface="Times New Roman" pitchFamily="18" charset="0"/>
              </a:rPr>
              <a:t> seconds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37" name="Line 58"/>
          <p:cNvSpPr>
            <a:spLocks noChangeShapeType="1"/>
          </p:cNvSpPr>
          <p:nvPr/>
        </p:nvSpPr>
        <p:spPr bwMode="auto">
          <a:xfrm flipH="1">
            <a:off x="5792788" y="5191125"/>
            <a:ext cx="120650" cy="242888"/>
          </a:xfrm>
          <a:prstGeom prst="line">
            <a:avLst/>
          </a:prstGeom>
          <a:noFill/>
          <a:ln w="12700">
            <a:solidFill>
              <a:srgbClr val="CC00CC"/>
            </a:solidFill>
            <a:prstDash val="dash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738" name="Text Box 59"/>
          <p:cNvSpPr txBox="1">
            <a:spLocks noChangeArrowheads="1"/>
          </p:cNvSpPr>
          <p:nvPr/>
        </p:nvSpPr>
        <p:spPr bwMode="auto">
          <a:xfrm>
            <a:off x="5664200" y="4886325"/>
            <a:ext cx="854075" cy="307975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>
                <a:solidFill>
                  <a:srgbClr val="000000"/>
                </a:solidFill>
                <a:latin typeface="Times New Roman" pitchFamily="18" charset="0"/>
              </a:rPr>
              <a:t>area = 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50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39" name="Text Box 60"/>
          <p:cNvSpPr txBox="1">
            <a:spLocks noChangeArrowheads="1"/>
          </p:cNvSpPr>
          <p:nvPr/>
        </p:nvSpPr>
        <p:spPr bwMode="auto">
          <a:xfrm>
            <a:off x="3879850" y="6318250"/>
            <a:ext cx="2492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40" name="Rectangle 61"/>
          <p:cNvSpPr>
            <a:spLocks noChangeArrowheads="1"/>
          </p:cNvSpPr>
          <p:nvPr/>
        </p:nvSpPr>
        <p:spPr bwMode="auto">
          <a:xfrm>
            <a:off x="68516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41" name="Rectangle 62"/>
          <p:cNvSpPr>
            <a:spLocks noChangeArrowheads="1"/>
          </p:cNvSpPr>
          <p:nvPr/>
        </p:nvSpPr>
        <p:spPr bwMode="auto">
          <a:xfrm>
            <a:off x="71564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42" name="Text Box 63"/>
          <p:cNvSpPr txBox="1">
            <a:spLocks noChangeArrowheads="1"/>
          </p:cNvSpPr>
          <p:nvPr/>
        </p:nvSpPr>
        <p:spPr bwMode="auto">
          <a:xfrm>
            <a:off x="6124575" y="6318250"/>
            <a:ext cx="3127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70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43" name="Text Box 64"/>
          <p:cNvSpPr txBox="1">
            <a:spLocks noChangeArrowheads="1"/>
          </p:cNvSpPr>
          <p:nvPr/>
        </p:nvSpPr>
        <p:spPr bwMode="auto">
          <a:xfrm>
            <a:off x="6429375" y="6318250"/>
            <a:ext cx="3127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80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44" name="Text Box 65"/>
          <p:cNvSpPr txBox="1">
            <a:spLocks noChangeArrowheads="1"/>
          </p:cNvSpPr>
          <p:nvPr/>
        </p:nvSpPr>
        <p:spPr bwMode="auto">
          <a:xfrm>
            <a:off x="6734175" y="6318250"/>
            <a:ext cx="3127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90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45" name="Text Box 66"/>
          <p:cNvSpPr txBox="1">
            <a:spLocks noChangeArrowheads="1"/>
          </p:cNvSpPr>
          <p:nvPr/>
        </p:nvSpPr>
        <p:spPr bwMode="auto">
          <a:xfrm>
            <a:off x="7007225" y="6318250"/>
            <a:ext cx="3762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100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46" name="Text Box 67"/>
          <p:cNvSpPr txBox="1">
            <a:spLocks noChangeArrowheads="1"/>
          </p:cNvSpPr>
          <p:nvPr/>
        </p:nvSpPr>
        <p:spPr bwMode="auto">
          <a:xfrm>
            <a:off x="3651250" y="5281613"/>
            <a:ext cx="415925" cy="369887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ko-KR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10</a:t>
            </a: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47" name="Line 68"/>
          <p:cNvSpPr>
            <a:spLocks noChangeShapeType="1"/>
          </p:cNvSpPr>
          <p:nvPr/>
        </p:nvSpPr>
        <p:spPr bwMode="auto">
          <a:xfrm>
            <a:off x="3754438" y="4419600"/>
            <a:ext cx="533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748" name="Line 69"/>
          <p:cNvSpPr>
            <a:spLocks noChangeShapeType="1"/>
          </p:cNvSpPr>
          <p:nvPr/>
        </p:nvSpPr>
        <p:spPr bwMode="auto">
          <a:xfrm rot="-5400000">
            <a:off x="3148013" y="3695700"/>
            <a:ext cx="1905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749" name="Text Box 70"/>
          <p:cNvSpPr txBox="1">
            <a:spLocks noChangeArrowheads="1"/>
          </p:cNvSpPr>
          <p:nvPr/>
        </p:nvSpPr>
        <p:spPr bwMode="auto">
          <a:xfrm>
            <a:off x="3765550" y="2400300"/>
            <a:ext cx="1120775" cy="3698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i="1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i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altLang="ja-JP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ko-KR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Amps</a:t>
            </a: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50" name="Text Box 71"/>
          <p:cNvSpPr txBox="1">
            <a:spLocks noChangeArrowheads="1"/>
          </p:cNvSpPr>
          <p:nvPr/>
        </p:nvSpPr>
        <p:spPr bwMode="auto">
          <a:xfrm>
            <a:off x="8121650" y="4503738"/>
            <a:ext cx="1095375" cy="3698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i="1">
                <a:solidFill>
                  <a:srgbClr val="000000"/>
                </a:solidFill>
                <a:latin typeface="Times New Roman" pitchFamily="18" charset="0"/>
              </a:rPr>
              <a:t>t, seconds</a:t>
            </a: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51" name="Rectangle 72"/>
          <p:cNvSpPr>
            <a:spLocks noChangeArrowheads="1"/>
          </p:cNvSpPr>
          <p:nvPr/>
        </p:nvSpPr>
        <p:spPr bwMode="auto">
          <a:xfrm>
            <a:off x="4100513" y="3124200"/>
            <a:ext cx="160337" cy="12954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52" name="Rectangle 73"/>
          <p:cNvSpPr>
            <a:spLocks noChangeArrowheads="1"/>
          </p:cNvSpPr>
          <p:nvPr/>
        </p:nvSpPr>
        <p:spPr bwMode="auto">
          <a:xfrm>
            <a:off x="4405313" y="3200400"/>
            <a:ext cx="152400" cy="1219200"/>
          </a:xfrm>
          <a:prstGeom prst="rect">
            <a:avLst/>
          </a:prstGeom>
          <a:solidFill>
            <a:srgbClr val="0000FF"/>
          </a:solidFill>
          <a:ln w="19050" algn="ctr">
            <a:solidFill>
              <a:srgbClr val="0000FF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53" name="Rectangle 74"/>
          <p:cNvSpPr>
            <a:spLocks noChangeArrowheads="1"/>
          </p:cNvSpPr>
          <p:nvPr/>
        </p:nvSpPr>
        <p:spPr bwMode="auto">
          <a:xfrm>
            <a:off x="4710113" y="3262313"/>
            <a:ext cx="152400" cy="1157287"/>
          </a:xfrm>
          <a:prstGeom prst="rect">
            <a:avLst/>
          </a:prstGeom>
          <a:solidFill>
            <a:srgbClr val="FF99FF"/>
          </a:solidFill>
          <a:ln w="19050" algn="ctr">
            <a:solidFill>
              <a:srgbClr val="FF99FF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54" name="Rectangle 75"/>
          <p:cNvSpPr>
            <a:spLocks noChangeArrowheads="1"/>
          </p:cNvSpPr>
          <p:nvPr/>
        </p:nvSpPr>
        <p:spPr bwMode="auto">
          <a:xfrm>
            <a:off x="5014913" y="3333750"/>
            <a:ext cx="152400" cy="1085850"/>
          </a:xfrm>
          <a:prstGeom prst="rect">
            <a:avLst/>
          </a:prstGeom>
          <a:solidFill>
            <a:srgbClr val="FF99FF"/>
          </a:solidFill>
          <a:ln w="19050" algn="ctr">
            <a:solidFill>
              <a:srgbClr val="FF99FF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55" name="Rectangle 76"/>
          <p:cNvSpPr>
            <a:spLocks noChangeArrowheads="1"/>
          </p:cNvSpPr>
          <p:nvPr/>
        </p:nvSpPr>
        <p:spPr bwMode="auto">
          <a:xfrm>
            <a:off x="5319713" y="3400425"/>
            <a:ext cx="152400" cy="1019175"/>
          </a:xfrm>
          <a:prstGeom prst="rect">
            <a:avLst/>
          </a:prstGeom>
          <a:solidFill>
            <a:srgbClr val="008E40"/>
          </a:solidFill>
          <a:ln w="19050" algn="ctr">
            <a:solidFill>
              <a:srgbClr val="008E4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56" name="Rectangle 77"/>
          <p:cNvSpPr>
            <a:spLocks noChangeArrowheads="1"/>
          </p:cNvSpPr>
          <p:nvPr/>
        </p:nvSpPr>
        <p:spPr bwMode="auto">
          <a:xfrm>
            <a:off x="5624513" y="3470275"/>
            <a:ext cx="152400" cy="949325"/>
          </a:xfrm>
          <a:prstGeom prst="rect">
            <a:avLst/>
          </a:prstGeom>
          <a:solidFill>
            <a:srgbClr val="FF99FF"/>
          </a:solidFill>
          <a:ln w="19050" algn="ctr">
            <a:solidFill>
              <a:srgbClr val="FF99FF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57" name="Rectangle 78"/>
          <p:cNvSpPr>
            <a:spLocks noChangeArrowheads="1"/>
          </p:cNvSpPr>
          <p:nvPr/>
        </p:nvSpPr>
        <p:spPr bwMode="auto">
          <a:xfrm>
            <a:off x="5929313" y="3540125"/>
            <a:ext cx="152400" cy="879475"/>
          </a:xfrm>
          <a:prstGeom prst="rect">
            <a:avLst/>
          </a:prstGeom>
          <a:solidFill>
            <a:srgbClr val="FF99FF"/>
          </a:solidFill>
          <a:ln w="19050" algn="ctr">
            <a:solidFill>
              <a:srgbClr val="FF99FF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58" name="Rectangle 79"/>
          <p:cNvSpPr>
            <a:spLocks noChangeArrowheads="1"/>
          </p:cNvSpPr>
          <p:nvPr/>
        </p:nvSpPr>
        <p:spPr bwMode="auto">
          <a:xfrm>
            <a:off x="6234113" y="3609975"/>
            <a:ext cx="152400" cy="809625"/>
          </a:xfrm>
          <a:prstGeom prst="rect">
            <a:avLst/>
          </a:prstGeom>
          <a:solidFill>
            <a:srgbClr val="FF99FF"/>
          </a:solidFill>
          <a:ln w="19050" algn="ctr">
            <a:solidFill>
              <a:srgbClr val="FF99FF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59" name="Rectangle 80"/>
          <p:cNvSpPr>
            <a:spLocks noChangeArrowheads="1"/>
          </p:cNvSpPr>
          <p:nvPr/>
        </p:nvSpPr>
        <p:spPr bwMode="auto">
          <a:xfrm>
            <a:off x="6538913" y="3679825"/>
            <a:ext cx="152400" cy="739775"/>
          </a:xfrm>
          <a:prstGeom prst="rect">
            <a:avLst/>
          </a:prstGeom>
          <a:solidFill>
            <a:srgbClr val="FF99FF"/>
          </a:solidFill>
          <a:ln w="19050" algn="ctr">
            <a:solidFill>
              <a:srgbClr val="FF99FF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60" name="Text Box 81"/>
          <p:cNvSpPr txBox="1">
            <a:spLocks noChangeArrowheads="1"/>
          </p:cNvSpPr>
          <p:nvPr/>
        </p:nvSpPr>
        <p:spPr bwMode="auto">
          <a:xfrm>
            <a:off x="3871913" y="4403725"/>
            <a:ext cx="249237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61" name="Rectangle 82"/>
          <p:cNvSpPr>
            <a:spLocks noChangeArrowheads="1"/>
          </p:cNvSpPr>
          <p:nvPr/>
        </p:nvSpPr>
        <p:spPr bwMode="auto">
          <a:xfrm>
            <a:off x="6843713" y="3771900"/>
            <a:ext cx="152400" cy="647700"/>
          </a:xfrm>
          <a:prstGeom prst="rect">
            <a:avLst/>
          </a:prstGeom>
          <a:solidFill>
            <a:srgbClr val="FF00FF"/>
          </a:solidFill>
          <a:ln w="19050" algn="ctr">
            <a:solidFill>
              <a:srgbClr val="FF00FF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62" name="Text Box 83"/>
          <p:cNvSpPr txBox="1">
            <a:spLocks noChangeArrowheads="1"/>
          </p:cNvSpPr>
          <p:nvPr/>
        </p:nvSpPr>
        <p:spPr bwMode="auto">
          <a:xfrm>
            <a:off x="3708400" y="2933700"/>
            <a:ext cx="390525" cy="338138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20</a:t>
            </a: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63" name="Line 84"/>
          <p:cNvSpPr>
            <a:spLocks noChangeShapeType="1"/>
          </p:cNvSpPr>
          <p:nvPr/>
        </p:nvSpPr>
        <p:spPr bwMode="auto">
          <a:xfrm>
            <a:off x="3830638" y="4419600"/>
            <a:ext cx="500221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764" name="Rectangle 85"/>
          <p:cNvSpPr>
            <a:spLocks noChangeArrowheads="1"/>
          </p:cNvSpPr>
          <p:nvPr/>
        </p:nvSpPr>
        <p:spPr bwMode="auto">
          <a:xfrm>
            <a:off x="74612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65" name="Rectangle 86"/>
          <p:cNvSpPr>
            <a:spLocks noChangeArrowheads="1"/>
          </p:cNvSpPr>
          <p:nvPr/>
        </p:nvSpPr>
        <p:spPr bwMode="auto">
          <a:xfrm>
            <a:off x="77660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66" name="Rectangle 87"/>
          <p:cNvSpPr>
            <a:spLocks noChangeArrowheads="1"/>
          </p:cNvSpPr>
          <p:nvPr/>
        </p:nvSpPr>
        <p:spPr bwMode="auto">
          <a:xfrm>
            <a:off x="80708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67" name="Text Box 88"/>
          <p:cNvSpPr txBox="1">
            <a:spLocks noChangeArrowheads="1"/>
          </p:cNvSpPr>
          <p:nvPr/>
        </p:nvSpPr>
        <p:spPr bwMode="auto">
          <a:xfrm>
            <a:off x="3879850" y="6318250"/>
            <a:ext cx="2492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68" name="Line 89"/>
          <p:cNvSpPr>
            <a:spLocks noChangeShapeType="1"/>
          </p:cNvSpPr>
          <p:nvPr/>
        </p:nvSpPr>
        <p:spPr bwMode="auto">
          <a:xfrm>
            <a:off x="3906838" y="6340475"/>
            <a:ext cx="492601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769" name="Text Box 90"/>
          <p:cNvSpPr txBox="1">
            <a:spLocks noChangeArrowheads="1"/>
          </p:cNvSpPr>
          <p:nvPr/>
        </p:nvSpPr>
        <p:spPr bwMode="auto">
          <a:xfrm>
            <a:off x="7315200" y="6318250"/>
            <a:ext cx="3762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110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70" name="Text Box 91"/>
          <p:cNvSpPr txBox="1">
            <a:spLocks noChangeArrowheads="1"/>
          </p:cNvSpPr>
          <p:nvPr/>
        </p:nvSpPr>
        <p:spPr bwMode="auto">
          <a:xfrm>
            <a:off x="7613650" y="6318250"/>
            <a:ext cx="3762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120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71" name="Text Box 92"/>
          <p:cNvSpPr txBox="1">
            <a:spLocks noChangeArrowheads="1"/>
          </p:cNvSpPr>
          <p:nvPr/>
        </p:nvSpPr>
        <p:spPr bwMode="auto">
          <a:xfrm>
            <a:off x="7918450" y="6318250"/>
            <a:ext cx="3762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130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72" name="Text Box 93"/>
          <p:cNvSpPr txBox="1">
            <a:spLocks noChangeArrowheads="1"/>
          </p:cNvSpPr>
          <p:nvPr/>
        </p:nvSpPr>
        <p:spPr bwMode="auto">
          <a:xfrm>
            <a:off x="8223250" y="6318250"/>
            <a:ext cx="3762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140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73" name="Rectangle 94"/>
          <p:cNvSpPr>
            <a:spLocks noChangeArrowheads="1"/>
          </p:cNvSpPr>
          <p:nvPr/>
        </p:nvSpPr>
        <p:spPr bwMode="auto">
          <a:xfrm>
            <a:off x="8375650" y="5495925"/>
            <a:ext cx="152400" cy="838200"/>
          </a:xfrm>
          <a:prstGeom prst="rect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74" name="Text Box 95"/>
          <p:cNvSpPr txBox="1">
            <a:spLocks noChangeArrowheads="1"/>
          </p:cNvSpPr>
          <p:nvPr/>
        </p:nvSpPr>
        <p:spPr bwMode="auto">
          <a:xfrm>
            <a:off x="4052888" y="5245100"/>
            <a:ext cx="26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1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75" name="Text Box 96"/>
          <p:cNvSpPr txBox="1">
            <a:spLocks noChangeArrowheads="1"/>
          </p:cNvSpPr>
          <p:nvPr/>
        </p:nvSpPr>
        <p:spPr bwMode="auto">
          <a:xfrm>
            <a:off x="4337050" y="5251450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2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76" name="Text Box 97"/>
          <p:cNvSpPr txBox="1">
            <a:spLocks noChangeArrowheads="1"/>
          </p:cNvSpPr>
          <p:nvPr/>
        </p:nvSpPr>
        <p:spPr bwMode="auto">
          <a:xfrm>
            <a:off x="4665663" y="5251450"/>
            <a:ext cx="26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3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77" name="Text Box 98"/>
          <p:cNvSpPr txBox="1">
            <a:spLocks noChangeArrowheads="1"/>
          </p:cNvSpPr>
          <p:nvPr/>
        </p:nvSpPr>
        <p:spPr bwMode="auto">
          <a:xfrm>
            <a:off x="5272088" y="5251450"/>
            <a:ext cx="26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5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78" name="Text Box 99"/>
          <p:cNvSpPr txBox="1">
            <a:spLocks noChangeArrowheads="1"/>
          </p:cNvSpPr>
          <p:nvPr/>
        </p:nvSpPr>
        <p:spPr bwMode="auto">
          <a:xfrm>
            <a:off x="5584825" y="5251450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6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79" name="Text Box 100"/>
          <p:cNvSpPr txBox="1">
            <a:spLocks noChangeArrowheads="1"/>
          </p:cNvSpPr>
          <p:nvPr/>
        </p:nvSpPr>
        <p:spPr bwMode="auto">
          <a:xfrm>
            <a:off x="5876925" y="5259388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7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80" name="Text Box 101"/>
          <p:cNvSpPr txBox="1">
            <a:spLocks noChangeArrowheads="1"/>
          </p:cNvSpPr>
          <p:nvPr/>
        </p:nvSpPr>
        <p:spPr bwMode="auto">
          <a:xfrm>
            <a:off x="6181725" y="5259388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8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81" name="Text Box 102"/>
          <p:cNvSpPr txBox="1">
            <a:spLocks noChangeArrowheads="1"/>
          </p:cNvSpPr>
          <p:nvPr/>
        </p:nvSpPr>
        <p:spPr bwMode="auto">
          <a:xfrm>
            <a:off x="6486525" y="5260975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9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82" name="Text Box 103"/>
          <p:cNvSpPr txBox="1">
            <a:spLocks noChangeArrowheads="1"/>
          </p:cNvSpPr>
          <p:nvPr/>
        </p:nvSpPr>
        <p:spPr bwMode="auto">
          <a:xfrm>
            <a:off x="6743700" y="5268913"/>
            <a:ext cx="33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10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83" name="Text Box 104"/>
          <p:cNvSpPr txBox="1">
            <a:spLocks noChangeArrowheads="1"/>
          </p:cNvSpPr>
          <p:nvPr/>
        </p:nvSpPr>
        <p:spPr bwMode="auto">
          <a:xfrm>
            <a:off x="7056438" y="5268913"/>
            <a:ext cx="333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11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84" name="Text Box 105"/>
          <p:cNvSpPr txBox="1">
            <a:spLocks noChangeArrowheads="1"/>
          </p:cNvSpPr>
          <p:nvPr/>
        </p:nvSpPr>
        <p:spPr bwMode="auto">
          <a:xfrm>
            <a:off x="7345363" y="5267325"/>
            <a:ext cx="3381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12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85" name="Text Box 106"/>
          <p:cNvSpPr txBox="1">
            <a:spLocks noChangeArrowheads="1"/>
          </p:cNvSpPr>
          <p:nvPr/>
        </p:nvSpPr>
        <p:spPr bwMode="auto">
          <a:xfrm>
            <a:off x="7658100" y="5267325"/>
            <a:ext cx="33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13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86" name="Text Box 107"/>
          <p:cNvSpPr txBox="1">
            <a:spLocks noChangeArrowheads="1"/>
          </p:cNvSpPr>
          <p:nvPr/>
        </p:nvSpPr>
        <p:spPr bwMode="auto">
          <a:xfrm>
            <a:off x="7954963" y="5268913"/>
            <a:ext cx="3381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14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87" name="Text Box 108"/>
          <p:cNvSpPr txBox="1">
            <a:spLocks noChangeArrowheads="1"/>
          </p:cNvSpPr>
          <p:nvPr/>
        </p:nvSpPr>
        <p:spPr bwMode="auto">
          <a:xfrm>
            <a:off x="8267700" y="5268913"/>
            <a:ext cx="33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990033"/>
                </a:solidFill>
                <a:latin typeface="Times New Roman" pitchFamily="18" charset="0"/>
              </a:rPr>
              <a:t>15</a:t>
            </a:r>
            <a:endParaRPr lang="en-US" sz="120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28788" name="Text Box 109"/>
          <p:cNvSpPr txBox="1">
            <a:spLocks noChangeArrowheads="1"/>
          </p:cNvSpPr>
          <p:nvPr/>
        </p:nvSpPr>
        <p:spPr bwMode="auto">
          <a:xfrm>
            <a:off x="4276725" y="4411663"/>
            <a:ext cx="3127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10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89" name="Text Box 110"/>
          <p:cNvSpPr txBox="1">
            <a:spLocks noChangeArrowheads="1"/>
          </p:cNvSpPr>
          <p:nvPr/>
        </p:nvSpPr>
        <p:spPr bwMode="auto">
          <a:xfrm>
            <a:off x="4600575" y="4411663"/>
            <a:ext cx="3127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20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90" name="Text Box 111"/>
          <p:cNvSpPr txBox="1">
            <a:spLocks noChangeArrowheads="1"/>
          </p:cNvSpPr>
          <p:nvPr/>
        </p:nvSpPr>
        <p:spPr bwMode="auto">
          <a:xfrm>
            <a:off x="4905375" y="4411663"/>
            <a:ext cx="3127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30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91" name="Text Box 112"/>
          <p:cNvSpPr txBox="1">
            <a:spLocks noChangeArrowheads="1"/>
          </p:cNvSpPr>
          <p:nvPr/>
        </p:nvSpPr>
        <p:spPr bwMode="auto">
          <a:xfrm>
            <a:off x="5210175" y="4411663"/>
            <a:ext cx="3127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40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92" name="Text Box 113"/>
          <p:cNvSpPr txBox="1">
            <a:spLocks noChangeArrowheads="1"/>
          </p:cNvSpPr>
          <p:nvPr/>
        </p:nvSpPr>
        <p:spPr bwMode="auto">
          <a:xfrm>
            <a:off x="5514975" y="4411663"/>
            <a:ext cx="3127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50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93" name="Text Box 114"/>
          <p:cNvSpPr txBox="1">
            <a:spLocks noChangeArrowheads="1"/>
          </p:cNvSpPr>
          <p:nvPr/>
        </p:nvSpPr>
        <p:spPr bwMode="auto">
          <a:xfrm>
            <a:off x="5819775" y="4411663"/>
            <a:ext cx="3127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60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94" name="Text Box 115"/>
          <p:cNvSpPr txBox="1">
            <a:spLocks noChangeArrowheads="1"/>
          </p:cNvSpPr>
          <p:nvPr/>
        </p:nvSpPr>
        <p:spPr bwMode="auto">
          <a:xfrm>
            <a:off x="6124575" y="4411663"/>
            <a:ext cx="3127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70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95" name="Text Box 116"/>
          <p:cNvSpPr txBox="1">
            <a:spLocks noChangeArrowheads="1"/>
          </p:cNvSpPr>
          <p:nvPr/>
        </p:nvSpPr>
        <p:spPr bwMode="auto">
          <a:xfrm>
            <a:off x="6429375" y="4411663"/>
            <a:ext cx="3127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80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96" name="Text Box 117"/>
          <p:cNvSpPr txBox="1">
            <a:spLocks noChangeArrowheads="1"/>
          </p:cNvSpPr>
          <p:nvPr/>
        </p:nvSpPr>
        <p:spPr bwMode="auto">
          <a:xfrm>
            <a:off x="6734175" y="4411663"/>
            <a:ext cx="3127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90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97" name="Text Box 118"/>
          <p:cNvSpPr txBox="1">
            <a:spLocks noChangeArrowheads="1"/>
          </p:cNvSpPr>
          <p:nvPr/>
        </p:nvSpPr>
        <p:spPr bwMode="auto">
          <a:xfrm>
            <a:off x="7007225" y="4411663"/>
            <a:ext cx="3762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100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98" name="Text Box 119"/>
          <p:cNvSpPr txBox="1">
            <a:spLocks noChangeArrowheads="1"/>
          </p:cNvSpPr>
          <p:nvPr/>
        </p:nvSpPr>
        <p:spPr bwMode="auto">
          <a:xfrm>
            <a:off x="7315200" y="4411663"/>
            <a:ext cx="3762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110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99" name="Text Box 120"/>
          <p:cNvSpPr txBox="1">
            <a:spLocks noChangeArrowheads="1"/>
          </p:cNvSpPr>
          <p:nvPr/>
        </p:nvSpPr>
        <p:spPr bwMode="auto">
          <a:xfrm>
            <a:off x="7613650" y="4411663"/>
            <a:ext cx="3762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120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00" name="Text Box 121"/>
          <p:cNvSpPr txBox="1">
            <a:spLocks noChangeArrowheads="1"/>
          </p:cNvSpPr>
          <p:nvPr/>
        </p:nvSpPr>
        <p:spPr bwMode="auto">
          <a:xfrm>
            <a:off x="7918450" y="4411663"/>
            <a:ext cx="3762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130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01" name="Text Box 122"/>
          <p:cNvSpPr txBox="1">
            <a:spLocks noChangeArrowheads="1"/>
          </p:cNvSpPr>
          <p:nvPr/>
        </p:nvSpPr>
        <p:spPr bwMode="auto">
          <a:xfrm>
            <a:off x="8223250" y="4411663"/>
            <a:ext cx="3762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140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02" name="Rectangle 123"/>
          <p:cNvSpPr>
            <a:spLocks noChangeArrowheads="1"/>
          </p:cNvSpPr>
          <p:nvPr/>
        </p:nvSpPr>
        <p:spPr bwMode="auto">
          <a:xfrm>
            <a:off x="7156450" y="3881438"/>
            <a:ext cx="152400" cy="538162"/>
          </a:xfrm>
          <a:prstGeom prst="rect">
            <a:avLst/>
          </a:prstGeom>
          <a:solidFill>
            <a:srgbClr val="FF99FF"/>
          </a:solidFill>
          <a:ln w="19050" algn="ctr">
            <a:solidFill>
              <a:srgbClr val="FF99FF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03" name="Rectangle 124"/>
          <p:cNvSpPr>
            <a:spLocks noChangeArrowheads="1"/>
          </p:cNvSpPr>
          <p:nvPr/>
        </p:nvSpPr>
        <p:spPr bwMode="auto">
          <a:xfrm>
            <a:off x="7461250" y="4017963"/>
            <a:ext cx="152400" cy="401637"/>
          </a:xfrm>
          <a:prstGeom prst="rect">
            <a:avLst/>
          </a:prstGeom>
          <a:solidFill>
            <a:srgbClr val="FF99FF"/>
          </a:solidFill>
          <a:ln w="19050" algn="ctr">
            <a:solidFill>
              <a:srgbClr val="FF99FF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04" name="Rectangle 125"/>
          <p:cNvSpPr>
            <a:spLocks noChangeArrowheads="1"/>
          </p:cNvSpPr>
          <p:nvPr/>
        </p:nvSpPr>
        <p:spPr bwMode="auto">
          <a:xfrm>
            <a:off x="7766050" y="4133850"/>
            <a:ext cx="152400" cy="285750"/>
          </a:xfrm>
          <a:prstGeom prst="rect">
            <a:avLst/>
          </a:prstGeom>
          <a:solidFill>
            <a:srgbClr val="FF99FF"/>
          </a:solidFill>
          <a:ln w="19050" algn="ctr">
            <a:solidFill>
              <a:srgbClr val="FF99FF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05" name="Rectangle 126"/>
          <p:cNvSpPr>
            <a:spLocks noChangeArrowheads="1"/>
          </p:cNvSpPr>
          <p:nvPr/>
        </p:nvSpPr>
        <p:spPr bwMode="auto">
          <a:xfrm>
            <a:off x="8070850" y="4249738"/>
            <a:ext cx="152400" cy="169862"/>
          </a:xfrm>
          <a:prstGeom prst="rect">
            <a:avLst/>
          </a:prstGeom>
          <a:solidFill>
            <a:srgbClr val="FF99FF"/>
          </a:solidFill>
          <a:ln w="19050" algn="ctr">
            <a:solidFill>
              <a:srgbClr val="FF99FF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06" name="Rectangle 127"/>
          <p:cNvSpPr>
            <a:spLocks noChangeArrowheads="1"/>
          </p:cNvSpPr>
          <p:nvPr/>
        </p:nvSpPr>
        <p:spPr bwMode="auto">
          <a:xfrm>
            <a:off x="8375650" y="4335463"/>
            <a:ext cx="144463" cy="84137"/>
          </a:xfrm>
          <a:prstGeom prst="rect">
            <a:avLst/>
          </a:prstGeom>
          <a:solidFill>
            <a:srgbClr val="FF8040"/>
          </a:solidFill>
          <a:ln w="19050" algn="ctr">
            <a:solidFill>
              <a:srgbClr val="FF8040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07" name="Line 128"/>
          <p:cNvSpPr>
            <a:spLocks noChangeShapeType="1"/>
          </p:cNvSpPr>
          <p:nvPr/>
        </p:nvSpPr>
        <p:spPr bwMode="auto">
          <a:xfrm>
            <a:off x="4051300" y="37719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808" name="Line 129"/>
          <p:cNvSpPr>
            <a:spLocks noChangeShapeType="1"/>
          </p:cNvSpPr>
          <p:nvPr/>
        </p:nvSpPr>
        <p:spPr bwMode="auto">
          <a:xfrm>
            <a:off x="4048125" y="409575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809" name="Line 130"/>
          <p:cNvSpPr>
            <a:spLocks noChangeShapeType="1"/>
          </p:cNvSpPr>
          <p:nvPr/>
        </p:nvSpPr>
        <p:spPr bwMode="auto">
          <a:xfrm>
            <a:off x="4051300" y="311785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810" name="Line 131"/>
          <p:cNvSpPr>
            <a:spLocks noChangeShapeType="1"/>
          </p:cNvSpPr>
          <p:nvPr/>
        </p:nvSpPr>
        <p:spPr bwMode="auto">
          <a:xfrm>
            <a:off x="4048125" y="34417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811" name="Text Box 132"/>
          <p:cNvSpPr txBox="1">
            <a:spLocks noChangeArrowheads="1"/>
          </p:cNvSpPr>
          <p:nvPr/>
        </p:nvSpPr>
        <p:spPr bwMode="auto">
          <a:xfrm>
            <a:off x="3765550" y="3930650"/>
            <a:ext cx="287338" cy="338138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5</a:t>
            </a: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12" name="Text Box 133"/>
          <p:cNvSpPr txBox="1">
            <a:spLocks noChangeArrowheads="1"/>
          </p:cNvSpPr>
          <p:nvPr/>
        </p:nvSpPr>
        <p:spPr bwMode="auto">
          <a:xfrm>
            <a:off x="3708400" y="3606800"/>
            <a:ext cx="390525" cy="338138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10</a:t>
            </a: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13" name="Text Box 134"/>
          <p:cNvSpPr txBox="1">
            <a:spLocks noChangeArrowheads="1"/>
          </p:cNvSpPr>
          <p:nvPr/>
        </p:nvSpPr>
        <p:spPr bwMode="auto">
          <a:xfrm>
            <a:off x="3714750" y="3276600"/>
            <a:ext cx="390525" cy="338138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15</a:t>
            </a: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14" name="Text Box 135"/>
          <p:cNvSpPr txBox="1">
            <a:spLocks noChangeArrowheads="1"/>
          </p:cNvSpPr>
          <p:nvPr/>
        </p:nvSpPr>
        <p:spPr bwMode="auto">
          <a:xfrm>
            <a:off x="8528050" y="4410075"/>
            <a:ext cx="3762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150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15" name="Text Box 136"/>
          <p:cNvSpPr txBox="1">
            <a:spLocks noChangeArrowheads="1"/>
          </p:cNvSpPr>
          <p:nvPr/>
        </p:nvSpPr>
        <p:spPr bwMode="auto">
          <a:xfrm>
            <a:off x="8528050" y="6318250"/>
            <a:ext cx="376238" cy="246063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150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16" name="Text Box 137"/>
          <p:cNvSpPr txBox="1">
            <a:spLocks noChangeArrowheads="1"/>
          </p:cNvSpPr>
          <p:nvPr/>
        </p:nvSpPr>
        <p:spPr bwMode="auto">
          <a:xfrm>
            <a:off x="4032250" y="2895600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6600CC"/>
                </a:solidFill>
                <a:latin typeface="Times New Roman" pitchFamily="18" charset="0"/>
              </a:rPr>
              <a:t>1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17" name="Text Box 138"/>
          <p:cNvSpPr txBox="1">
            <a:spLocks noChangeArrowheads="1"/>
          </p:cNvSpPr>
          <p:nvPr/>
        </p:nvSpPr>
        <p:spPr bwMode="auto">
          <a:xfrm>
            <a:off x="4349750" y="2978150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6600CC"/>
                </a:solidFill>
                <a:latin typeface="Times New Roman" pitchFamily="18" charset="0"/>
              </a:rPr>
              <a:t>2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18" name="Text Box 139"/>
          <p:cNvSpPr txBox="1">
            <a:spLocks noChangeArrowheads="1"/>
          </p:cNvSpPr>
          <p:nvPr/>
        </p:nvSpPr>
        <p:spPr bwMode="auto">
          <a:xfrm>
            <a:off x="4645025" y="3032125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6600CC"/>
                </a:solidFill>
                <a:latin typeface="Times New Roman" pitchFamily="18" charset="0"/>
              </a:rPr>
              <a:t>3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19" name="Text Box 140"/>
          <p:cNvSpPr txBox="1">
            <a:spLocks noChangeArrowheads="1"/>
          </p:cNvSpPr>
          <p:nvPr/>
        </p:nvSpPr>
        <p:spPr bwMode="auto">
          <a:xfrm>
            <a:off x="4954588" y="3101975"/>
            <a:ext cx="26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6600CC"/>
                </a:solidFill>
                <a:latin typeface="Times New Roman" pitchFamily="18" charset="0"/>
                <a:ea typeface="굴림" pitchFamily="34" charset="-127"/>
              </a:rPr>
              <a:t>4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20" name="Text Box 141"/>
          <p:cNvSpPr txBox="1">
            <a:spLocks noChangeArrowheads="1"/>
          </p:cNvSpPr>
          <p:nvPr/>
        </p:nvSpPr>
        <p:spPr bwMode="auto">
          <a:xfrm>
            <a:off x="5259388" y="3168650"/>
            <a:ext cx="26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6600CC"/>
                </a:solidFill>
                <a:latin typeface="Times New Roman" pitchFamily="18" charset="0"/>
                <a:ea typeface="굴림" pitchFamily="34" charset="-127"/>
              </a:rPr>
              <a:t>5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21" name="Text Box 142"/>
          <p:cNvSpPr txBox="1">
            <a:spLocks noChangeArrowheads="1"/>
          </p:cNvSpPr>
          <p:nvPr/>
        </p:nvSpPr>
        <p:spPr bwMode="auto">
          <a:xfrm>
            <a:off x="5572125" y="3236913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6600CC"/>
                </a:solidFill>
                <a:latin typeface="Times New Roman" pitchFamily="18" charset="0"/>
                <a:ea typeface="굴림" pitchFamily="34" charset="-127"/>
              </a:rPr>
              <a:t>6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22" name="Text Box 143"/>
          <p:cNvSpPr txBox="1">
            <a:spLocks noChangeArrowheads="1"/>
          </p:cNvSpPr>
          <p:nvPr/>
        </p:nvSpPr>
        <p:spPr bwMode="auto">
          <a:xfrm>
            <a:off x="5868988" y="3305175"/>
            <a:ext cx="26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6600CC"/>
                </a:solidFill>
                <a:latin typeface="Times New Roman" pitchFamily="18" charset="0"/>
                <a:ea typeface="굴림" pitchFamily="34" charset="-127"/>
              </a:rPr>
              <a:t>7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23" name="Text Box 144"/>
          <p:cNvSpPr txBox="1">
            <a:spLocks noChangeArrowheads="1"/>
          </p:cNvSpPr>
          <p:nvPr/>
        </p:nvSpPr>
        <p:spPr bwMode="auto">
          <a:xfrm>
            <a:off x="6173788" y="3376613"/>
            <a:ext cx="26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6600CC"/>
                </a:solidFill>
                <a:latin typeface="Times New Roman" pitchFamily="18" charset="0"/>
                <a:ea typeface="굴림" pitchFamily="34" charset="-127"/>
              </a:rPr>
              <a:t>8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24" name="Text Box 145"/>
          <p:cNvSpPr txBox="1">
            <a:spLocks noChangeArrowheads="1"/>
          </p:cNvSpPr>
          <p:nvPr/>
        </p:nvSpPr>
        <p:spPr bwMode="auto">
          <a:xfrm>
            <a:off x="6486525" y="3444875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6600CC"/>
                </a:solidFill>
                <a:latin typeface="Times New Roman" pitchFamily="18" charset="0"/>
                <a:ea typeface="굴림" pitchFamily="34" charset="-127"/>
              </a:rPr>
              <a:t>9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25" name="Text Box 146"/>
          <p:cNvSpPr txBox="1">
            <a:spLocks noChangeArrowheads="1"/>
          </p:cNvSpPr>
          <p:nvPr/>
        </p:nvSpPr>
        <p:spPr bwMode="auto">
          <a:xfrm>
            <a:off x="6751638" y="3549650"/>
            <a:ext cx="3381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6600CC"/>
                </a:solidFill>
                <a:latin typeface="Times New Roman" pitchFamily="18" charset="0"/>
                <a:ea typeface="굴림" pitchFamily="34" charset="-127"/>
              </a:rPr>
              <a:t>10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26" name="Text Box 147"/>
          <p:cNvSpPr txBox="1">
            <a:spLocks noChangeArrowheads="1"/>
          </p:cNvSpPr>
          <p:nvPr/>
        </p:nvSpPr>
        <p:spPr bwMode="auto">
          <a:xfrm>
            <a:off x="7048500" y="3595688"/>
            <a:ext cx="333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6600CC"/>
                </a:solidFill>
                <a:latin typeface="Times New Roman" pitchFamily="18" charset="0"/>
                <a:ea typeface="굴림" pitchFamily="34" charset="-127"/>
              </a:rPr>
              <a:t>11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27" name="Text Box 148"/>
          <p:cNvSpPr txBox="1">
            <a:spLocks noChangeArrowheads="1"/>
          </p:cNvSpPr>
          <p:nvPr/>
        </p:nvSpPr>
        <p:spPr bwMode="auto">
          <a:xfrm>
            <a:off x="7369175" y="3673475"/>
            <a:ext cx="33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6600CC"/>
                </a:solidFill>
                <a:latin typeface="Times New Roman" pitchFamily="18" charset="0"/>
                <a:ea typeface="굴림" pitchFamily="34" charset="-127"/>
              </a:rPr>
              <a:t>12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28" name="Text Box 149"/>
          <p:cNvSpPr txBox="1">
            <a:spLocks noChangeArrowheads="1"/>
          </p:cNvSpPr>
          <p:nvPr/>
        </p:nvSpPr>
        <p:spPr bwMode="auto">
          <a:xfrm>
            <a:off x="7666038" y="3733800"/>
            <a:ext cx="3381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6600CC"/>
                </a:solidFill>
                <a:latin typeface="Times New Roman" pitchFamily="18" charset="0"/>
                <a:ea typeface="굴림" pitchFamily="34" charset="-127"/>
              </a:rPr>
              <a:t>13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29" name="Text Box 150"/>
          <p:cNvSpPr txBox="1">
            <a:spLocks noChangeArrowheads="1"/>
          </p:cNvSpPr>
          <p:nvPr/>
        </p:nvSpPr>
        <p:spPr bwMode="auto">
          <a:xfrm>
            <a:off x="7970838" y="3803650"/>
            <a:ext cx="3381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6600CC"/>
                </a:solidFill>
                <a:latin typeface="Times New Roman" pitchFamily="18" charset="0"/>
                <a:ea typeface="굴림" pitchFamily="34" charset="-127"/>
              </a:rPr>
              <a:t>14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30" name="Text Box 151"/>
          <p:cNvSpPr txBox="1">
            <a:spLocks noChangeArrowheads="1"/>
          </p:cNvSpPr>
          <p:nvPr/>
        </p:nvSpPr>
        <p:spPr bwMode="auto">
          <a:xfrm>
            <a:off x="8283575" y="3871913"/>
            <a:ext cx="33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6600CC"/>
                </a:solidFill>
                <a:latin typeface="Times New Roman" pitchFamily="18" charset="0"/>
                <a:ea typeface="굴림" pitchFamily="34" charset="-127"/>
              </a:rPr>
              <a:t>15</a:t>
            </a:r>
            <a:endParaRPr lang="en-US" sz="120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28831" name="Line 152"/>
          <p:cNvSpPr>
            <a:spLocks noChangeShapeType="1"/>
          </p:cNvSpPr>
          <p:nvPr/>
        </p:nvSpPr>
        <p:spPr bwMode="auto">
          <a:xfrm>
            <a:off x="4413250" y="6486525"/>
            <a:ext cx="0" cy="152400"/>
          </a:xfrm>
          <a:prstGeom prst="line">
            <a:avLst/>
          </a:prstGeom>
          <a:noFill/>
          <a:ln w="12700">
            <a:solidFill>
              <a:srgbClr val="CC00CC"/>
            </a:solidFill>
            <a:prstDash val="dash"/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832" name="Freeform 153"/>
          <p:cNvSpPr>
            <a:spLocks/>
          </p:cNvSpPr>
          <p:nvPr/>
        </p:nvSpPr>
        <p:spPr bwMode="auto">
          <a:xfrm>
            <a:off x="1600200" y="4756150"/>
            <a:ext cx="1185863" cy="401638"/>
          </a:xfrm>
          <a:custGeom>
            <a:avLst/>
            <a:gdLst>
              <a:gd name="T0" fmla="*/ 0 w 933"/>
              <a:gd name="T1" fmla="*/ 2147483647 h 294"/>
              <a:gd name="T2" fmla="*/ 2147483647 w 933"/>
              <a:gd name="T3" fmla="*/ 2147483647 h 294"/>
              <a:gd name="T4" fmla="*/ 2147483647 w 933"/>
              <a:gd name="T5" fmla="*/ 0 h 294"/>
              <a:gd name="T6" fmla="*/ 0 60000 65536"/>
              <a:gd name="T7" fmla="*/ 0 60000 65536"/>
              <a:gd name="T8" fmla="*/ 0 60000 65536"/>
              <a:gd name="T9" fmla="*/ 0 w 933"/>
              <a:gd name="T10" fmla="*/ 0 h 294"/>
              <a:gd name="T11" fmla="*/ 933 w 933"/>
              <a:gd name="T12" fmla="*/ 294 h 2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33" h="294">
                <a:moveTo>
                  <a:pt x="0" y="294"/>
                </a:moveTo>
                <a:cubicBezTo>
                  <a:pt x="191" y="213"/>
                  <a:pt x="382" y="133"/>
                  <a:pt x="537" y="84"/>
                </a:cubicBezTo>
                <a:cubicBezTo>
                  <a:pt x="692" y="35"/>
                  <a:pt x="812" y="17"/>
                  <a:pt x="933" y="0"/>
                </a:cubicBezTo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833" name="Line 154"/>
          <p:cNvSpPr>
            <a:spLocks noChangeShapeType="1"/>
          </p:cNvSpPr>
          <p:nvPr/>
        </p:nvSpPr>
        <p:spPr bwMode="auto">
          <a:xfrm rot="-5400000">
            <a:off x="2552700" y="6264275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834" name="Line 155"/>
          <p:cNvSpPr>
            <a:spLocks noChangeShapeType="1"/>
          </p:cNvSpPr>
          <p:nvPr/>
        </p:nvSpPr>
        <p:spPr bwMode="auto">
          <a:xfrm>
            <a:off x="174625" y="6265863"/>
            <a:ext cx="3009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835" name="Line 156"/>
          <p:cNvSpPr>
            <a:spLocks noChangeShapeType="1"/>
          </p:cNvSpPr>
          <p:nvPr/>
        </p:nvSpPr>
        <p:spPr bwMode="auto">
          <a:xfrm rot="-5400000">
            <a:off x="-617538" y="5648326"/>
            <a:ext cx="2149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836" name="Text Box 157"/>
          <p:cNvSpPr txBox="1">
            <a:spLocks noChangeArrowheads="1"/>
          </p:cNvSpPr>
          <p:nvPr/>
        </p:nvSpPr>
        <p:spPr bwMode="auto">
          <a:xfrm>
            <a:off x="457200" y="6203950"/>
            <a:ext cx="312738" cy="400050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37" name="Arc 158"/>
          <p:cNvSpPr>
            <a:spLocks/>
          </p:cNvSpPr>
          <p:nvPr/>
        </p:nvSpPr>
        <p:spPr bwMode="auto">
          <a:xfrm rot="-5894361">
            <a:off x="252412" y="5135563"/>
            <a:ext cx="2435225" cy="2514600"/>
          </a:xfrm>
          <a:custGeom>
            <a:avLst/>
            <a:gdLst>
              <a:gd name="T0" fmla="*/ 2147483647 w 20358"/>
              <a:gd name="T1" fmla="*/ 0 h 19786"/>
              <a:gd name="T2" fmla="*/ 2147483647 w 20358"/>
              <a:gd name="T3" fmla="*/ 2147483647 h 19786"/>
              <a:gd name="T4" fmla="*/ 0 w 20358"/>
              <a:gd name="T5" fmla="*/ 2147483647 h 19786"/>
              <a:gd name="T6" fmla="*/ 0 60000 65536"/>
              <a:gd name="T7" fmla="*/ 0 60000 65536"/>
              <a:gd name="T8" fmla="*/ 0 60000 65536"/>
              <a:gd name="T9" fmla="*/ 0 w 20358"/>
              <a:gd name="T10" fmla="*/ 0 h 19786"/>
              <a:gd name="T11" fmla="*/ 20358 w 20358"/>
              <a:gd name="T12" fmla="*/ 19786 h 197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358" h="19786" fill="none" extrusionOk="0">
                <a:moveTo>
                  <a:pt x="8664" y="-1"/>
                </a:moveTo>
                <a:cubicBezTo>
                  <a:pt x="14130" y="2393"/>
                  <a:pt x="18363" y="6942"/>
                  <a:pt x="20357" y="12567"/>
                </a:cubicBezTo>
              </a:path>
              <a:path w="20358" h="19786" stroke="0" extrusionOk="0">
                <a:moveTo>
                  <a:pt x="8664" y="-1"/>
                </a:moveTo>
                <a:cubicBezTo>
                  <a:pt x="14130" y="2393"/>
                  <a:pt x="18363" y="6942"/>
                  <a:pt x="20357" y="12567"/>
                </a:cubicBezTo>
                <a:lnTo>
                  <a:pt x="0" y="19786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38" name="Line 159"/>
          <p:cNvSpPr>
            <a:spLocks noChangeShapeType="1"/>
          </p:cNvSpPr>
          <p:nvPr/>
        </p:nvSpPr>
        <p:spPr bwMode="auto">
          <a:xfrm>
            <a:off x="461963" y="6281738"/>
            <a:ext cx="147637" cy="0"/>
          </a:xfrm>
          <a:prstGeom prst="line">
            <a:avLst/>
          </a:prstGeom>
          <a:noFill/>
          <a:ln w="19050">
            <a:solidFill>
              <a:srgbClr val="CC00CC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839" name="Line 160"/>
          <p:cNvSpPr>
            <a:spLocks noChangeShapeType="1"/>
          </p:cNvSpPr>
          <p:nvPr/>
        </p:nvSpPr>
        <p:spPr bwMode="auto">
          <a:xfrm flipH="1">
            <a:off x="457200" y="6053138"/>
            <a:ext cx="457200" cy="228600"/>
          </a:xfrm>
          <a:prstGeom prst="line">
            <a:avLst/>
          </a:prstGeom>
          <a:noFill/>
          <a:ln w="12700">
            <a:solidFill>
              <a:srgbClr val="CC00CC"/>
            </a:solidFill>
            <a:prstDash val="dash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840" name="Text Box 161"/>
          <p:cNvSpPr txBox="1">
            <a:spLocks noChangeArrowheads="1"/>
          </p:cNvSpPr>
          <p:nvPr/>
        </p:nvSpPr>
        <p:spPr bwMode="auto">
          <a:xfrm>
            <a:off x="838200" y="5849938"/>
            <a:ext cx="2101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 New Roman" pitchFamily="18" charset="0"/>
              </a:rPr>
              <a:t>Slope = 2 (G = 2 </a:t>
            </a:r>
            <a:r>
              <a:rPr lang="en-US" altLang="ja-JP" sz="1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Siemens)</a:t>
            </a:r>
            <a:endParaRPr lang="en-US" sz="140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28841" name="Text Box 162"/>
          <p:cNvSpPr txBox="1">
            <a:spLocks noChangeArrowheads="1"/>
          </p:cNvSpPr>
          <p:nvPr/>
        </p:nvSpPr>
        <p:spPr bwMode="auto">
          <a:xfrm>
            <a:off x="273050" y="6007100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42" name="Oval 163"/>
          <p:cNvSpPr>
            <a:spLocks noChangeArrowheads="1"/>
          </p:cNvSpPr>
          <p:nvPr/>
        </p:nvSpPr>
        <p:spPr bwMode="auto">
          <a:xfrm>
            <a:off x="419100" y="62245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43" name="Oval 164"/>
          <p:cNvSpPr>
            <a:spLocks noChangeArrowheads="1"/>
          </p:cNvSpPr>
          <p:nvPr/>
        </p:nvSpPr>
        <p:spPr bwMode="auto">
          <a:xfrm>
            <a:off x="574675" y="5965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44" name="Oval 165"/>
          <p:cNvSpPr>
            <a:spLocks noChangeArrowheads="1"/>
          </p:cNvSpPr>
          <p:nvPr/>
        </p:nvSpPr>
        <p:spPr bwMode="auto">
          <a:xfrm>
            <a:off x="727075" y="57673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45" name="Oval 166"/>
          <p:cNvSpPr>
            <a:spLocks noChangeArrowheads="1"/>
          </p:cNvSpPr>
          <p:nvPr/>
        </p:nvSpPr>
        <p:spPr bwMode="auto">
          <a:xfrm>
            <a:off x="874713" y="56070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46" name="Oval 167"/>
          <p:cNvSpPr>
            <a:spLocks noChangeArrowheads="1"/>
          </p:cNvSpPr>
          <p:nvPr/>
        </p:nvSpPr>
        <p:spPr bwMode="auto">
          <a:xfrm>
            <a:off x="1028700" y="54673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47" name="Oval 168"/>
          <p:cNvSpPr>
            <a:spLocks noChangeArrowheads="1"/>
          </p:cNvSpPr>
          <p:nvPr/>
        </p:nvSpPr>
        <p:spPr bwMode="auto">
          <a:xfrm>
            <a:off x="1185863" y="53403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48" name="Oval 169"/>
          <p:cNvSpPr>
            <a:spLocks noChangeArrowheads="1"/>
          </p:cNvSpPr>
          <p:nvPr/>
        </p:nvSpPr>
        <p:spPr bwMode="auto">
          <a:xfrm>
            <a:off x="1333500" y="52403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49" name="Oval 170"/>
          <p:cNvSpPr>
            <a:spLocks noChangeArrowheads="1"/>
          </p:cNvSpPr>
          <p:nvPr/>
        </p:nvSpPr>
        <p:spPr bwMode="auto">
          <a:xfrm>
            <a:off x="1490663" y="51498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50" name="Oval 171"/>
          <p:cNvSpPr>
            <a:spLocks noChangeArrowheads="1"/>
          </p:cNvSpPr>
          <p:nvPr/>
        </p:nvSpPr>
        <p:spPr bwMode="auto">
          <a:xfrm>
            <a:off x="1638300" y="5080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51" name="Oval 172"/>
          <p:cNvSpPr>
            <a:spLocks noChangeArrowheads="1"/>
          </p:cNvSpPr>
          <p:nvPr/>
        </p:nvSpPr>
        <p:spPr bwMode="auto">
          <a:xfrm>
            <a:off x="1790700" y="50149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52" name="Oval 173"/>
          <p:cNvSpPr>
            <a:spLocks noChangeArrowheads="1"/>
          </p:cNvSpPr>
          <p:nvPr/>
        </p:nvSpPr>
        <p:spPr bwMode="auto">
          <a:xfrm>
            <a:off x="1943100" y="4946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53" name="Oval 174"/>
          <p:cNvSpPr>
            <a:spLocks noChangeArrowheads="1"/>
          </p:cNvSpPr>
          <p:nvPr/>
        </p:nvSpPr>
        <p:spPr bwMode="auto">
          <a:xfrm>
            <a:off x="2095500" y="48926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54" name="Oval 175"/>
          <p:cNvSpPr>
            <a:spLocks noChangeArrowheads="1"/>
          </p:cNvSpPr>
          <p:nvPr/>
        </p:nvSpPr>
        <p:spPr bwMode="auto">
          <a:xfrm>
            <a:off x="2247900" y="48339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55" name="Oval 176"/>
          <p:cNvSpPr>
            <a:spLocks noChangeArrowheads="1"/>
          </p:cNvSpPr>
          <p:nvPr/>
        </p:nvSpPr>
        <p:spPr bwMode="auto">
          <a:xfrm>
            <a:off x="2400300" y="47879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56" name="Oval 177"/>
          <p:cNvSpPr>
            <a:spLocks noChangeArrowheads="1"/>
          </p:cNvSpPr>
          <p:nvPr/>
        </p:nvSpPr>
        <p:spPr bwMode="auto">
          <a:xfrm>
            <a:off x="2552700" y="4743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57" name="Text Box 178"/>
          <p:cNvSpPr txBox="1">
            <a:spLocks noChangeArrowheads="1"/>
          </p:cNvSpPr>
          <p:nvPr/>
        </p:nvSpPr>
        <p:spPr bwMode="auto">
          <a:xfrm>
            <a:off x="2209800" y="5106988"/>
            <a:ext cx="819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Times New Roman" pitchFamily="18" charset="0"/>
              </a:rPr>
              <a:t>Slope =</a:t>
            </a:r>
            <a:endParaRPr lang="en-US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8694" name="Object 22"/>
          <p:cNvGraphicFramePr>
            <a:graphicFrameLocks noChangeAspect="1"/>
          </p:cNvGraphicFramePr>
          <p:nvPr/>
        </p:nvGraphicFramePr>
        <p:xfrm>
          <a:off x="3027363" y="5014913"/>
          <a:ext cx="165100" cy="512762"/>
        </p:xfrm>
        <a:graphic>
          <a:graphicData uri="http://schemas.openxmlformats.org/presentationml/2006/ole">
            <p:oleObj spid="_x0000_s124930" name="Equation" r:id="rId3" imgW="139639" imgH="431613" progId="Equation.DSMT4">
              <p:embed/>
            </p:oleObj>
          </a:graphicData>
        </a:graphic>
      </p:graphicFrame>
      <p:sp>
        <p:nvSpPr>
          <p:cNvPr id="28858" name="Line 180"/>
          <p:cNvSpPr>
            <a:spLocks noChangeShapeType="1"/>
          </p:cNvSpPr>
          <p:nvPr/>
        </p:nvSpPr>
        <p:spPr bwMode="auto">
          <a:xfrm flipH="1" flipV="1">
            <a:off x="2622550" y="4826000"/>
            <a:ext cx="173038" cy="366713"/>
          </a:xfrm>
          <a:prstGeom prst="line">
            <a:avLst/>
          </a:prstGeom>
          <a:noFill/>
          <a:ln w="12700">
            <a:solidFill>
              <a:srgbClr val="CC00CC"/>
            </a:solidFill>
            <a:prstDash val="dash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859" name="Text Box 181"/>
          <p:cNvSpPr txBox="1">
            <a:spLocks noChangeArrowheads="1"/>
          </p:cNvSpPr>
          <p:nvPr/>
        </p:nvSpPr>
        <p:spPr bwMode="auto">
          <a:xfrm>
            <a:off x="381000" y="5824538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60" name="Text Box 182"/>
          <p:cNvSpPr txBox="1">
            <a:spLocks noChangeArrowheads="1"/>
          </p:cNvSpPr>
          <p:nvPr/>
        </p:nvSpPr>
        <p:spPr bwMode="auto">
          <a:xfrm>
            <a:off x="525463" y="5648325"/>
            <a:ext cx="26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61" name="Text Box 183"/>
          <p:cNvSpPr txBox="1">
            <a:spLocks noChangeArrowheads="1"/>
          </p:cNvSpPr>
          <p:nvPr/>
        </p:nvSpPr>
        <p:spPr bwMode="auto">
          <a:xfrm>
            <a:off x="677863" y="5473700"/>
            <a:ext cx="26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62" name="Text Box 184"/>
          <p:cNvSpPr txBox="1">
            <a:spLocks noChangeArrowheads="1"/>
          </p:cNvSpPr>
          <p:nvPr/>
        </p:nvSpPr>
        <p:spPr bwMode="auto">
          <a:xfrm>
            <a:off x="822325" y="5330825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5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63" name="Text Box 185"/>
          <p:cNvSpPr txBox="1">
            <a:spLocks noChangeArrowheads="1"/>
          </p:cNvSpPr>
          <p:nvPr/>
        </p:nvSpPr>
        <p:spPr bwMode="auto">
          <a:xfrm>
            <a:off x="974725" y="5214938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6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64" name="Text Box 186"/>
          <p:cNvSpPr txBox="1">
            <a:spLocks noChangeArrowheads="1"/>
          </p:cNvSpPr>
          <p:nvPr/>
        </p:nvSpPr>
        <p:spPr bwMode="auto">
          <a:xfrm>
            <a:off x="1127125" y="5086350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7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65" name="Text Box 187"/>
          <p:cNvSpPr txBox="1">
            <a:spLocks noChangeArrowheads="1"/>
          </p:cNvSpPr>
          <p:nvPr/>
        </p:nvSpPr>
        <p:spPr bwMode="auto">
          <a:xfrm>
            <a:off x="1279525" y="4986338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8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66" name="Text Box 188"/>
          <p:cNvSpPr txBox="1">
            <a:spLocks noChangeArrowheads="1"/>
          </p:cNvSpPr>
          <p:nvPr/>
        </p:nvSpPr>
        <p:spPr bwMode="auto">
          <a:xfrm>
            <a:off x="1431925" y="4910138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9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67" name="Text Box 189"/>
          <p:cNvSpPr txBox="1">
            <a:spLocks noChangeArrowheads="1"/>
          </p:cNvSpPr>
          <p:nvPr/>
        </p:nvSpPr>
        <p:spPr bwMode="auto">
          <a:xfrm>
            <a:off x="1584325" y="4794250"/>
            <a:ext cx="33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10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68" name="Text Box 190"/>
          <p:cNvSpPr txBox="1">
            <a:spLocks noChangeArrowheads="1"/>
          </p:cNvSpPr>
          <p:nvPr/>
        </p:nvSpPr>
        <p:spPr bwMode="auto">
          <a:xfrm>
            <a:off x="1776413" y="4729163"/>
            <a:ext cx="333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11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69" name="Text Box 191"/>
          <p:cNvSpPr txBox="1">
            <a:spLocks noChangeArrowheads="1"/>
          </p:cNvSpPr>
          <p:nvPr/>
        </p:nvSpPr>
        <p:spPr bwMode="auto">
          <a:xfrm>
            <a:off x="1944688" y="4657725"/>
            <a:ext cx="3381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12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70" name="Text Box 192"/>
          <p:cNvSpPr txBox="1">
            <a:spLocks noChangeArrowheads="1"/>
          </p:cNvSpPr>
          <p:nvPr/>
        </p:nvSpPr>
        <p:spPr bwMode="auto">
          <a:xfrm>
            <a:off x="2105025" y="4621213"/>
            <a:ext cx="33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13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71" name="Text Box 193"/>
          <p:cNvSpPr txBox="1">
            <a:spLocks noChangeArrowheads="1"/>
          </p:cNvSpPr>
          <p:nvPr/>
        </p:nvSpPr>
        <p:spPr bwMode="auto">
          <a:xfrm>
            <a:off x="2257425" y="4573588"/>
            <a:ext cx="33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14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72" name="Text Box 194"/>
          <p:cNvSpPr txBox="1">
            <a:spLocks noChangeArrowheads="1"/>
          </p:cNvSpPr>
          <p:nvPr/>
        </p:nvSpPr>
        <p:spPr bwMode="auto">
          <a:xfrm>
            <a:off x="2417763" y="4529138"/>
            <a:ext cx="3381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  <a:latin typeface="Times New Roman" pitchFamily="18" charset="0"/>
              </a:rPr>
              <a:t>15</a:t>
            </a: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73" name="Rectangle 195"/>
          <p:cNvSpPr>
            <a:spLocks noChangeArrowheads="1"/>
          </p:cNvSpPr>
          <p:nvPr/>
        </p:nvSpPr>
        <p:spPr bwMode="auto">
          <a:xfrm>
            <a:off x="1984375" y="5443538"/>
            <a:ext cx="1457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00"/>
                </a:solidFill>
                <a:latin typeface="Times New Roman" pitchFamily="18" charset="0"/>
              </a:rPr>
              <a:t>(G =     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en-US" altLang="ja-JP" sz="1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Siemen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sym typeface="Symbol" pitchFamily="18" charset="2"/>
              </a:rPr>
              <a:t>s</a:t>
            </a:r>
            <a:r>
              <a:rPr lang="en-US" altLang="ja-JP" sz="1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sz="1400">
              <a:solidFill>
                <a:srgbClr val="000000"/>
              </a:solidFill>
              <a:latin typeface="Times New Roman" pitchFamily="18" charset="0"/>
              <a:ea typeface="MS PGothic" pitchFamily="34" charset="-128"/>
              <a:sym typeface="Symbol" pitchFamily="18" charset="2"/>
            </a:endParaRPr>
          </a:p>
        </p:txBody>
      </p:sp>
      <p:grpSp>
        <p:nvGrpSpPr>
          <p:cNvPr id="4" name="Group 196"/>
          <p:cNvGrpSpPr>
            <a:grpSpLocks/>
          </p:cNvGrpSpPr>
          <p:nvPr/>
        </p:nvGrpSpPr>
        <p:grpSpPr bwMode="auto">
          <a:xfrm>
            <a:off x="2393950" y="5367338"/>
            <a:ext cx="274638" cy="479425"/>
            <a:chOff x="2928" y="1392"/>
            <a:chExt cx="173" cy="302"/>
          </a:xfrm>
        </p:grpSpPr>
        <p:sp>
          <p:nvSpPr>
            <p:cNvPr id="28891" name="Rectangle 197"/>
            <p:cNvSpPr>
              <a:spLocks noChangeArrowheads="1"/>
            </p:cNvSpPr>
            <p:nvPr/>
          </p:nvSpPr>
          <p:spPr bwMode="auto">
            <a:xfrm>
              <a:off x="2928" y="1392"/>
              <a:ext cx="1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  <a:sym typeface="Symbol" pitchFamily="18" charset="2"/>
                </a:rPr>
                <a:t>1</a:t>
              </a:r>
              <a:endParaRPr lang="en-US" sz="1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sym typeface="Symbol" pitchFamily="18" charset="2"/>
              </a:endParaRPr>
            </a:p>
          </p:txBody>
        </p:sp>
        <p:sp>
          <p:nvSpPr>
            <p:cNvPr id="28892" name="Rectangle 198"/>
            <p:cNvSpPr>
              <a:spLocks noChangeArrowheads="1"/>
            </p:cNvSpPr>
            <p:nvPr/>
          </p:nvSpPr>
          <p:spPr bwMode="auto">
            <a:xfrm>
              <a:off x="2928" y="1500"/>
              <a:ext cx="1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40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  <a:sym typeface="Symbol" pitchFamily="18" charset="2"/>
                </a:rPr>
                <a:t>8</a:t>
              </a:r>
              <a:endParaRPr lang="en-US" sz="1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sym typeface="Symbol" pitchFamily="18" charset="2"/>
              </a:endParaRPr>
            </a:p>
          </p:txBody>
        </p:sp>
        <p:sp>
          <p:nvSpPr>
            <p:cNvPr id="28893" name="Line 199"/>
            <p:cNvSpPr>
              <a:spLocks noChangeShapeType="1"/>
            </p:cNvSpPr>
            <p:nvPr/>
          </p:nvSpPr>
          <p:spPr bwMode="auto">
            <a:xfrm>
              <a:off x="2970" y="154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875" name="Line 200"/>
          <p:cNvSpPr>
            <a:spLocks noChangeShapeType="1"/>
          </p:cNvSpPr>
          <p:nvPr/>
        </p:nvSpPr>
        <p:spPr bwMode="auto">
          <a:xfrm>
            <a:off x="2590800" y="4857750"/>
            <a:ext cx="0" cy="282575"/>
          </a:xfrm>
          <a:prstGeom prst="line">
            <a:avLst/>
          </a:prstGeom>
          <a:noFill/>
          <a:ln w="12700">
            <a:solidFill>
              <a:srgbClr val="CC00CC"/>
            </a:solidFill>
            <a:prstDash val="dash"/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876" name="Line 201"/>
          <p:cNvSpPr>
            <a:spLocks noChangeShapeType="1"/>
          </p:cNvSpPr>
          <p:nvPr/>
        </p:nvSpPr>
        <p:spPr bwMode="auto">
          <a:xfrm>
            <a:off x="2590800" y="6091238"/>
            <a:ext cx="0" cy="190500"/>
          </a:xfrm>
          <a:prstGeom prst="line">
            <a:avLst/>
          </a:prstGeom>
          <a:noFill/>
          <a:ln w="12700">
            <a:solidFill>
              <a:srgbClr val="CC00CC"/>
            </a:solidFill>
            <a:prstDash val="dash"/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877" name="Text Box 202"/>
          <p:cNvSpPr txBox="1">
            <a:spLocks noChangeArrowheads="1"/>
          </p:cNvSpPr>
          <p:nvPr/>
        </p:nvSpPr>
        <p:spPr bwMode="auto">
          <a:xfrm>
            <a:off x="2425700" y="6253163"/>
            <a:ext cx="376238" cy="246062"/>
          </a:xfrm>
          <a:prstGeom prst="rect">
            <a:avLst/>
          </a:prstGeom>
          <a:noFill/>
          <a:ln w="19050" algn="ctr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0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750</a:t>
            </a:r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878" name="Line 203"/>
          <p:cNvSpPr>
            <a:spLocks noChangeShapeType="1"/>
          </p:cNvSpPr>
          <p:nvPr/>
        </p:nvSpPr>
        <p:spPr bwMode="auto">
          <a:xfrm flipV="1">
            <a:off x="2768600" y="4730750"/>
            <a:ext cx="441325" cy="269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879" name="TextBox 207"/>
          <p:cNvSpPr txBox="1">
            <a:spLocks noChangeArrowheads="1"/>
          </p:cNvSpPr>
          <p:nvPr/>
        </p:nvSpPr>
        <p:spPr bwMode="auto">
          <a:xfrm>
            <a:off x="635000" y="-63500"/>
            <a:ext cx="735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(a)</a:t>
            </a:r>
          </a:p>
        </p:txBody>
      </p:sp>
      <p:sp>
        <p:nvSpPr>
          <p:cNvPr id="28880" name="TextBox 208"/>
          <p:cNvSpPr txBox="1">
            <a:spLocks noChangeArrowheads="1"/>
          </p:cNvSpPr>
          <p:nvPr/>
        </p:nvSpPr>
        <p:spPr bwMode="auto">
          <a:xfrm>
            <a:off x="63500" y="2298700"/>
            <a:ext cx="647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(b)</a:t>
            </a:r>
          </a:p>
        </p:txBody>
      </p:sp>
      <p:sp>
        <p:nvSpPr>
          <p:cNvPr id="28881" name="TextBox 209"/>
          <p:cNvSpPr txBox="1">
            <a:spLocks noChangeArrowheads="1"/>
          </p:cNvSpPr>
          <p:nvPr/>
        </p:nvSpPr>
        <p:spPr bwMode="auto">
          <a:xfrm>
            <a:off x="3403600" y="2286000"/>
            <a:ext cx="53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(c)</a:t>
            </a:r>
          </a:p>
        </p:txBody>
      </p:sp>
      <p:grpSp>
        <p:nvGrpSpPr>
          <p:cNvPr id="5" name="Group 222"/>
          <p:cNvGrpSpPr>
            <a:grpSpLocks/>
          </p:cNvGrpSpPr>
          <p:nvPr/>
        </p:nvGrpSpPr>
        <p:grpSpPr bwMode="auto">
          <a:xfrm>
            <a:off x="1752600" y="152400"/>
            <a:ext cx="6438900" cy="2017713"/>
            <a:chOff x="1981200" y="152400"/>
            <a:chExt cx="6438900" cy="2017441"/>
          </a:xfrm>
        </p:grpSpPr>
        <p:pic>
          <p:nvPicPr>
            <p:cNvPr id="28887" name="Picture 21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651" t="10860" r="12500" b="18552"/>
            <a:stretch>
              <a:fillRect/>
            </a:stretch>
          </p:blipFill>
          <p:spPr bwMode="auto">
            <a:xfrm>
              <a:off x="2057400" y="152400"/>
              <a:ext cx="6362700" cy="2017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8" name="Rectangle 217"/>
            <p:cNvSpPr/>
            <p:nvPr/>
          </p:nvSpPr>
          <p:spPr>
            <a:xfrm>
              <a:off x="1981200" y="1752384"/>
              <a:ext cx="152400" cy="228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2047875" y="228590"/>
              <a:ext cx="152400" cy="228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1981200" y="1142866"/>
              <a:ext cx="152400" cy="228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8883" name="TextBox 223"/>
          <p:cNvSpPr txBox="1">
            <a:spLocks noChangeArrowheads="1"/>
          </p:cNvSpPr>
          <p:nvPr/>
        </p:nvSpPr>
        <p:spPr bwMode="auto">
          <a:xfrm>
            <a:off x="965200" y="16764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Stimulus</a:t>
            </a:r>
          </a:p>
        </p:txBody>
      </p:sp>
      <p:sp>
        <p:nvSpPr>
          <p:cNvPr id="28884" name="TextBox 224"/>
          <p:cNvSpPr txBox="1">
            <a:spLocks noChangeArrowheads="1"/>
          </p:cNvSpPr>
          <p:nvPr/>
        </p:nvSpPr>
        <p:spPr bwMode="auto">
          <a:xfrm>
            <a:off x="984250" y="914400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Sensory Neuron</a:t>
            </a:r>
          </a:p>
        </p:txBody>
      </p:sp>
      <p:sp>
        <p:nvSpPr>
          <p:cNvPr id="28885" name="TextBox 225"/>
          <p:cNvSpPr txBox="1">
            <a:spLocks noChangeArrowheads="1"/>
          </p:cNvSpPr>
          <p:nvPr/>
        </p:nvSpPr>
        <p:spPr bwMode="auto">
          <a:xfrm>
            <a:off x="1066800" y="762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L7</a:t>
            </a:r>
            <a:r>
              <a:rPr lang="en-US" sz="3200" b="1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7561" y="76201"/>
            <a:ext cx="8624984" cy="6703916"/>
          </a:xfrm>
          <a:prstGeom prst="rect">
            <a:avLst/>
          </a:prstGeom>
          <a:solidFill>
            <a:srgbClr val="FF000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341" y="228601"/>
            <a:ext cx="8252611" cy="6396566"/>
          </a:xfrm>
          <a:prstGeom prst="rect">
            <a:avLst/>
          </a:prstGeom>
          <a:solidFill>
            <a:srgbClr val="FFFFCC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1383" name="AutoShape 2" descr="http://www.newscientist.com/data/images/archive/2802/28024501.jpg"/>
          <p:cNvSpPr>
            <a:spLocks noChangeAspect="1" noChangeArrowheads="1"/>
          </p:cNvSpPr>
          <p:nvPr/>
        </p:nvSpPr>
        <p:spPr bwMode="auto">
          <a:xfrm>
            <a:off x="19208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4138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0313" y="63500"/>
            <a:ext cx="6619875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1385" name="Straight Arrow Connector 20"/>
          <p:cNvCxnSpPr>
            <a:cxnSpLocks noChangeShapeType="1"/>
          </p:cNvCxnSpPr>
          <p:nvPr/>
        </p:nvCxnSpPr>
        <p:spPr bwMode="auto">
          <a:xfrm rot="5400000">
            <a:off x="1855788" y="3211512"/>
            <a:ext cx="3094038" cy="1249363"/>
          </a:xfrm>
          <a:prstGeom prst="straightConnector1">
            <a:avLst/>
          </a:prstGeom>
          <a:noFill/>
          <a:ln w="57150" algn="ctr">
            <a:solidFill>
              <a:srgbClr val="9900CC"/>
            </a:solidFill>
            <a:round/>
            <a:headEnd/>
            <a:tailEnd/>
          </a:ln>
        </p:spPr>
      </p:cxnSp>
      <p:sp>
        <p:nvSpPr>
          <p:cNvPr id="741386" name="Rectangle 19"/>
          <p:cNvSpPr>
            <a:spLocks noChangeArrowheads="1"/>
          </p:cNvSpPr>
          <p:nvPr/>
        </p:nvSpPr>
        <p:spPr bwMode="auto">
          <a:xfrm rot="1339587" flipH="1">
            <a:off x="3232150" y="3309938"/>
            <a:ext cx="401638" cy="92551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 rot="1339587" flipH="1">
            <a:off x="3289300" y="3303588"/>
            <a:ext cx="301625" cy="930275"/>
            <a:chOff x="2352" y="1872"/>
            <a:chExt cx="288" cy="1008"/>
          </a:xfrm>
        </p:grpSpPr>
        <p:sp>
          <p:nvSpPr>
            <p:cNvPr id="741390" name="Line 21"/>
            <p:cNvSpPr>
              <a:spLocks noChangeShapeType="1"/>
            </p:cNvSpPr>
            <p:nvPr/>
          </p:nvSpPr>
          <p:spPr bwMode="auto">
            <a:xfrm>
              <a:off x="2496" y="1872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391" name="Line 22"/>
            <p:cNvSpPr>
              <a:spLocks noChangeShapeType="1"/>
            </p:cNvSpPr>
            <p:nvPr/>
          </p:nvSpPr>
          <p:spPr bwMode="auto">
            <a:xfrm>
              <a:off x="2496" y="2016"/>
              <a:ext cx="1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392" name="Line 23"/>
            <p:cNvSpPr>
              <a:spLocks noChangeShapeType="1"/>
            </p:cNvSpPr>
            <p:nvPr/>
          </p:nvSpPr>
          <p:spPr bwMode="auto">
            <a:xfrm>
              <a:off x="2352" y="2160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393" name="Line 24"/>
            <p:cNvSpPr>
              <a:spLocks noChangeShapeType="1"/>
            </p:cNvSpPr>
            <p:nvPr/>
          </p:nvSpPr>
          <p:spPr bwMode="auto">
            <a:xfrm flipV="1">
              <a:off x="2640" y="2016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394" name="Line 25"/>
            <p:cNvSpPr>
              <a:spLocks noChangeShapeType="1"/>
            </p:cNvSpPr>
            <p:nvPr/>
          </p:nvSpPr>
          <p:spPr bwMode="auto">
            <a:xfrm flipV="1">
              <a:off x="2352" y="2160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395" name="Line 26"/>
            <p:cNvSpPr>
              <a:spLocks noChangeShapeType="1"/>
            </p:cNvSpPr>
            <p:nvPr/>
          </p:nvSpPr>
          <p:spPr bwMode="auto">
            <a:xfrm>
              <a:off x="2352" y="2304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396" name="Line 27"/>
            <p:cNvSpPr>
              <a:spLocks noChangeShapeType="1"/>
            </p:cNvSpPr>
            <p:nvPr/>
          </p:nvSpPr>
          <p:spPr bwMode="auto">
            <a:xfrm flipV="1">
              <a:off x="2640" y="2304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397" name="Line 28"/>
            <p:cNvSpPr>
              <a:spLocks noChangeShapeType="1"/>
            </p:cNvSpPr>
            <p:nvPr/>
          </p:nvSpPr>
          <p:spPr bwMode="auto">
            <a:xfrm>
              <a:off x="2352" y="2448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398" name="Line 29"/>
            <p:cNvSpPr>
              <a:spLocks noChangeShapeType="1"/>
            </p:cNvSpPr>
            <p:nvPr/>
          </p:nvSpPr>
          <p:spPr bwMode="auto">
            <a:xfrm flipV="1">
              <a:off x="2352" y="2448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399" name="Line 30"/>
            <p:cNvSpPr>
              <a:spLocks noChangeShapeType="1"/>
            </p:cNvSpPr>
            <p:nvPr/>
          </p:nvSpPr>
          <p:spPr bwMode="auto">
            <a:xfrm>
              <a:off x="2352" y="2592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400" name="Line 31"/>
            <p:cNvSpPr>
              <a:spLocks noChangeShapeType="1"/>
            </p:cNvSpPr>
            <p:nvPr/>
          </p:nvSpPr>
          <p:spPr bwMode="auto">
            <a:xfrm flipV="1">
              <a:off x="2640" y="2592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401" name="Line 32"/>
            <p:cNvSpPr>
              <a:spLocks noChangeShapeType="1"/>
            </p:cNvSpPr>
            <p:nvPr/>
          </p:nvSpPr>
          <p:spPr bwMode="auto">
            <a:xfrm rot="10800000">
              <a:off x="2496" y="2736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402" name="Line 33"/>
            <p:cNvSpPr>
              <a:spLocks noChangeShapeType="1"/>
            </p:cNvSpPr>
            <p:nvPr/>
          </p:nvSpPr>
          <p:spPr bwMode="auto">
            <a:xfrm>
              <a:off x="2496" y="2736"/>
              <a:ext cx="1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1388" name="Rectangle 34"/>
          <p:cNvSpPr>
            <a:spLocks noChangeArrowheads="1"/>
          </p:cNvSpPr>
          <p:nvPr/>
        </p:nvSpPr>
        <p:spPr bwMode="auto">
          <a:xfrm rot="1339587" flipH="1">
            <a:off x="3049588" y="4175125"/>
            <a:ext cx="401637" cy="92075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1528" y="186904"/>
            <a:ext cx="8624984" cy="6504312"/>
          </a:xfrm>
          <a:prstGeom prst="rect">
            <a:avLst/>
          </a:prstGeom>
          <a:solidFill>
            <a:srgbClr val="FF000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305" y="364066"/>
            <a:ext cx="8252611" cy="6172200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2407" name="AutoShape 2" descr="http://www.newscientist.com/data/images/archive/2802/280245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2408" name="TextBox 4"/>
          <p:cNvSpPr txBox="1">
            <a:spLocks noChangeArrowheads="1"/>
          </p:cNvSpPr>
          <p:nvPr/>
        </p:nvSpPr>
        <p:spPr bwMode="auto">
          <a:xfrm>
            <a:off x="1241425" y="188913"/>
            <a:ext cx="68580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800" b="1" i="1">
                <a:solidFill>
                  <a:srgbClr val="F10FFF"/>
                </a:solidFill>
                <a:latin typeface="Times New Roman" pitchFamily="18" charset="0"/>
                <a:cs typeface="Times New Roman" pitchFamily="18" charset="0"/>
              </a:rPr>
              <a:t>Synapses</a:t>
            </a:r>
            <a:r>
              <a:rPr lang="en-US" sz="13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42409" name="TextBox 5"/>
          <p:cNvSpPr txBox="1">
            <a:spLocks noChangeArrowheads="1"/>
          </p:cNvSpPr>
          <p:nvPr/>
        </p:nvSpPr>
        <p:spPr bwMode="auto">
          <a:xfrm>
            <a:off x="2659063" y="2173288"/>
            <a:ext cx="40481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800">
                <a:solidFill>
                  <a:srgbClr val="0414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</a:p>
        </p:txBody>
      </p:sp>
      <p:sp>
        <p:nvSpPr>
          <p:cNvPr id="742410" name="TextBox 7"/>
          <p:cNvSpPr txBox="1">
            <a:spLocks noChangeArrowheads="1"/>
          </p:cNvSpPr>
          <p:nvPr/>
        </p:nvSpPr>
        <p:spPr bwMode="auto">
          <a:xfrm>
            <a:off x="457200" y="4067175"/>
            <a:ext cx="822960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Script MT Bold" pitchFamily="66" charset="0"/>
                <a:cs typeface="Times New Roman" pitchFamily="18" charset="0"/>
              </a:rPr>
              <a:t>Memristor!</a:t>
            </a:r>
            <a:r>
              <a:rPr lang="en-US" sz="13800" b="1">
                <a:solidFill>
                  <a:srgbClr val="FF0000"/>
                </a:solidFill>
                <a:latin typeface="Script MT Bold" pitchFamily="66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1528" y="186904"/>
            <a:ext cx="8624984" cy="6504312"/>
          </a:xfrm>
          <a:prstGeom prst="rect">
            <a:avLst/>
          </a:prstGeom>
          <a:solidFill>
            <a:srgbClr val="FF000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305" y="364066"/>
            <a:ext cx="8252611" cy="6172200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6503" name="AutoShape 2" descr="http://www.newscientist.com/data/images/archive/2802/280245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46504" name="Picture 2"/>
          <p:cNvPicPr>
            <a:picLocks noChangeAspect="1"/>
          </p:cNvPicPr>
          <p:nvPr/>
        </p:nvPicPr>
        <p:blipFill>
          <a:blip r:embed="rId2" cstate="print"/>
          <a:srcRect b="14189"/>
          <a:stretch>
            <a:fillRect/>
          </a:stretch>
        </p:blipFill>
        <p:spPr bwMode="auto">
          <a:xfrm>
            <a:off x="762000" y="876300"/>
            <a:ext cx="76581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60888" y="2781300"/>
            <a:ext cx="544512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6506" name="TextBox 7"/>
          <p:cNvSpPr txBox="1">
            <a:spLocks noChangeArrowheads="1"/>
          </p:cNvSpPr>
          <p:nvPr/>
        </p:nvSpPr>
        <p:spPr bwMode="auto">
          <a:xfrm>
            <a:off x="2449513" y="5543550"/>
            <a:ext cx="4648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Hodgkin-Huxley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5" y="1233488"/>
            <a:ext cx="8782050" cy="4391025"/>
          </a:xfrm>
          <a:prstGeom prst="rect">
            <a:avLst/>
          </a:prstGeom>
          <a:noFill/>
          <a:ln w="25400">
            <a:solidFill>
              <a:schemeClr val="accent4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>
            <a:grpSpLocks/>
          </p:cNvGrpSpPr>
          <p:nvPr/>
        </p:nvGrpSpPr>
        <p:grpSpPr bwMode="auto">
          <a:xfrm>
            <a:off x="1409700" y="1089025"/>
            <a:ext cx="6324600" cy="4679950"/>
            <a:chOff x="1371600" y="825860"/>
            <a:chExt cx="6324600" cy="4681138"/>
          </a:xfrm>
        </p:grpSpPr>
        <p:sp>
          <p:nvSpPr>
            <p:cNvPr id="747523" name="TextBox 19"/>
            <p:cNvSpPr txBox="1">
              <a:spLocks noChangeArrowheads="1"/>
            </p:cNvSpPr>
            <p:nvPr/>
          </p:nvSpPr>
          <p:spPr bwMode="auto">
            <a:xfrm>
              <a:off x="1686072" y="4953000"/>
              <a:ext cx="251460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3000" b="1">
                  <a:solidFill>
                    <a:srgbClr val="000000"/>
                  </a:solidFill>
                  <a:latin typeface="Times New Roman" pitchFamily="18" charset="0"/>
                  <a:ea typeface="굴림" pitchFamily="34" charset="-127"/>
                </a:rPr>
                <a:t>Alan Hodgkin</a:t>
              </a:r>
            </a:p>
          </p:txBody>
        </p:sp>
        <p:pic>
          <p:nvPicPr>
            <p:cNvPr id="747524" name="Picture 9" descr="1_R_Alan Lloyd Hodgki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838200"/>
              <a:ext cx="3031547" cy="4014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525" name="Picture 5" descr="2_1_Andrew Fielding Huxle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8200" y="825860"/>
              <a:ext cx="3048000" cy="4026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526" name="TextBox 40"/>
            <p:cNvSpPr txBox="1">
              <a:spLocks noChangeArrowheads="1"/>
            </p:cNvSpPr>
            <p:nvPr/>
          </p:nvSpPr>
          <p:spPr bwMode="auto">
            <a:xfrm>
              <a:off x="4702860" y="4953000"/>
              <a:ext cx="277853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3000" b="1">
                  <a:solidFill>
                    <a:srgbClr val="000000"/>
                  </a:solidFill>
                  <a:latin typeface="Times New Roman" pitchFamily="18" charset="0"/>
                  <a:ea typeface="굴림" pitchFamily="34" charset="-127"/>
                </a:rPr>
                <a:t>Andrew Huxley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5" name="Object 15"/>
          <p:cNvGraphicFramePr>
            <a:graphicFrameLocks noChangeAspect="1"/>
          </p:cNvGraphicFramePr>
          <p:nvPr/>
        </p:nvGraphicFramePr>
        <p:xfrm>
          <a:off x="1998663" y="1588"/>
          <a:ext cx="5143500" cy="6856412"/>
        </p:xfrm>
        <a:graphic>
          <a:graphicData uri="http://schemas.openxmlformats.org/presentationml/2006/ole">
            <p:oleObj spid="_x0000_s122882" name="Slide" r:id="rId3" imgW="3425973" imgH="4568821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8" y="500063"/>
            <a:ext cx="881062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2437" y="162824"/>
            <a:ext cx="8976739" cy="6572250"/>
          </a:xfrm>
          <a:prstGeom prst="rect">
            <a:avLst/>
          </a:prstGeom>
          <a:solidFill>
            <a:srgbClr val="FF000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539" y="312124"/>
            <a:ext cx="8763001" cy="6286500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1623" name="TextBox 7"/>
          <p:cNvSpPr txBox="1">
            <a:spLocks noChangeArrowheads="1"/>
          </p:cNvSpPr>
          <p:nvPr/>
        </p:nvSpPr>
        <p:spPr bwMode="auto">
          <a:xfrm>
            <a:off x="381000" y="596900"/>
            <a:ext cx="8382000" cy="157003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Axon Behaves like a Very large Inductance</a:t>
            </a:r>
          </a:p>
        </p:txBody>
      </p:sp>
      <p:sp>
        <p:nvSpPr>
          <p:cNvPr id="751624" name="TextBox 5"/>
          <p:cNvSpPr txBox="1">
            <a:spLocks noChangeArrowheads="1"/>
          </p:cNvSpPr>
          <p:nvPr/>
        </p:nvSpPr>
        <p:spPr bwMode="auto">
          <a:xfrm>
            <a:off x="457200" y="2852738"/>
            <a:ext cx="8229600" cy="2973122"/>
          </a:xfrm>
          <a:prstGeom prst="rect">
            <a:avLst/>
          </a:prstGeom>
          <a:solidFill>
            <a:srgbClr val="CCFFFF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Hodgkin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Cole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were shocked to find the 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small-signal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D600FF"/>
                </a:solidFill>
                <a:latin typeface="Times New Roman" pitchFamily="18" charset="0"/>
                <a:cs typeface="Times New Roman" pitchFamily="18" charset="0"/>
              </a:rPr>
              <a:t>ac impedance 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they had measured from the 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axon membrane 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squids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had a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gigantic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inductance (~ 5 Henrys)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5" name="그림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4400" y="276000"/>
            <a:ext cx="44958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32000" y="1396800"/>
            <a:ext cx="21528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Leon</a:t>
            </a:r>
            <a:r>
              <a:rPr lang="fr-FR" dirty="0" smtClean="0"/>
              <a:t> </a:t>
            </a:r>
            <a:r>
              <a:rPr lang="fr-FR" dirty="0" err="1" smtClean="0"/>
              <a:t>Chua</a:t>
            </a:r>
            <a:r>
              <a:rPr lang="fr-FR" dirty="0" smtClean="0"/>
              <a:t> </a:t>
            </a:r>
            <a:r>
              <a:rPr lang="fr-FR" dirty="0" err="1" smtClean="0"/>
              <a:t>carrying</a:t>
            </a:r>
            <a:r>
              <a:rPr lang="fr-FR" dirty="0" smtClean="0"/>
              <a:t> a</a:t>
            </a:r>
          </a:p>
          <a:p>
            <a:r>
              <a:rPr lang="fr-FR" dirty="0" smtClean="0"/>
              <a:t>1 Henry </a:t>
            </a:r>
            <a:r>
              <a:rPr lang="fr-FR" dirty="0" err="1" smtClean="0"/>
              <a:t>inductor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-138000" y="105000"/>
            <a:ext cx="9158288" cy="6858000"/>
            <a:chOff x="152400" y="228600"/>
            <a:chExt cx="6553200" cy="8763000"/>
          </a:xfrm>
        </p:grpSpPr>
        <p:sp>
          <p:nvSpPr>
            <p:cNvPr id="14" name="Rectangle 8"/>
            <p:cNvSpPr/>
            <p:nvPr/>
          </p:nvSpPr>
          <p:spPr>
            <a:xfrm>
              <a:off x="152400" y="228600"/>
              <a:ext cx="6553200" cy="8763000"/>
            </a:xfrm>
            <a:prstGeom prst="rect">
              <a:avLst/>
            </a:prstGeom>
            <a:solidFill>
              <a:srgbClr val="FF00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Rectangle 6"/>
            <p:cNvSpPr/>
            <p:nvPr/>
          </p:nvSpPr>
          <p:spPr>
            <a:xfrm>
              <a:off x="285750" y="457200"/>
              <a:ext cx="6286500" cy="8305800"/>
            </a:xfrm>
            <a:prstGeom prst="rect">
              <a:avLst/>
            </a:prstGeom>
            <a:solidFill>
              <a:schemeClr val="bg1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55714" name="Rectangle 8"/>
          <p:cNvSpPr>
            <a:spLocks noChangeArrowheads="1"/>
          </p:cNvSpPr>
          <p:nvPr/>
        </p:nvSpPr>
        <p:spPr bwMode="auto">
          <a:xfrm>
            <a:off x="-30163" y="228600"/>
            <a:ext cx="8850313" cy="6526213"/>
          </a:xfrm>
          <a:prstGeom prst="rect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ko-KR" sz="2800" b="1">
              <a:solidFill>
                <a:srgbClr val="000000"/>
              </a:solidFill>
              <a:latin typeface="Times New Roman" pitchFamily="18" charset="0"/>
              <a:cs typeface="맑은 고딕"/>
            </a:endParaRPr>
          </a:p>
        </p:txBody>
      </p:sp>
      <p:sp>
        <p:nvSpPr>
          <p:cNvPr id="755715" name="TextBox 7"/>
          <p:cNvSpPr txBox="1">
            <a:spLocks noChangeArrowheads="1"/>
          </p:cNvSpPr>
          <p:nvPr/>
        </p:nvSpPr>
        <p:spPr bwMode="auto">
          <a:xfrm>
            <a:off x="-30163" y="4860925"/>
            <a:ext cx="6413501" cy="1878013"/>
          </a:xfrm>
          <a:prstGeom prst="rect">
            <a:avLst/>
          </a:prstGeom>
          <a:solidFill>
            <a:schemeClr val="bg2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9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K. S. Cole</a:t>
            </a:r>
          </a:p>
          <a:p>
            <a:r>
              <a:rPr lang="en-US" altLang="ko-KR" sz="29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Membranes, Ions, and Impulses</a:t>
            </a:r>
          </a:p>
          <a:p>
            <a:r>
              <a:rPr lang="en-US" altLang="ko-KR" sz="29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University of California</a:t>
            </a:r>
          </a:p>
          <a:p>
            <a:r>
              <a:rPr lang="en-US" altLang="ko-KR" sz="2900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Press , 1972.</a:t>
            </a:r>
          </a:p>
        </p:txBody>
      </p:sp>
      <p:pic>
        <p:nvPicPr>
          <p:cNvPr id="7557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6038" y="3513138"/>
            <a:ext cx="24384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5717" name="TextBox 6"/>
          <p:cNvSpPr txBox="1">
            <a:spLocks noChangeArrowheads="1"/>
          </p:cNvSpPr>
          <p:nvPr/>
        </p:nvSpPr>
        <p:spPr bwMode="auto">
          <a:xfrm>
            <a:off x="6381750" y="6238875"/>
            <a:ext cx="2438400" cy="523875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800" b="1">
                <a:solidFill>
                  <a:srgbClr val="000000"/>
                </a:solidFill>
                <a:latin typeface="Times New Roman" pitchFamily="18" charset="0"/>
                <a:ea typeface="굴림" pitchFamily="34" charset="-127"/>
              </a:rPr>
              <a:t>Kenneth Cole</a:t>
            </a:r>
          </a:p>
        </p:txBody>
      </p:sp>
      <p:sp>
        <p:nvSpPr>
          <p:cNvPr id="755718" name="Rectangle 1"/>
          <p:cNvSpPr>
            <a:spLocks noChangeArrowheads="1"/>
          </p:cNvSpPr>
          <p:nvPr/>
        </p:nvSpPr>
        <p:spPr bwMode="auto">
          <a:xfrm>
            <a:off x="-44450" y="220663"/>
            <a:ext cx="8739188" cy="42465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altLang="ko-KR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suggestion of an inductive reactance anywhere in the system was shocking to the point of being unbelievable.</a:t>
            </a:r>
            <a:r>
              <a:rPr lang="en-US" altLang="ko-KR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ko-KR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/>
          <p:cNvSpPr/>
          <p:nvPr/>
        </p:nvSpPr>
        <p:spPr>
          <a:xfrm>
            <a:off x="5791200" y="1219200"/>
            <a:ext cx="1600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03200" y="171450"/>
            <a:ext cx="8737600" cy="6572250"/>
            <a:chOff x="152400" y="228600"/>
            <a:chExt cx="6553200" cy="8763000"/>
          </a:xfrm>
        </p:grpSpPr>
        <p:sp>
          <p:nvSpPr>
            <p:cNvPr id="9" name="Rectangle 8"/>
            <p:cNvSpPr/>
            <p:nvPr/>
          </p:nvSpPr>
          <p:spPr>
            <a:xfrm>
              <a:off x="152400" y="228600"/>
              <a:ext cx="6553200" cy="8763000"/>
            </a:xfrm>
            <a:prstGeom prst="rect">
              <a:avLst/>
            </a:prstGeom>
            <a:solidFill>
              <a:srgbClr val="FF00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5750" y="457200"/>
              <a:ext cx="6286500" cy="8305800"/>
            </a:xfrm>
            <a:prstGeom prst="rect">
              <a:avLst/>
            </a:prstGeom>
            <a:solidFill>
              <a:schemeClr val="bg1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75776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2575" y="481013"/>
            <a:ext cx="6046788" cy="60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74638"/>
            <a:ext cx="8277225" cy="935037"/>
          </a:xfrm>
          <a:ln w="254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fr-FR" sz="3600" b="1" dirty="0" err="1" smtClean="0">
                <a:solidFill>
                  <a:srgbClr val="000099"/>
                </a:solidFill>
              </a:rPr>
              <a:t>Recent</a:t>
            </a:r>
            <a:r>
              <a:rPr lang="fr-FR" sz="3600" b="1" dirty="0" smtClean="0">
                <a:solidFill>
                  <a:srgbClr val="000099"/>
                </a:solidFill>
              </a:rPr>
              <a:t> </a:t>
            </a:r>
            <a:r>
              <a:rPr lang="fr-FR" sz="3600" b="1" dirty="0" err="1" smtClean="0">
                <a:solidFill>
                  <a:srgbClr val="000099"/>
                </a:solidFill>
              </a:rPr>
              <a:t>researches</a:t>
            </a:r>
            <a:r>
              <a:rPr lang="fr-FR" sz="3600" b="1" dirty="0" smtClean="0">
                <a:solidFill>
                  <a:srgbClr val="000099"/>
                </a:solidFill>
              </a:rPr>
              <a:t> (2013)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3388" y="1409700"/>
            <a:ext cx="8280400" cy="5040313"/>
          </a:xfrm>
          <a:ln w="254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fr-FR" sz="2000" dirty="0" smtClean="0">
                <a:solidFill>
                  <a:srgbClr val="000000"/>
                </a:solidFill>
              </a:rPr>
              <a:t>Interpolation entre un </a:t>
            </a:r>
            <a:r>
              <a:rPr lang="fr-FR" sz="2000" dirty="0" err="1" smtClean="0">
                <a:solidFill>
                  <a:srgbClr val="000000"/>
                </a:solidFill>
              </a:rPr>
              <a:t>memristor</a:t>
            </a:r>
            <a:r>
              <a:rPr lang="fr-FR" sz="2000" dirty="0" smtClean="0">
                <a:solidFill>
                  <a:srgbClr val="000000"/>
                </a:solidFill>
              </a:rPr>
              <a:t> et un </a:t>
            </a:r>
            <a:r>
              <a:rPr lang="fr-FR" sz="2000" dirty="0" err="1" smtClean="0">
                <a:solidFill>
                  <a:srgbClr val="000000"/>
                </a:solidFill>
              </a:rPr>
              <a:t>memcapacitor</a:t>
            </a:r>
            <a:endParaRPr lang="fr-FR" sz="2000" dirty="0" smtClean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11264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8" name="Rectangle 6"/>
          <p:cNvSpPr>
            <a:spLocks noChangeArrowheads="1"/>
          </p:cNvSpPr>
          <p:nvPr/>
        </p:nvSpPr>
        <p:spPr bwMode="auto">
          <a:xfrm>
            <a:off x="0" y="3690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9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0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1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2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476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88" y="1497414"/>
            <a:ext cx="8177022" cy="368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74638"/>
            <a:ext cx="8277225" cy="935037"/>
          </a:xfrm>
          <a:ln w="254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fr-FR" sz="3600" b="1" dirty="0" err="1" smtClean="0">
                <a:solidFill>
                  <a:srgbClr val="000099"/>
                </a:solidFill>
              </a:rPr>
              <a:t>Recent</a:t>
            </a:r>
            <a:r>
              <a:rPr lang="fr-FR" sz="3600" b="1" dirty="0" smtClean="0">
                <a:solidFill>
                  <a:srgbClr val="000099"/>
                </a:solidFill>
              </a:rPr>
              <a:t> </a:t>
            </a:r>
            <a:r>
              <a:rPr lang="fr-FR" sz="3600" b="1" dirty="0" err="1" smtClean="0">
                <a:solidFill>
                  <a:srgbClr val="000099"/>
                </a:solidFill>
              </a:rPr>
              <a:t>researches</a:t>
            </a:r>
            <a:r>
              <a:rPr lang="fr-FR" sz="3600" b="1" dirty="0" smtClean="0">
                <a:solidFill>
                  <a:srgbClr val="000099"/>
                </a:solidFill>
              </a:rPr>
              <a:t> (2013)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3388" y="1409700"/>
            <a:ext cx="8280400" cy="5040313"/>
          </a:xfrm>
          <a:ln w="254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fr-FR" sz="2000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FontTx/>
              <a:buNone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11264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8" name="Rectangle 6"/>
          <p:cNvSpPr>
            <a:spLocks noChangeArrowheads="1"/>
          </p:cNvSpPr>
          <p:nvPr/>
        </p:nvSpPr>
        <p:spPr bwMode="auto">
          <a:xfrm>
            <a:off x="0" y="3690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9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0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1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2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477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93" y="1881046"/>
            <a:ext cx="8020622" cy="363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74638"/>
            <a:ext cx="8277225" cy="935037"/>
          </a:xfrm>
          <a:ln w="254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fr-FR" sz="3600" b="1" dirty="0" err="1" smtClean="0">
                <a:solidFill>
                  <a:srgbClr val="000099"/>
                </a:solidFill>
              </a:rPr>
              <a:t>Silicon</a:t>
            </a:r>
            <a:r>
              <a:rPr lang="fr-FR" sz="3600" b="1" dirty="0" smtClean="0">
                <a:solidFill>
                  <a:srgbClr val="000099"/>
                </a:solidFill>
              </a:rPr>
              <a:t> </a:t>
            </a:r>
            <a:r>
              <a:rPr lang="fr-FR" sz="3600" b="1" dirty="0" err="1" smtClean="0">
                <a:solidFill>
                  <a:srgbClr val="000099"/>
                </a:solidFill>
              </a:rPr>
              <a:t>Neuron</a:t>
            </a:r>
            <a:r>
              <a:rPr lang="fr-FR" sz="3600" b="1" dirty="0" smtClean="0">
                <a:solidFill>
                  <a:srgbClr val="000099"/>
                </a:solidFill>
              </a:rPr>
              <a:t> (2014)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3388" y="1409700"/>
            <a:ext cx="8280400" cy="5040313"/>
          </a:xfrm>
          <a:ln w="254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fr-FR" sz="2000" dirty="0" smtClean="0"/>
              <a:t> </a:t>
            </a:r>
          </a:p>
        </p:txBody>
      </p:sp>
      <p:sp>
        <p:nvSpPr>
          <p:cNvPr id="11264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8" name="Rectangle 6"/>
          <p:cNvSpPr>
            <a:spLocks noChangeArrowheads="1"/>
          </p:cNvSpPr>
          <p:nvPr/>
        </p:nvSpPr>
        <p:spPr bwMode="auto">
          <a:xfrm>
            <a:off x="0" y="3690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9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0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1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2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04" y="1638300"/>
            <a:ext cx="8017002" cy="454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404813"/>
            <a:ext cx="8280400" cy="900112"/>
          </a:xfrm>
          <a:noFill/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fr-FR" sz="3200" b="1" smtClean="0">
                <a:solidFill>
                  <a:srgbClr val="000099"/>
                </a:solidFill>
              </a:rPr>
              <a:t>Back to the Ohm’s law(s)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462087"/>
            <a:ext cx="8280400" cy="5184000"/>
          </a:xfrm>
          <a:ln w="25400">
            <a:solidFill>
              <a:schemeClr val="accent4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The voltage </a:t>
            </a:r>
            <a:r>
              <a:rPr lang="fr-FR" sz="2800" dirty="0" smtClean="0">
                <a:solidFill>
                  <a:srgbClr val="FF0000"/>
                </a:solidFill>
              </a:rPr>
              <a:t>V</a:t>
            </a:r>
            <a:r>
              <a:rPr lang="fr-FR" sz="2000" dirty="0" smtClean="0">
                <a:solidFill>
                  <a:srgbClr val="006600"/>
                </a:solidFill>
              </a:rPr>
              <a:t> </a:t>
            </a:r>
            <a:r>
              <a:rPr lang="fr-FR" sz="2000" dirty="0" smtClean="0">
                <a:solidFill>
                  <a:schemeClr val="accent4"/>
                </a:solidFill>
              </a:rPr>
              <a:t>standing </a:t>
            </a:r>
            <a:r>
              <a:rPr lang="fr-FR" sz="2000" dirty="0" err="1" smtClean="0">
                <a:solidFill>
                  <a:schemeClr val="accent4"/>
                </a:solidFill>
              </a:rPr>
              <a:t>between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poles</a:t>
            </a:r>
            <a:r>
              <a:rPr lang="fr-FR" sz="2000" dirty="0" smtClean="0">
                <a:solidFill>
                  <a:schemeClr val="accent4"/>
                </a:solidFill>
              </a:rPr>
              <a:t> of a </a:t>
            </a:r>
            <a:r>
              <a:rPr lang="fr-FR" sz="2000" dirty="0" err="1" smtClean="0">
                <a:solidFill>
                  <a:schemeClr val="accent4"/>
                </a:solidFill>
              </a:rPr>
              <a:t>battery</a:t>
            </a:r>
            <a:r>
              <a:rPr lang="fr-FR" sz="2000" dirty="0" smtClean="0">
                <a:solidFill>
                  <a:schemeClr val="accent4"/>
                </a:solidFill>
              </a:rPr>
              <a:t> in an </a:t>
            </a:r>
            <a:r>
              <a:rPr lang="fr-FR" sz="2000" dirty="0" err="1" smtClean="0">
                <a:solidFill>
                  <a:schemeClr val="accent4"/>
                </a:solidFill>
              </a:rPr>
              <a:t>electric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circuit </a:t>
            </a:r>
            <a:r>
              <a:rPr lang="fr-FR" sz="2000" dirty="0" err="1" smtClean="0">
                <a:solidFill>
                  <a:schemeClr val="accent4"/>
                </a:solidFill>
              </a:rPr>
              <a:t>with</a:t>
            </a:r>
            <a:r>
              <a:rPr lang="fr-FR" sz="2000" dirty="0" smtClean="0">
                <a:solidFill>
                  <a:schemeClr val="accent4"/>
                </a:solidFill>
              </a:rPr>
              <a:t> a </a:t>
            </a:r>
            <a:r>
              <a:rPr lang="fr-FR" sz="2000" dirty="0" err="1" smtClean="0">
                <a:solidFill>
                  <a:schemeClr val="accent4"/>
                </a:solidFill>
              </a:rPr>
              <a:t>resistor</a:t>
            </a:r>
            <a:r>
              <a:rPr lang="fr-FR" sz="2000" dirty="0" smtClean="0">
                <a:solidFill>
                  <a:schemeClr val="accent4"/>
                </a:solidFill>
              </a:rPr>
              <a:t>  </a:t>
            </a:r>
            <a:r>
              <a:rPr lang="fr-FR" sz="2800" dirty="0" smtClean="0">
                <a:solidFill>
                  <a:srgbClr val="FF0000"/>
                </a:solidFill>
              </a:rPr>
              <a:t>R</a:t>
            </a:r>
            <a:r>
              <a:rPr lang="fr-FR" sz="2000" dirty="0" smtClean="0">
                <a:solidFill>
                  <a:schemeClr val="accent4"/>
                </a:solidFill>
              </a:rPr>
              <a:t>, 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linked</a:t>
            </a:r>
            <a:r>
              <a:rPr lang="fr-FR" sz="2000" dirty="0" smtClean="0">
                <a:solidFill>
                  <a:schemeClr val="accent4"/>
                </a:solidFill>
              </a:rPr>
              <a:t> to the </a:t>
            </a:r>
            <a:r>
              <a:rPr lang="fr-FR" sz="2000" dirty="0" err="1" smtClean="0">
                <a:solidFill>
                  <a:schemeClr val="accent4"/>
                </a:solidFill>
              </a:rPr>
              <a:t>intensity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I</a:t>
            </a:r>
            <a:r>
              <a:rPr lang="fr-FR" sz="2000" dirty="0" smtClean="0">
                <a:solidFill>
                  <a:srgbClr val="006600"/>
                </a:solidFill>
              </a:rPr>
              <a:t> </a:t>
            </a:r>
            <a:r>
              <a:rPr lang="fr-FR" sz="2000" dirty="0" smtClean="0">
                <a:solidFill>
                  <a:schemeClr val="accent4"/>
                </a:solidFill>
              </a:rPr>
              <a:t>of the </a:t>
            </a:r>
            <a:r>
              <a:rPr lang="fr-FR" sz="2000" dirty="0" err="1" smtClean="0">
                <a:solidFill>
                  <a:schemeClr val="accent4"/>
                </a:solidFill>
              </a:rPr>
              <a:t>current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going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through</a:t>
            </a:r>
            <a:r>
              <a:rPr lang="fr-FR" sz="2000" dirty="0" smtClean="0">
                <a:solidFill>
                  <a:schemeClr val="accent4"/>
                </a:solidFill>
              </a:rPr>
              <a:t> the circuit by the </a:t>
            </a:r>
            <a:r>
              <a:rPr lang="fr-FR" sz="2000" dirty="0" err="1" smtClean="0">
                <a:solidFill>
                  <a:schemeClr val="accent4"/>
                </a:solidFill>
              </a:rPr>
              <a:t>famous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Ohm’s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law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which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any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student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learns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during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physics</a:t>
            </a:r>
            <a:r>
              <a:rPr lang="fr-FR" sz="2000" dirty="0" smtClean="0">
                <a:solidFill>
                  <a:schemeClr val="accent4"/>
                </a:solidFill>
              </a:rPr>
              <a:t> lectures in </a:t>
            </a:r>
            <a:r>
              <a:rPr lang="fr-FR" sz="2000" dirty="0" err="1" smtClean="0">
                <a:solidFill>
                  <a:schemeClr val="accent4"/>
                </a:solidFill>
              </a:rPr>
              <a:t>any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high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school</a:t>
            </a:r>
            <a:r>
              <a:rPr lang="fr-FR" sz="2000" dirty="0" smtClean="0">
                <a:solidFill>
                  <a:schemeClr val="accent4"/>
                </a:solidFill>
              </a:rPr>
              <a:t>:</a:t>
            </a:r>
          </a:p>
          <a:p>
            <a:pPr algn="ctr" eaLnBrk="1" hangingPunct="1">
              <a:buFontTx/>
              <a:buNone/>
              <a:defRPr/>
            </a:pPr>
            <a:r>
              <a:rPr lang="fr-FR" dirty="0" smtClean="0">
                <a:solidFill>
                  <a:srgbClr val="FF0000"/>
                </a:solidFill>
              </a:rPr>
              <a:t>V = </a:t>
            </a:r>
            <a:r>
              <a:rPr lang="fr-FR" dirty="0" smtClean="0">
                <a:solidFill>
                  <a:srgbClr val="FF0000"/>
                </a:solidFill>
              </a:rPr>
              <a:t>RI</a:t>
            </a:r>
          </a:p>
          <a:p>
            <a:pPr algn="ctr" eaLnBrk="1" hangingPunct="1">
              <a:buNone/>
              <a:defRPr/>
            </a:pPr>
            <a:r>
              <a:rPr lang="de-DE" sz="1000" i="1" dirty="0" smtClean="0">
                <a:solidFill>
                  <a:schemeClr val="accent2"/>
                </a:solidFill>
              </a:rPr>
              <a:t>Die galvanische Kette, mathematisch bearbeitet</a:t>
            </a:r>
            <a:r>
              <a:rPr lang="de-DE" sz="1000" dirty="0" smtClean="0">
                <a:solidFill>
                  <a:schemeClr val="accent2"/>
                </a:solidFill>
              </a:rPr>
              <a:t>  (1827</a:t>
            </a:r>
            <a:r>
              <a:rPr lang="de-DE" sz="1000" dirty="0" smtClean="0">
                <a:solidFill>
                  <a:schemeClr val="accent2"/>
                </a:solidFill>
              </a:rPr>
              <a:t>)</a:t>
            </a:r>
            <a:endParaRPr lang="fr-FR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fr-FR" sz="2000" dirty="0" err="1" smtClean="0">
                <a:solidFill>
                  <a:schemeClr val="accent4"/>
                </a:solidFill>
              </a:rPr>
              <a:t>When</a:t>
            </a:r>
            <a:r>
              <a:rPr lang="fr-FR" sz="2000" dirty="0" smtClean="0">
                <a:solidFill>
                  <a:schemeClr val="accent4"/>
                </a:solidFill>
              </a:rPr>
              <a:t> the voltage varies </a:t>
            </a:r>
            <a:r>
              <a:rPr lang="fr-FR" sz="2000" dirty="0" err="1" smtClean="0">
                <a:solidFill>
                  <a:schemeClr val="accent4"/>
                </a:solidFill>
              </a:rPr>
              <a:t>with</a:t>
            </a:r>
            <a:r>
              <a:rPr lang="fr-FR" sz="2000" dirty="0" smtClean="0">
                <a:solidFill>
                  <a:schemeClr val="accent4"/>
                </a:solidFill>
              </a:rPr>
              <a:t> respect to the time </a:t>
            </a:r>
            <a:r>
              <a:rPr lang="fr-FR" sz="2000" dirty="0" err="1" smtClean="0">
                <a:solidFill>
                  <a:schemeClr val="accent4"/>
                </a:solidFill>
              </a:rPr>
              <a:t>this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relationship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reads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1400" dirty="0" smtClean="0">
              <a:solidFill>
                <a:srgbClr val="006600"/>
              </a:solidFill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If </a:t>
            </a:r>
            <a:r>
              <a:rPr lang="fr-FR" sz="2000" dirty="0" err="1" smtClean="0">
                <a:solidFill>
                  <a:schemeClr val="accent4"/>
                </a:solidFill>
              </a:rPr>
              <a:t>there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is</a:t>
            </a:r>
            <a:r>
              <a:rPr lang="fr-FR" sz="2000" dirty="0" smtClean="0">
                <a:solidFill>
                  <a:schemeClr val="accent4"/>
                </a:solidFill>
              </a:rPr>
              <a:t> an </a:t>
            </a:r>
            <a:r>
              <a:rPr lang="fr-FR" sz="2000" dirty="0" err="1" smtClean="0">
                <a:solidFill>
                  <a:schemeClr val="accent4"/>
                </a:solidFill>
              </a:rPr>
              <a:t>inductor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L</a:t>
            </a:r>
            <a:r>
              <a:rPr lang="fr-FR" sz="2000" dirty="0" smtClean="0">
                <a:solidFill>
                  <a:srgbClr val="006600"/>
                </a:solidFill>
              </a:rPr>
              <a:t>  </a:t>
            </a:r>
            <a:r>
              <a:rPr lang="fr-FR" sz="2000" dirty="0" err="1" smtClean="0">
                <a:solidFill>
                  <a:schemeClr val="accent4"/>
                </a:solidFill>
              </a:rPr>
              <a:t>instead</a:t>
            </a:r>
            <a:r>
              <a:rPr lang="fr-FR" sz="2000" dirty="0" smtClean="0">
                <a:solidFill>
                  <a:schemeClr val="accent4"/>
                </a:solidFill>
              </a:rPr>
              <a:t> of a </a:t>
            </a:r>
            <a:r>
              <a:rPr lang="fr-FR" sz="2000" dirty="0" err="1" smtClean="0">
                <a:solidFill>
                  <a:schemeClr val="accent4"/>
                </a:solidFill>
              </a:rPr>
              <a:t>resistor</a:t>
            </a:r>
            <a:r>
              <a:rPr lang="fr-FR" sz="2000" dirty="0" smtClean="0">
                <a:solidFill>
                  <a:schemeClr val="accent4"/>
                </a:solidFill>
              </a:rPr>
              <a:t> the </a:t>
            </a:r>
            <a:r>
              <a:rPr lang="fr-FR" sz="2000" dirty="0" err="1" smtClean="0">
                <a:solidFill>
                  <a:schemeClr val="accent4"/>
                </a:solidFill>
              </a:rPr>
              <a:t>relationship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between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fr-FR" sz="2000" dirty="0" smtClean="0">
                <a:solidFill>
                  <a:schemeClr val="accent4"/>
                </a:solidFill>
              </a:rPr>
              <a:t>voltage (</a:t>
            </a:r>
            <a:r>
              <a:rPr lang="fr-FR" sz="2000" dirty="0" err="1" smtClean="0">
                <a:solidFill>
                  <a:schemeClr val="accent4"/>
                </a:solidFill>
              </a:rPr>
              <a:t>also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called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potential</a:t>
            </a:r>
            <a:r>
              <a:rPr lang="fr-FR" sz="2000" dirty="0" smtClean="0">
                <a:solidFill>
                  <a:schemeClr val="accent4"/>
                </a:solidFill>
              </a:rPr>
              <a:t>) and </a:t>
            </a:r>
            <a:r>
              <a:rPr lang="fr-FR" sz="2000" dirty="0" err="1" smtClean="0">
                <a:solidFill>
                  <a:schemeClr val="accent4"/>
                </a:solidFill>
              </a:rPr>
              <a:t>intensity</a:t>
            </a:r>
            <a:r>
              <a:rPr lang="fr-FR" sz="2000" dirty="0" smtClean="0">
                <a:solidFill>
                  <a:schemeClr val="accent4"/>
                </a:solidFill>
              </a:rPr>
              <a:t> </a:t>
            </a:r>
            <a:r>
              <a:rPr lang="fr-FR" sz="2000" dirty="0" err="1" smtClean="0">
                <a:solidFill>
                  <a:schemeClr val="accent4"/>
                </a:solidFill>
              </a:rPr>
              <a:t>reads</a:t>
            </a:r>
            <a:r>
              <a:rPr lang="fr-FR" sz="2000" dirty="0" smtClean="0">
                <a:solidFill>
                  <a:schemeClr val="accent4"/>
                </a:solidFill>
              </a:rPr>
              <a:t>: </a:t>
            </a: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  <a:p>
            <a:pPr eaLnBrk="1" hangingPunct="1">
              <a:buFontTx/>
              <a:buNone/>
              <a:defRPr/>
            </a:pPr>
            <a:endParaRPr lang="fr-FR" sz="2000" dirty="0" smtClean="0">
              <a:solidFill>
                <a:srgbClr val="006600"/>
              </a:solidFill>
            </a:endParaRPr>
          </a:p>
        </p:txBody>
      </p:sp>
      <p:sp>
        <p:nvSpPr>
          <p:cNvPr id="103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3692525" y="4373563"/>
          <a:ext cx="1835150" cy="508000"/>
        </p:xfrm>
        <a:graphic>
          <a:graphicData uri="http://schemas.openxmlformats.org/presentationml/2006/ole">
            <p:oleObj spid="_x0000_s1026" name="Equation" r:id="rId4" imgW="723600" imgH="203040" progId="Equation.DSMT4">
              <p:embed/>
            </p:oleObj>
          </a:graphicData>
        </a:graphic>
      </p:graphicFrame>
      <p:sp>
        <p:nvSpPr>
          <p:cNvPr id="103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1027" name="Object 10"/>
          <p:cNvGraphicFramePr>
            <a:graphicFrameLocks noChangeAspect="1"/>
          </p:cNvGraphicFramePr>
          <p:nvPr/>
        </p:nvGraphicFramePr>
        <p:xfrm>
          <a:off x="3467100" y="5643563"/>
          <a:ext cx="2286000" cy="985837"/>
        </p:xfrm>
        <a:graphic>
          <a:graphicData uri="http://schemas.openxmlformats.org/presentationml/2006/ole">
            <p:oleObj spid="_x0000_s1027" name="Equation" r:id="rId5" imgW="901440" imgH="3934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74637"/>
            <a:ext cx="8277225" cy="1296000"/>
          </a:xfrm>
          <a:ln w="254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fr-FR" sz="3600" b="1" dirty="0" err="1" smtClean="0">
                <a:solidFill>
                  <a:srgbClr val="000099"/>
                </a:solidFill>
              </a:rPr>
              <a:t>Memristor</a:t>
            </a:r>
            <a:r>
              <a:rPr lang="fr-FR" sz="3600" b="1" dirty="0" smtClean="0">
                <a:solidFill>
                  <a:srgbClr val="000099"/>
                </a:solidFill>
              </a:rPr>
              <a:t> </a:t>
            </a:r>
            <a:r>
              <a:rPr lang="fr-FR" sz="3600" b="1" dirty="0" err="1" smtClean="0">
                <a:solidFill>
                  <a:srgbClr val="000099"/>
                </a:solidFill>
              </a:rPr>
              <a:t>working</a:t>
            </a:r>
            <a:r>
              <a:rPr lang="fr-FR" sz="3600" b="1" dirty="0" smtClean="0">
                <a:solidFill>
                  <a:srgbClr val="000099"/>
                </a:solidFill>
              </a:rPr>
              <a:t> as synapse (2014)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2000" y="1800000"/>
            <a:ext cx="8280400" cy="4644000"/>
          </a:xfrm>
          <a:ln w="254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fr-FR" sz="20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1264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8" name="Rectangle 6"/>
          <p:cNvSpPr>
            <a:spLocks noChangeArrowheads="1"/>
          </p:cNvSpPr>
          <p:nvPr/>
        </p:nvSpPr>
        <p:spPr bwMode="auto">
          <a:xfrm>
            <a:off x="0" y="3690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9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0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1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2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grpSp>
        <p:nvGrpSpPr>
          <p:cNvPr id="2" name="Group 24"/>
          <p:cNvGrpSpPr/>
          <p:nvPr/>
        </p:nvGrpSpPr>
        <p:grpSpPr>
          <a:xfrm>
            <a:off x="581038" y="2463165"/>
            <a:ext cx="8047673" cy="3368040"/>
            <a:chOff x="581038" y="2072640"/>
            <a:chExt cx="8047673" cy="3368040"/>
          </a:xfrm>
        </p:grpSpPr>
        <p:grpSp>
          <p:nvGrpSpPr>
            <p:cNvPr id="3" name="Group 22"/>
            <p:cNvGrpSpPr/>
            <p:nvPr/>
          </p:nvGrpSpPr>
          <p:grpSpPr>
            <a:xfrm>
              <a:off x="581038" y="2072640"/>
              <a:ext cx="8047673" cy="3368040"/>
              <a:chOff x="581038" y="2072640"/>
              <a:chExt cx="8047673" cy="3368040"/>
            </a:xfrm>
          </p:grpSpPr>
          <p:pic>
            <p:nvPicPr>
              <p:cNvPr id="29184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81038" y="2072640"/>
                <a:ext cx="8047673" cy="3368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1"/>
              <p:cNvSpPr/>
              <p:nvPr/>
            </p:nvSpPr>
            <p:spPr bwMode="auto">
              <a:xfrm>
                <a:off x="658368" y="2099462"/>
                <a:ext cx="4169664" cy="3365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 bwMode="auto">
            <a:xfrm>
              <a:off x="2926080" y="5032858"/>
              <a:ext cx="5588813" cy="36576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74638"/>
            <a:ext cx="8277225" cy="935037"/>
          </a:xfrm>
          <a:ln w="254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fr-FR" sz="3600" b="1" dirty="0" err="1" smtClean="0">
                <a:solidFill>
                  <a:srgbClr val="000099"/>
                </a:solidFill>
              </a:rPr>
              <a:t>Memristor</a:t>
            </a:r>
            <a:r>
              <a:rPr lang="fr-FR" sz="3600" b="1" dirty="0" smtClean="0">
                <a:solidFill>
                  <a:srgbClr val="000099"/>
                </a:solidFill>
              </a:rPr>
              <a:t> </a:t>
            </a:r>
            <a:r>
              <a:rPr lang="fr-FR" sz="3600" b="1" dirty="0" err="1" smtClean="0">
                <a:solidFill>
                  <a:srgbClr val="000099"/>
                </a:solidFill>
              </a:rPr>
              <a:t>working</a:t>
            </a:r>
            <a:r>
              <a:rPr lang="fr-FR" sz="3600" b="1" dirty="0" smtClean="0">
                <a:solidFill>
                  <a:srgbClr val="000099"/>
                </a:solidFill>
              </a:rPr>
              <a:t> as synapse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3388" y="1409700"/>
            <a:ext cx="8280400" cy="5040313"/>
          </a:xfrm>
          <a:ln w="254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fr-FR" sz="20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1264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8" name="Rectangle 6"/>
          <p:cNvSpPr>
            <a:spLocks noChangeArrowheads="1"/>
          </p:cNvSpPr>
          <p:nvPr/>
        </p:nvSpPr>
        <p:spPr bwMode="auto">
          <a:xfrm>
            <a:off x="0" y="36909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4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7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59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0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1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12662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2688" y="1476975"/>
            <a:ext cx="4543425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33388" y="333375"/>
            <a:ext cx="8280400" cy="6189663"/>
          </a:xfrm>
          <a:noFill/>
          <a:ln w="25400">
            <a:solidFill>
              <a:schemeClr val="accent4"/>
            </a:solidFill>
          </a:ln>
        </p:spPr>
        <p:txBody>
          <a:bodyPr anchor="t"/>
          <a:lstStyle/>
          <a:p>
            <a:pPr algn="l" eaLnBrk="1" hangingPunct="1"/>
            <a:r>
              <a:rPr lang="fr-FR" sz="4000" dirty="0" smtClean="0">
                <a:solidFill>
                  <a:srgbClr val="CC9900"/>
                </a:solidFill>
              </a:rPr>
              <a:t/>
            </a:r>
            <a:br>
              <a:rPr lang="fr-FR" sz="4000" dirty="0" smtClean="0">
                <a:solidFill>
                  <a:srgbClr val="CC9900"/>
                </a:solidFill>
              </a:rPr>
            </a:br>
            <a:r>
              <a:rPr lang="fr-FR" sz="4000" dirty="0" smtClean="0">
                <a:solidFill>
                  <a:srgbClr val="CC9900"/>
                </a:solidFill>
              </a:rPr>
              <a:t>						</a:t>
            </a:r>
            <a:r>
              <a:rPr lang="fr-FR" sz="3200" b="1" dirty="0" err="1" smtClean="0">
                <a:solidFill>
                  <a:srgbClr val="000099"/>
                </a:solidFill>
              </a:rPr>
              <a:t>Example</a:t>
            </a:r>
            <a:r>
              <a:rPr lang="fr-FR" sz="3200" b="1" dirty="0" smtClean="0">
                <a:solidFill>
                  <a:srgbClr val="000099"/>
                </a:solidFill>
              </a:rPr>
              <a:t> 							of </a:t>
            </a:r>
            <a:r>
              <a:rPr lang="fr-FR" sz="3200" b="1" dirty="0" err="1" smtClean="0">
                <a:solidFill>
                  <a:srgbClr val="000099"/>
                </a:solidFill>
              </a:rPr>
              <a:t>my</a:t>
            </a:r>
            <a:r>
              <a:rPr lang="fr-FR" sz="3200" b="1" dirty="0" smtClean="0">
                <a:solidFill>
                  <a:srgbClr val="000099"/>
                </a:solidFill>
              </a:rPr>
              <a:t> 							</a:t>
            </a:r>
            <a:r>
              <a:rPr lang="fr-FR" sz="3200" b="1" dirty="0" err="1" smtClean="0">
                <a:solidFill>
                  <a:srgbClr val="000099"/>
                </a:solidFill>
              </a:rPr>
              <a:t>physics</a:t>
            </a:r>
            <a:r>
              <a:rPr lang="fr-FR" sz="3200" b="1" dirty="0" smtClean="0">
                <a:solidFill>
                  <a:srgbClr val="000099"/>
                </a:solidFill>
              </a:rPr>
              <a:t>’  						</a:t>
            </a:r>
            <a:r>
              <a:rPr lang="fr-FR" sz="3200" b="1" dirty="0" err="1" smtClean="0">
                <a:solidFill>
                  <a:srgbClr val="000099"/>
                </a:solidFill>
              </a:rPr>
              <a:t>handbook</a:t>
            </a:r>
            <a:r>
              <a:rPr lang="fr-FR" sz="3200" b="1" dirty="0" smtClean="0">
                <a:solidFill>
                  <a:srgbClr val="000099"/>
                </a:solidFill>
              </a:rPr>
              <a:t> 						in 1967							in 								« Terminale</a:t>
            </a:r>
            <a:br>
              <a:rPr lang="fr-FR" sz="3200" b="1" dirty="0" smtClean="0">
                <a:solidFill>
                  <a:srgbClr val="000099"/>
                </a:solidFill>
              </a:rPr>
            </a:br>
            <a:r>
              <a:rPr lang="fr-FR" sz="3200" b="1" dirty="0" smtClean="0">
                <a:solidFill>
                  <a:srgbClr val="000099"/>
                </a:solidFill>
              </a:rPr>
              <a:t>						Math </a:t>
            </a:r>
            <a:r>
              <a:rPr lang="fr-FR" sz="3200" b="1" dirty="0" err="1" smtClean="0">
                <a:solidFill>
                  <a:srgbClr val="000099"/>
                </a:solidFill>
              </a:rPr>
              <a:t>élem</a:t>
            </a:r>
            <a:r>
              <a:rPr lang="fr-FR" sz="3200" b="1" dirty="0" smtClean="0">
                <a:solidFill>
                  <a:srgbClr val="000099"/>
                </a:solidFill>
              </a:rPr>
              <a:t> »</a:t>
            </a:r>
            <a:r>
              <a:rPr lang="fr-FR" sz="2000" b="1" dirty="0" smtClean="0">
                <a:solidFill>
                  <a:srgbClr val="000099"/>
                </a:solidFill>
              </a:rPr>
              <a:t>	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36869" name="Picture 7" descr="Memfractance_exposé_fig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7" y="1031875"/>
            <a:ext cx="5229225" cy="45386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006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006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4535</TotalTime>
  <Words>1689</Words>
  <Application>Microsoft Office PowerPoint</Application>
  <PresentationFormat>On-screen Show (4:3)</PresentationFormat>
  <Paragraphs>791</Paragraphs>
  <Slides>81</Slides>
  <Notes>68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Modèle par défaut</vt:lpstr>
      <vt:lpstr>MathType 6.0 Equation</vt:lpstr>
      <vt:lpstr>Equation</vt:lpstr>
      <vt:lpstr>Bitmap Image</vt:lpstr>
      <vt:lpstr>VISIO</vt:lpstr>
      <vt:lpstr>Slide</vt:lpstr>
      <vt:lpstr>Memfractor: a common mathematical framework for electronic circuit elements with memory </vt:lpstr>
      <vt:lpstr>The Memristor : the missing fourth element</vt:lpstr>
      <vt:lpstr>Slide 3</vt:lpstr>
      <vt:lpstr>"The Machine"</vt:lpstr>
      <vt:lpstr>"The Machine"</vt:lpstr>
      <vt:lpstr>Slide 6</vt:lpstr>
      <vt:lpstr>Slide 7</vt:lpstr>
      <vt:lpstr>Back to the Ohm’s law(s)</vt:lpstr>
      <vt:lpstr>       Example        of my        physics’        handbook       in 1967       in         « Terminale       Math élem » </vt:lpstr>
      <vt:lpstr>      Magnetic       Flux                     Physical origin                    interaction between                    magnetic field and the                   shape of the electrical                    circuit                    Mathematical definition      integral of the electrical        potential (voltage) with       respect to the time                  or </vt:lpstr>
      <vt:lpstr>Ohm’s law(s)</vt:lpstr>
      <vt:lpstr>      CAPACITOR            The relationship              between voltage and            intensity for a               capacitor with  C              as capacity is                   which reads also,              considering the charge             q(t) :</vt:lpstr>
      <vt:lpstr>The Memristor : the missing fourth element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Fractional derivatives and Fractance</vt:lpstr>
      <vt:lpstr>Fractional derivatives</vt:lpstr>
      <vt:lpstr>The Riemann-Liouville definition</vt:lpstr>
      <vt:lpstr>Caputo’s definition</vt:lpstr>
      <vt:lpstr>Examples of fractional derivative (Caputo’s definition)</vt:lpstr>
      <vt:lpstr>Examples of fractional derivative (Caputo’s definition)</vt:lpstr>
      <vt:lpstr>Fractance (integer exponent)</vt:lpstr>
      <vt:lpstr>Fractance (fractional exponent)</vt:lpstr>
      <vt:lpstr>Fractance : actual realization</vt:lpstr>
      <vt:lpstr>Generalized law of Fractance</vt:lpstr>
      <vt:lpstr>Generalized law of Fractance</vt:lpstr>
      <vt:lpstr>Generalized Fractance (chart flow)</vt:lpstr>
      <vt:lpstr>Memfractance</vt:lpstr>
      <vt:lpstr>Memristor, memcapacitor, meminductor</vt:lpstr>
      <vt:lpstr>Memristor, memcapacitor, meminductor</vt:lpstr>
      <vt:lpstr>2nd order Memristor</vt:lpstr>
      <vt:lpstr>Memfractance: generalized constitutive relations</vt:lpstr>
      <vt:lpstr>Memfractance (Ohm’s laws)</vt:lpstr>
      <vt:lpstr>Memfractance</vt:lpstr>
      <vt:lpstr>Generalized Ohm’s law for memory elements</vt:lpstr>
      <vt:lpstr>Generalized Ohm’s law for memory elements</vt:lpstr>
      <vt:lpstr>Slide 42</vt:lpstr>
      <vt:lpstr>Interpolated Memfractance</vt:lpstr>
      <vt:lpstr>Interpolated Memfractance</vt:lpstr>
      <vt:lpstr>Interpolated Memfractance</vt:lpstr>
      <vt:lpstr>Numerical illustrative examples</vt:lpstr>
      <vt:lpstr>Voltage versus time</vt:lpstr>
      <vt:lpstr>Voltage versus intensity</vt:lpstr>
      <vt:lpstr>Voltage versus charge</vt:lpstr>
      <vt:lpstr>The flux behavior</vt:lpstr>
      <vt:lpstr>The flux behavior</vt:lpstr>
      <vt:lpstr>memfractor</vt:lpstr>
      <vt:lpstr>Explicit results</vt:lpstr>
      <vt:lpstr>Explicit results</vt:lpstr>
      <vt:lpstr>The flux behavior</vt:lpstr>
      <vt:lpstr>Generalization</vt:lpstr>
      <vt:lpstr>A periodic table of circuit elements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Recent researches (2013)</vt:lpstr>
      <vt:lpstr>Recent researches (2013)</vt:lpstr>
      <vt:lpstr>Silicon Neuron (2014)</vt:lpstr>
      <vt:lpstr>Memristor working as synapse (2014)</vt:lpstr>
      <vt:lpstr>Memristor working as synapse</vt:lpstr>
    </vt:vector>
  </TitlesOfParts>
  <Company>UNSA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UFR LASH</dc:creator>
  <cp:lastModifiedBy>iufm</cp:lastModifiedBy>
  <cp:revision>415</cp:revision>
  <dcterms:created xsi:type="dcterms:W3CDTF">2008-06-15T16:04:19Z</dcterms:created>
  <dcterms:modified xsi:type="dcterms:W3CDTF">2015-01-12T11:00:50Z</dcterms:modified>
</cp:coreProperties>
</file>